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62"/>
  </p:notesMasterIdLst>
  <p:handoutMasterIdLst>
    <p:handoutMasterId r:id="rId63"/>
  </p:handoutMasterIdLst>
  <p:sldIdLst>
    <p:sldId id="258" r:id="rId2"/>
    <p:sldId id="444" r:id="rId3"/>
    <p:sldId id="454" r:id="rId4"/>
    <p:sldId id="481" r:id="rId5"/>
    <p:sldId id="459" r:id="rId6"/>
    <p:sldId id="445" r:id="rId7"/>
    <p:sldId id="465" r:id="rId8"/>
    <p:sldId id="455" r:id="rId9"/>
    <p:sldId id="384" r:id="rId10"/>
    <p:sldId id="471" r:id="rId11"/>
    <p:sldId id="480" r:id="rId12"/>
    <p:sldId id="446" r:id="rId13"/>
    <p:sldId id="472" r:id="rId14"/>
    <p:sldId id="473" r:id="rId15"/>
    <p:sldId id="474" r:id="rId16"/>
    <p:sldId id="475" r:id="rId17"/>
    <p:sldId id="351" r:id="rId18"/>
    <p:sldId id="476" r:id="rId19"/>
    <p:sldId id="312" r:id="rId20"/>
    <p:sldId id="506" r:id="rId21"/>
    <p:sldId id="419" r:id="rId22"/>
    <p:sldId id="507" r:id="rId23"/>
    <p:sldId id="390" r:id="rId24"/>
    <p:sldId id="316" r:id="rId25"/>
    <p:sldId id="477" r:id="rId26"/>
    <p:sldId id="503" r:id="rId27"/>
    <p:sldId id="394" r:id="rId28"/>
    <p:sldId id="505" r:id="rId29"/>
    <p:sldId id="442" r:id="rId30"/>
    <p:sldId id="479" r:id="rId31"/>
    <p:sldId id="400" r:id="rId32"/>
    <p:sldId id="482" r:id="rId33"/>
    <p:sldId id="483" r:id="rId34"/>
    <p:sldId id="403" r:id="rId35"/>
    <p:sldId id="484" r:id="rId36"/>
    <p:sldId id="456" r:id="rId37"/>
    <p:sldId id="448" r:id="rId38"/>
    <p:sldId id="374" r:id="rId39"/>
    <p:sldId id="447" r:id="rId40"/>
    <p:sldId id="457" r:id="rId41"/>
    <p:sldId id="500" r:id="rId42"/>
    <p:sldId id="488" r:id="rId43"/>
    <p:sldId id="489" r:id="rId44"/>
    <p:sldId id="501" r:id="rId45"/>
    <p:sldId id="491" r:id="rId46"/>
    <p:sldId id="499" r:id="rId47"/>
    <p:sldId id="508" r:id="rId48"/>
    <p:sldId id="493" r:id="rId49"/>
    <p:sldId id="494" r:id="rId50"/>
    <p:sldId id="495" r:id="rId51"/>
    <p:sldId id="496" r:id="rId52"/>
    <p:sldId id="463" r:id="rId53"/>
    <p:sldId id="509" r:id="rId54"/>
    <p:sldId id="510" r:id="rId55"/>
    <p:sldId id="511" r:id="rId56"/>
    <p:sldId id="498" r:id="rId57"/>
    <p:sldId id="449" r:id="rId58"/>
    <p:sldId id="450" r:id="rId59"/>
    <p:sldId id="451" r:id="rId60"/>
    <p:sldId id="376" r:id="rId61"/>
  </p:sldIdLst>
  <p:sldSz cx="12192000" cy="6858000"/>
  <p:notesSz cx="6735763" cy="98663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ng,Shanshan(QA-ST)" initials="W"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202B0CA-FC54-4496-8BCA-5EF66A818D29}" styleName="深色样式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中度样式 3 - 强调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56" autoAdjust="0"/>
    <p:restoredTop sz="77094" autoAdjust="0"/>
  </p:normalViewPr>
  <p:slideViewPr>
    <p:cSldViewPr snapToGrid="0">
      <p:cViewPr varScale="1">
        <p:scale>
          <a:sx n="79" d="100"/>
          <a:sy n="79" d="100"/>
        </p:scale>
        <p:origin x="1040" y="192"/>
      </p:cViewPr>
      <p:guideLst>
        <p:guide orient="horz" pos="2160"/>
        <p:guide pos="3840"/>
      </p:guideLst>
    </p:cSldViewPr>
  </p:slideViewPr>
  <p:outlineViewPr>
    <p:cViewPr>
      <p:scale>
        <a:sx n="33" d="100"/>
        <a:sy n="33" d="100"/>
      </p:scale>
      <p:origin x="32" y="40624"/>
    </p:cViewPr>
  </p:outlineViewPr>
  <p:notesTextViewPr>
    <p:cViewPr>
      <p:scale>
        <a:sx n="160" d="100"/>
        <a:sy n="160" d="100"/>
      </p:scale>
      <p:origin x="0" y="-23680"/>
    </p:cViewPr>
  </p:notesTextViewPr>
  <p:sorterViewPr>
    <p:cViewPr>
      <p:scale>
        <a:sx n="100" d="100"/>
        <a:sy n="100" d="100"/>
      </p:scale>
      <p:origin x="0" y="0"/>
    </p:cViewPr>
  </p:sorterViewPr>
  <p:notesViewPr>
    <p:cSldViewPr snapToGrid="0">
      <p:cViewPr varScale="1">
        <p:scale>
          <a:sx n="78" d="100"/>
          <a:sy n="78" d="100"/>
        </p:scale>
        <p:origin x="4112" y="19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E153AC-10B4-4FEE-B185-A053E3078086}" type="doc">
      <dgm:prSet loTypeId="urn:microsoft.com/office/officeart/2005/8/layout/list1" loCatId="list" qsTypeId="urn:microsoft.com/office/officeart/2005/8/quickstyle/simple2" qsCatId="simple" csTypeId="urn:microsoft.com/office/officeart/2005/8/colors/accent5_2" csCatId="accent5" phldr="1"/>
      <dgm:spPr/>
      <dgm:t>
        <a:bodyPr/>
        <a:lstStyle/>
        <a:p>
          <a:endParaRPr lang="zh-CN" altLang="en-US"/>
        </a:p>
      </dgm:t>
    </dgm:pt>
    <dgm:pt modelId="{E553E01F-E789-47DE-B0E9-AACC98E859D9}">
      <dgm:prSet phldrT="[文本]" custT="1">
        <dgm:style>
          <a:lnRef idx="3">
            <a:schemeClr val="lt1"/>
          </a:lnRef>
          <a:fillRef idx="1">
            <a:schemeClr val="accent3"/>
          </a:fillRef>
          <a:effectRef idx="1">
            <a:schemeClr val="accent3"/>
          </a:effectRef>
          <a:fontRef idx="minor">
            <a:schemeClr val="lt1"/>
          </a:fontRef>
        </dgm:style>
      </dgm:prSet>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1. </a:t>
          </a:r>
          <a:r>
            <a:rPr lang="en-US" altLang="zh-CN" sz="2000" b="0" dirty="0"/>
            <a:t>Feed</a:t>
          </a:r>
          <a:r>
            <a:rPr lang="zh-CN" altLang="en-US" sz="2000" b="0" dirty="0"/>
            <a:t>广告投放整体架构</a:t>
          </a:r>
          <a:endParaRPr lang="zh-CN" altLang="en-US" sz="2000" dirty="0">
            <a:latin typeface="微软雅黑" panose="020B0503020204020204" pitchFamily="34" charset="-122"/>
            <a:ea typeface="微软雅黑" panose="020B0503020204020204" pitchFamily="34" charset="-122"/>
          </a:endParaRPr>
        </a:p>
      </dgm:t>
    </dgm:pt>
    <dgm:pt modelId="{4299FD7C-38A4-42AD-A278-85F0DDFFC739}" type="parTrans" cxnId="{F1A3D9B1-64E8-4184-A849-6C681A6F14A8}">
      <dgm:prSet/>
      <dgm:spPr/>
      <dgm:t>
        <a:bodyPr/>
        <a:lstStyle/>
        <a:p>
          <a:endParaRPr lang="zh-CN" altLang="en-US"/>
        </a:p>
      </dgm:t>
    </dgm:pt>
    <dgm:pt modelId="{23D62BD4-3C59-43D1-A353-1364973C3CAD}" type="sibTrans" cxnId="{F1A3D9B1-64E8-4184-A849-6C681A6F14A8}">
      <dgm:prSet/>
      <dgm:spPr/>
      <dgm:t>
        <a:bodyPr/>
        <a:lstStyle/>
        <a:p>
          <a:endParaRPr lang="zh-CN" altLang="en-US"/>
        </a:p>
      </dgm:t>
    </dgm:pt>
    <dgm:pt modelId="{1ABAA24E-268B-4811-831D-956797CB7994}">
      <dgm:prSet phldrT="[文本]" custT="1"/>
      <dgm:spPr>
        <a:solidFill>
          <a:schemeClr val="bg1">
            <a:lumMod val="75000"/>
          </a:schemeClr>
        </a:solidFill>
      </dgm:spPr>
      <dgm:t>
        <a:bodyPr/>
        <a:lstStyle/>
        <a:p>
          <a:r>
            <a:rPr lang="en-US" altLang="zh-CN" sz="2000">
              <a:latin typeface="微软雅黑" panose="020B0503020204020204" pitchFamily="34" charset="-122"/>
              <a:ea typeface="微软雅黑" panose="020B0503020204020204" pitchFamily="34" charset="-122"/>
            </a:rPr>
            <a:t>2. </a:t>
          </a:r>
          <a:r>
            <a:rPr lang="en-US" altLang="zh-Hans" sz="2000">
              <a:latin typeface="微软雅黑" panose="020B0503020204020204" pitchFamily="34" charset="-122"/>
              <a:ea typeface="微软雅黑" panose="020B0503020204020204" pitchFamily="34" charset="-122"/>
            </a:rPr>
            <a:t>Remix</a:t>
          </a:r>
          <a:r>
            <a:rPr lang="zh-Hans" altLang="en-US" sz="2000">
              <a:latin typeface="微软雅黑" panose="020B0503020204020204" pitchFamily="34" charset="-122"/>
              <a:ea typeface="微软雅黑" panose="020B0503020204020204" pitchFamily="34" charset="-122"/>
            </a:rPr>
            <a:t>框架</a:t>
          </a:r>
          <a:endParaRPr lang="en-US" altLang="zh-Hans" sz="2000" dirty="0">
            <a:latin typeface="微软雅黑" panose="020B0503020204020204" pitchFamily="34" charset="-122"/>
            <a:ea typeface="微软雅黑" panose="020B0503020204020204" pitchFamily="34" charset="-122"/>
          </a:endParaRPr>
        </a:p>
      </dgm:t>
    </dgm:pt>
    <dgm:pt modelId="{1AB5347D-AD94-44B4-B57A-28DC1189B5E0}" type="parTrans" cxnId="{7591E19D-4A4F-48B4-A6D3-59D12743EF39}">
      <dgm:prSet/>
      <dgm:spPr/>
      <dgm:t>
        <a:bodyPr/>
        <a:lstStyle/>
        <a:p>
          <a:endParaRPr lang="zh-CN" altLang="en-US"/>
        </a:p>
      </dgm:t>
    </dgm:pt>
    <dgm:pt modelId="{9F97D041-AB28-484A-8D08-273857244798}" type="sibTrans" cxnId="{7591E19D-4A4F-48B4-A6D3-59D12743EF39}">
      <dgm:prSet/>
      <dgm:spPr/>
      <dgm:t>
        <a:bodyPr/>
        <a:lstStyle/>
        <a:p>
          <a:endParaRPr lang="zh-CN" altLang="en-US"/>
        </a:p>
      </dgm:t>
    </dgm:pt>
    <dgm:pt modelId="{5AA1DFCB-6B62-4A57-9134-625DADB3BDB4}">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3. Feedas</a:t>
          </a:r>
          <a:r>
            <a:rPr lang="zh-CN" altLang="en-US" sz="2000" dirty="0">
              <a:latin typeface="微软雅黑" panose="020B0503020204020204" pitchFamily="34" charset="-122"/>
              <a:ea typeface="微软雅黑" panose="020B0503020204020204" pitchFamily="34" charset="-122"/>
            </a:rPr>
            <a:t>模块</a:t>
          </a:r>
        </a:p>
      </dgm:t>
    </dgm:pt>
    <dgm:pt modelId="{13001DA0-C8CE-4950-8086-BC33B3F8CE61}" type="parTrans" cxnId="{F0790BCA-74A9-468F-BAAC-04BDF091BB87}">
      <dgm:prSet/>
      <dgm:spPr/>
      <dgm:t>
        <a:bodyPr/>
        <a:lstStyle/>
        <a:p>
          <a:endParaRPr lang="zh-CN" altLang="en-US"/>
        </a:p>
      </dgm:t>
    </dgm:pt>
    <dgm:pt modelId="{9C7EC153-1951-45CB-896B-228109F71BAE}" type="sibTrans" cxnId="{F0790BCA-74A9-468F-BAAC-04BDF091BB87}">
      <dgm:prSet/>
      <dgm:spPr/>
      <dgm:t>
        <a:bodyPr/>
        <a:lstStyle/>
        <a:p>
          <a:endParaRPr lang="zh-CN" altLang="en-US"/>
        </a:p>
      </dgm:t>
    </dgm:pt>
    <dgm:pt modelId="{1780942C-202C-4B6E-84B7-E6588ADF4E29}">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4. strategy</a:t>
          </a:r>
          <a:r>
            <a:rPr lang="zh-CN" altLang="en-US" sz="2000" dirty="0">
              <a:latin typeface="微软雅黑" panose="020B0503020204020204" pitchFamily="34" charset="-122"/>
              <a:ea typeface="微软雅黑" panose="020B0503020204020204" pitchFamily="34" charset="-122"/>
            </a:rPr>
            <a:t>插件详解</a:t>
          </a:r>
        </a:p>
      </dgm:t>
    </dgm:pt>
    <dgm:pt modelId="{88342A11-ACDB-4FF1-9875-1E55DBAFE080}" type="parTrans" cxnId="{E59AD73D-273E-4DFF-8B3A-3BC1C985180D}">
      <dgm:prSet/>
      <dgm:spPr/>
      <dgm:t>
        <a:bodyPr/>
        <a:lstStyle/>
        <a:p>
          <a:endParaRPr lang="zh-CN" altLang="en-US"/>
        </a:p>
      </dgm:t>
    </dgm:pt>
    <dgm:pt modelId="{EA878540-E191-420D-9804-4BD22BCDC056}" type="sibTrans" cxnId="{E59AD73D-273E-4DFF-8B3A-3BC1C985180D}">
      <dgm:prSet/>
      <dgm:spPr/>
      <dgm:t>
        <a:bodyPr/>
        <a:lstStyle/>
        <a:p>
          <a:endParaRPr lang="zh-CN" altLang="en-US"/>
        </a:p>
      </dgm:t>
    </dgm:pt>
    <dgm:pt modelId="{690A05A7-F49B-4936-8ED3-F4B7B50E17C0}" type="pres">
      <dgm:prSet presAssocID="{00E153AC-10B4-4FEE-B185-A053E3078086}" presName="linear" presStyleCnt="0">
        <dgm:presLayoutVars>
          <dgm:dir/>
          <dgm:animLvl val="lvl"/>
          <dgm:resizeHandles val="exact"/>
        </dgm:presLayoutVars>
      </dgm:prSet>
      <dgm:spPr/>
    </dgm:pt>
    <dgm:pt modelId="{B86C673B-01A2-4A92-A45C-FD8CF3D145ED}" type="pres">
      <dgm:prSet presAssocID="{E553E01F-E789-47DE-B0E9-AACC98E859D9}" presName="parentLin" presStyleCnt="0"/>
      <dgm:spPr/>
    </dgm:pt>
    <dgm:pt modelId="{2486718A-06A5-4DFD-B3C3-602ADAB2A88E}" type="pres">
      <dgm:prSet presAssocID="{E553E01F-E789-47DE-B0E9-AACC98E859D9}" presName="parentLeftMargin" presStyleLbl="node1" presStyleIdx="0" presStyleCnt="4"/>
      <dgm:spPr/>
    </dgm:pt>
    <dgm:pt modelId="{1F6BFD90-A7FF-4A87-995E-E5C4BF709B47}" type="pres">
      <dgm:prSet presAssocID="{E553E01F-E789-47DE-B0E9-AACC98E859D9}" presName="parentText" presStyleLbl="node1" presStyleIdx="0" presStyleCnt="4">
        <dgm:presLayoutVars>
          <dgm:chMax val="0"/>
          <dgm:bulletEnabled val="1"/>
        </dgm:presLayoutVars>
      </dgm:prSet>
      <dgm:spPr/>
    </dgm:pt>
    <dgm:pt modelId="{309D83A6-5F29-4FD7-A2E2-FC1CB8F27D5E}" type="pres">
      <dgm:prSet presAssocID="{E553E01F-E789-47DE-B0E9-AACC98E859D9}" presName="negativeSpace" presStyleCnt="0"/>
      <dgm:spPr/>
    </dgm:pt>
    <dgm:pt modelId="{56879048-1EA8-4797-9E0E-5D3DEE2D7E5A}" type="pres">
      <dgm:prSet presAssocID="{E553E01F-E789-47DE-B0E9-AACC98E859D9}" presName="childText" presStyleLbl="conFgAcc1" presStyleIdx="0" presStyleCnt="4">
        <dgm:presLayoutVars>
          <dgm:bulletEnabled val="1"/>
        </dgm:presLayoutVars>
      </dgm:prSet>
      <dgm:spPr/>
    </dgm:pt>
    <dgm:pt modelId="{94566570-3EEE-444D-AF38-CC739ABE543F}" type="pres">
      <dgm:prSet presAssocID="{23D62BD4-3C59-43D1-A353-1364973C3CAD}" presName="spaceBetweenRectangles" presStyleCnt="0"/>
      <dgm:spPr/>
    </dgm:pt>
    <dgm:pt modelId="{171F1896-07C9-456F-87B5-73EED2B955D0}" type="pres">
      <dgm:prSet presAssocID="{1ABAA24E-268B-4811-831D-956797CB7994}" presName="parentLin" presStyleCnt="0"/>
      <dgm:spPr/>
    </dgm:pt>
    <dgm:pt modelId="{0F4969DD-AA29-43DB-B8BF-895FA4564E06}" type="pres">
      <dgm:prSet presAssocID="{1ABAA24E-268B-4811-831D-956797CB7994}" presName="parentLeftMargin" presStyleLbl="node1" presStyleIdx="0" presStyleCnt="4"/>
      <dgm:spPr/>
    </dgm:pt>
    <dgm:pt modelId="{518F8ECF-28BA-44AD-B29D-66CE4C7D4A3E}" type="pres">
      <dgm:prSet presAssocID="{1ABAA24E-268B-4811-831D-956797CB7994}" presName="parentText" presStyleLbl="node1" presStyleIdx="1" presStyleCnt="4">
        <dgm:presLayoutVars>
          <dgm:chMax val="0"/>
          <dgm:bulletEnabled val="1"/>
        </dgm:presLayoutVars>
      </dgm:prSet>
      <dgm:spPr/>
    </dgm:pt>
    <dgm:pt modelId="{B738630F-5E57-43FE-A1DE-2F5676402A47}" type="pres">
      <dgm:prSet presAssocID="{1ABAA24E-268B-4811-831D-956797CB7994}" presName="negativeSpace" presStyleCnt="0"/>
      <dgm:spPr/>
    </dgm:pt>
    <dgm:pt modelId="{8EAD3D80-46EB-4BAF-B017-1903D69CD5EB}" type="pres">
      <dgm:prSet presAssocID="{1ABAA24E-268B-4811-831D-956797CB7994}" presName="childText" presStyleLbl="conFgAcc1" presStyleIdx="1" presStyleCnt="4">
        <dgm:presLayoutVars>
          <dgm:bulletEnabled val="1"/>
        </dgm:presLayoutVars>
      </dgm:prSet>
      <dgm:spPr/>
    </dgm:pt>
    <dgm:pt modelId="{A96A79B0-2741-4B6E-AC39-BDB0BF403B2C}" type="pres">
      <dgm:prSet presAssocID="{9F97D041-AB28-484A-8D08-273857244798}" presName="spaceBetweenRectangles" presStyleCnt="0"/>
      <dgm:spPr/>
    </dgm:pt>
    <dgm:pt modelId="{81473779-A907-4994-8F00-F89B28E0A442}" type="pres">
      <dgm:prSet presAssocID="{5AA1DFCB-6B62-4A57-9134-625DADB3BDB4}" presName="parentLin" presStyleCnt="0"/>
      <dgm:spPr/>
    </dgm:pt>
    <dgm:pt modelId="{B99A8145-3261-4C4C-8C59-94D9D2A80001}" type="pres">
      <dgm:prSet presAssocID="{5AA1DFCB-6B62-4A57-9134-625DADB3BDB4}" presName="parentLeftMargin" presStyleLbl="node1" presStyleIdx="1" presStyleCnt="4"/>
      <dgm:spPr/>
    </dgm:pt>
    <dgm:pt modelId="{DCA4185A-1455-4E50-AA02-CBCDA7486DD9}" type="pres">
      <dgm:prSet presAssocID="{5AA1DFCB-6B62-4A57-9134-625DADB3BDB4}" presName="parentText" presStyleLbl="node1" presStyleIdx="2" presStyleCnt="4">
        <dgm:presLayoutVars>
          <dgm:chMax val="0"/>
          <dgm:bulletEnabled val="1"/>
        </dgm:presLayoutVars>
      </dgm:prSet>
      <dgm:spPr/>
    </dgm:pt>
    <dgm:pt modelId="{108A5B7A-5309-4491-B8AD-1538C8F5C2F3}" type="pres">
      <dgm:prSet presAssocID="{5AA1DFCB-6B62-4A57-9134-625DADB3BDB4}" presName="negativeSpace" presStyleCnt="0"/>
      <dgm:spPr/>
    </dgm:pt>
    <dgm:pt modelId="{834FFB1B-BF38-4B5C-AB56-11192DB5A5D8}" type="pres">
      <dgm:prSet presAssocID="{5AA1DFCB-6B62-4A57-9134-625DADB3BDB4}" presName="childText" presStyleLbl="conFgAcc1" presStyleIdx="2" presStyleCnt="4">
        <dgm:presLayoutVars>
          <dgm:bulletEnabled val="1"/>
        </dgm:presLayoutVars>
      </dgm:prSet>
      <dgm:spPr/>
    </dgm:pt>
    <dgm:pt modelId="{5AF25AEB-E0EC-40B0-BCD2-F89F65A19F3C}" type="pres">
      <dgm:prSet presAssocID="{9C7EC153-1951-45CB-896B-228109F71BAE}" presName="spaceBetweenRectangles" presStyleCnt="0"/>
      <dgm:spPr/>
    </dgm:pt>
    <dgm:pt modelId="{851082F2-2C37-458F-A971-30E1245E9E55}" type="pres">
      <dgm:prSet presAssocID="{1780942C-202C-4B6E-84B7-E6588ADF4E29}" presName="parentLin" presStyleCnt="0"/>
      <dgm:spPr/>
    </dgm:pt>
    <dgm:pt modelId="{75FB9A6A-C472-4E01-A712-DF0DFD691411}" type="pres">
      <dgm:prSet presAssocID="{1780942C-202C-4B6E-84B7-E6588ADF4E29}" presName="parentLeftMargin" presStyleLbl="node1" presStyleIdx="2" presStyleCnt="4"/>
      <dgm:spPr/>
    </dgm:pt>
    <dgm:pt modelId="{3092B5AF-99D9-4298-A995-8EFDC6C0C121}" type="pres">
      <dgm:prSet presAssocID="{1780942C-202C-4B6E-84B7-E6588ADF4E29}" presName="parentText" presStyleLbl="node1" presStyleIdx="3" presStyleCnt="4">
        <dgm:presLayoutVars>
          <dgm:chMax val="0"/>
          <dgm:bulletEnabled val="1"/>
        </dgm:presLayoutVars>
      </dgm:prSet>
      <dgm:spPr/>
    </dgm:pt>
    <dgm:pt modelId="{AE2E0D39-B54D-4436-A5F0-214C54342A4F}" type="pres">
      <dgm:prSet presAssocID="{1780942C-202C-4B6E-84B7-E6588ADF4E29}" presName="negativeSpace" presStyleCnt="0"/>
      <dgm:spPr/>
    </dgm:pt>
    <dgm:pt modelId="{531C9F5C-84F2-45CE-98C7-F105F79FC36E}" type="pres">
      <dgm:prSet presAssocID="{1780942C-202C-4B6E-84B7-E6588ADF4E29}" presName="childText" presStyleLbl="conFgAcc1" presStyleIdx="3" presStyleCnt="4">
        <dgm:presLayoutVars>
          <dgm:bulletEnabled val="1"/>
        </dgm:presLayoutVars>
      </dgm:prSet>
      <dgm:spPr/>
    </dgm:pt>
  </dgm:ptLst>
  <dgm:cxnLst>
    <dgm:cxn modelId="{2D8DBD05-178B-4192-96DF-401DC186BD9C}" type="presOf" srcId="{00E153AC-10B4-4FEE-B185-A053E3078086}" destId="{690A05A7-F49B-4936-8ED3-F4B7B50E17C0}" srcOrd="0" destOrd="0" presId="urn:microsoft.com/office/officeart/2005/8/layout/list1"/>
    <dgm:cxn modelId="{E59AD73D-273E-4DFF-8B3A-3BC1C985180D}" srcId="{00E153AC-10B4-4FEE-B185-A053E3078086}" destId="{1780942C-202C-4B6E-84B7-E6588ADF4E29}" srcOrd="3" destOrd="0" parTransId="{88342A11-ACDB-4FF1-9875-1E55DBAFE080}" sibTransId="{EA878540-E191-420D-9804-4BD22BCDC056}"/>
    <dgm:cxn modelId="{174AE13F-C59E-4EC0-A290-F3C3EDB8DF38}" type="presOf" srcId="{1ABAA24E-268B-4811-831D-956797CB7994}" destId="{0F4969DD-AA29-43DB-B8BF-895FA4564E06}" srcOrd="0" destOrd="0" presId="urn:microsoft.com/office/officeart/2005/8/layout/list1"/>
    <dgm:cxn modelId="{8F17955C-B913-4251-84A3-B04216BD4099}" type="presOf" srcId="{1780942C-202C-4B6E-84B7-E6588ADF4E29}" destId="{3092B5AF-99D9-4298-A995-8EFDC6C0C121}" srcOrd="1" destOrd="0" presId="urn:microsoft.com/office/officeart/2005/8/layout/list1"/>
    <dgm:cxn modelId="{B4254C80-4123-43CE-A5B6-57160A0F0CC0}" type="presOf" srcId="{5AA1DFCB-6B62-4A57-9134-625DADB3BDB4}" destId="{B99A8145-3261-4C4C-8C59-94D9D2A80001}" srcOrd="0" destOrd="0" presId="urn:microsoft.com/office/officeart/2005/8/layout/list1"/>
    <dgm:cxn modelId="{AD5F4287-6081-40AF-B3FC-BBE55CD00026}" type="presOf" srcId="{1ABAA24E-268B-4811-831D-956797CB7994}" destId="{518F8ECF-28BA-44AD-B29D-66CE4C7D4A3E}" srcOrd="1" destOrd="0" presId="urn:microsoft.com/office/officeart/2005/8/layout/list1"/>
    <dgm:cxn modelId="{7591E19D-4A4F-48B4-A6D3-59D12743EF39}" srcId="{00E153AC-10B4-4FEE-B185-A053E3078086}" destId="{1ABAA24E-268B-4811-831D-956797CB7994}" srcOrd="1" destOrd="0" parTransId="{1AB5347D-AD94-44B4-B57A-28DC1189B5E0}" sibTransId="{9F97D041-AB28-484A-8D08-273857244798}"/>
    <dgm:cxn modelId="{3DE1EAA2-D516-44ED-8683-0112D47A0AB0}" type="presOf" srcId="{5AA1DFCB-6B62-4A57-9134-625DADB3BDB4}" destId="{DCA4185A-1455-4E50-AA02-CBCDA7486DD9}" srcOrd="1" destOrd="0" presId="urn:microsoft.com/office/officeart/2005/8/layout/list1"/>
    <dgm:cxn modelId="{C75790AE-4521-4A43-9A9E-1CFAADA8A9A1}" type="presOf" srcId="{E553E01F-E789-47DE-B0E9-AACC98E859D9}" destId="{1F6BFD90-A7FF-4A87-995E-E5C4BF709B47}" srcOrd="1" destOrd="0" presId="urn:microsoft.com/office/officeart/2005/8/layout/list1"/>
    <dgm:cxn modelId="{804ECCAF-8BB1-4AB6-8650-D15B6DCA1C6E}" type="presOf" srcId="{1780942C-202C-4B6E-84B7-E6588ADF4E29}" destId="{75FB9A6A-C472-4E01-A712-DF0DFD691411}" srcOrd="0" destOrd="0" presId="urn:microsoft.com/office/officeart/2005/8/layout/list1"/>
    <dgm:cxn modelId="{F1A3D9B1-64E8-4184-A849-6C681A6F14A8}" srcId="{00E153AC-10B4-4FEE-B185-A053E3078086}" destId="{E553E01F-E789-47DE-B0E9-AACC98E859D9}" srcOrd="0" destOrd="0" parTransId="{4299FD7C-38A4-42AD-A278-85F0DDFFC739}" sibTransId="{23D62BD4-3C59-43D1-A353-1364973C3CAD}"/>
    <dgm:cxn modelId="{2E8EE8BF-8BB6-4319-AAE5-1BDBCA3AF304}" type="presOf" srcId="{E553E01F-E789-47DE-B0E9-AACC98E859D9}" destId="{2486718A-06A5-4DFD-B3C3-602ADAB2A88E}" srcOrd="0" destOrd="0" presId="urn:microsoft.com/office/officeart/2005/8/layout/list1"/>
    <dgm:cxn modelId="{F0790BCA-74A9-468F-BAAC-04BDF091BB87}" srcId="{00E153AC-10B4-4FEE-B185-A053E3078086}" destId="{5AA1DFCB-6B62-4A57-9134-625DADB3BDB4}" srcOrd="2" destOrd="0" parTransId="{13001DA0-C8CE-4950-8086-BC33B3F8CE61}" sibTransId="{9C7EC153-1951-45CB-896B-228109F71BAE}"/>
    <dgm:cxn modelId="{9885DB44-9B85-45A8-9E5F-1A586E75A964}" type="presParOf" srcId="{690A05A7-F49B-4936-8ED3-F4B7B50E17C0}" destId="{B86C673B-01A2-4A92-A45C-FD8CF3D145ED}" srcOrd="0" destOrd="0" presId="urn:microsoft.com/office/officeart/2005/8/layout/list1"/>
    <dgm:cxn modelId="{415CF88B-5930-40FF-BC7F-6F1AC5708FC8}" type="presParOf" srcId="{B86C673B-01A2-4A92-A45C-FD8CF3D145ED}" destId="{2486718A-06A5-4DFD-B3C3-602ADAB2A88E}" srcOrd="0" destOrd="0" presId="urn:microsoft.com/office/officeart/2005/8/layout/list1"/>
    <dgm:cxn modelId="{3CB2C997-BD03-4BF6-A805-A6997BC85C62}" type="presParOf" srcId="{B86C673B-01A2-4A92-A45C-FD8CF3D145ED}" destId="{1F6BFD90-A7FF-4A87-995E-E5C4BF709B47}" srcOrd="1" destOrd="0" presId="urn:microsoft.com/office/officeart/2005/8/layout/list1"/>
    <dgm:cxn modelId="{F2C23B16-C9FF-4783-A14C-3E73BA3B166F}" type="presParOf" srcId="{690A05A7-F49B-4936-8ED3-F4B7B50E17C0}" destId="{309D83A6-5F29-4FD7-A2E2-FC1CB8F27D5E}" srcOrd="1" destOrd="0" presId="urn:microsoft.com/office/officeart/2005/8/layout/list1"/>
    <dgm:cxn modelId="{85B732E2-DA2D-40F7-8A10-45AE2BC8879D}" type="presParOf" srcId="{690A05A7-F49B-4936-8ED3-F4B7B50E17C0}" destId="{56879048-1EA8-4797-9E0E-5D3DEE2D7E5A}" srcOrd="2" destOrd="0" presId="urn:microsoft.com/office/officeart/2005/8/layout/list1"/>
    <dgm:cxn modelId="{EA15EF90-23E9-4918-B4FB-BBBF81E960C0}" type="presParOf" srcId="{690A05A7-F49B-4936-8ED3-F4B7B50E17C0}" destId="{94566570-3EEE-444D-AF38-CC739ABE543F}" srcOrd="3" destOrd="0" presId="urn:microsoft.com/office/officeart/2005/8/layout/list1"/>
    <dgm:cxn modelId="{409CFC77-D572-438E-913F-2E40EDD42D36}" type="presParOf" srcId="{690A05A7-F49B-4936-8ED3-F4B7B50E17C0}" destId="{171F1896-07C9-456F-87B5-73EED2B955D0}" srcOrd="4" destOrd="0" presId="urn:microsoft.com/office/officeart/2005/8/layout/list1"/>
    <dgm:cxn modelId="{47ABB56A-802E-41FC-817C-E7B65869FED9}" type="presParOf" srcId="{171F1896-07C9-456F-87B5-73EED2B955D0}" destId="{0F4969DD-AA29-43DB-B8BF-895FA4564E06}" srcOrd="0" destOrd="0" presId="urn:microsoft.com/office/officeart/2005/8/layout/list1"/>
    <dgm:cxn modelId="{17C9B85A-2811-404D-963A-09B680529192}" type="presParOf" srcId="{171F1896-07C9-456F-87B5-73EED2B955D0}" destId="{518F8ECF-28BA-44AD-B29D-66CE4C7D4A3E}" srcOrd="1" destOrd="0" presId="urn:microsoft.com/office/officeart/2005/8/layout/list1"/>
    <dgm:cxn modelId="{C2012E04-C528-460D-B6A0-D4FDFF338DF7}" type="presParOf" srcId="{690A05A7-F49B-4936-8ED3-F4B7B50E17C0}" destId="{B738630F-5E57-43FE-A1DE-2F5676402A47}" srcOrd="5" destOrd="0" presId="urn:microsoft.com/office/officeart/2005/8/layout/list1"/>
    <dgm:cxn modelId="{533FD53B-2C4A-4672-9F0C-C2C90A4B2682}" type="presParOf" srcId="{690A05A7-F49B-4936-8ED3-F4B7B50E17C0}" destId="{8EAD3D80-46EB-4BAF-B017-1903D69CD5EB}" srcOrd="6" destOrd="0" presId="urn:microsoft.com/office/officeart/2005/8/layout/list1"/>
    <dgm:cxn modelId="{2D42CBF6-5EA1-45E8-94B5-066E699E74A4}" type="presParOf" srcId="{690A05A7-F49B-4936-8ED3-F4B7B50E17C0}" destId="{A96A79B0-2741-4B6E-AC39-BDB0BF403B2C}" srcOrd="7" destOrd="0" presId="urn:microsoft.com/office/officeart/2005/8/layout/list1"/>
    <dgm:cxn modelId="{7C19ADE7-E6D7-44D5-9EE9-64BAC0A3262E}" type="presParOf" srcId="{690A05A7-F49B-4936-8ED3-F4B7B50E17C0}" destId="{81473779-A907-4994-8F00-F89B28E0A442}" srcOrd="8" destOrd="0" presId="urn:microsoft.com/office/officeart/2005/8/layout/list1"/>
    <dgm:cxn modelId="{EAB4F7EC-3926-471F-AAF3-96555202BD23}" type="presParOf" srcId="{81473779-A907-4994-8F00-F89B28E0A442}" destId="{B99A8145-3261-4C4C-8C59-94D9D2A80001}" srcOrd="0" destOrd="0" presId="urn:microsoft.com/office/officeart/2005/8/layout/list1"/>
    <dgm:cxn modelId="{DDFAF531-A40E-41C5-89BB-56764EB50DF6}" type="presParOf" srcId="{81473779-A907-4994-8F00-F89B28E0A442}" destId="{DCA4185A-1455-4E50-AA02-CBCDA7486DD9}" srcOrd="1" destOrd="0" presId="urn:microsoft.com/office/officeart/2005/8/layout/list1"/>
    <dgm:cxn modelId="{C951B7DC-1016-4590-BB68-8F810BB7255B}" type="presParOf" srcId="{690A05A7-F49B-4936-8ED3-F4B7B50E17C0}" destId="{108A5B7A-5309-4491-B8AD-1538C8F5C2F3}" srcOrd="9" destOrd="0" presId="urn:microsoft.com/office/officeart/2005/8/layout/list1"/>
    <dgm:cxn modelId="{6C2E7BED-240E-4B92-B677-1C35BF7581A6}" type="presParOf" srcId="{690A05A7-F49B-4936-8ED3-F4B7B50E17C0}" destId="{834FFB1B-BF38-4B5C-AB56-11192DB5A5D8}" srcOrd="10" destOrd="0" presId="urn:microsoft.com/office/officeart/2005/8/layout/list1"/>
    <dgm:cxn modelId="{98E4A781-7AD0-4D29-BE4C-232D35C21C88}" type="presParOf" srcId="{690A05A7-F49B-4936-8ED3-F4B7B50E17C0}" destId="{5AF25AEB-E0EC-40B0-BCD2-F89F65A19F3C}" srcOrd="11" destOrd="0" presId="urn:microsoft.com/office/officeart/2005/8/layout/list1"/>
    <dgm:cxn modelId="{64F8F6C2-5444-4B75-9DFA-30BB907A0D07}" type="presParOf" srcId="{690A05A7-F49B-4936-8ED3-F4B7B50E17C0}" destId="{851082F2-2C37-458F-A971-30E1245E9E55}" srcOrd="12" destOrd="0" presId="urn:microsoft.com/office/officeart/2005/8/layout/list1"/>
    <dgm:cxn modelId="{D7EA9913-0C80-4D24-A9AC-01C13F06A5AE}" type="presParOf" srcId="{851082F2-2C37-458F-A971-30E1245E9E55}" destId="{75FB9A6A-C472-4E01-A712-DF0DFD691411}" srcOrd="0" destOrd="0" presId="urn:microsoft.com/office/officeart/2005/8/layout/list1"/>
    <dgm:cxn modelId="{4D85C864-394F-4952-BA34-52210358788E}" type="presParOf" srcId="{851082F2-2C37-458F-A971-30E1245E9E55}" destId="{3092B5AF-99D9-4298-A995-8EFDC6C0C121}" srcOrd="1" destOrd="0" presId="urn:microsoft.com/office/officeart/2005/8/layout/list1"/>
    <dgm:cxn modelId="{AE432A10-A6B3-48B6-84DF-650BD8BDD931}" type="presParOf" srcId="{690A05A7-F49B-4936-8ED3-F4B7B50E17C0}" destId="{AE2E0D39-B54D-4436-A5F0-214C54342A4F}" srcOrd="13" destOrd="0" presId="urn:microsoft.com/office/officeart/2005/8/layout/list1"/>
    <dgm:cxn modelId="{99D7FFC8-119F-4F03-A665-8F0F55C154D7}" type="presParOf" srcId="{690A05A7-F49B-4936-8ED3-F4B7B50E17C0}" destId="{531C9F5C-84F2-45CE-98C7-F105F79FC36E}"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0E153AC-10B4-4FEE-B185-A053E3078086}" type="doc">
      <dgm:prSet loTypeId="urn:microsoft.com/office/officeart/2005/8/layout/list1" loCatId="list" qsTypeId="urn:microsoft.com/office/officeart/2005/8/quickstyle/simple2" qsCatId="simple" csTypeId="urn:microsoft.com/office/officeart/2005/8/colors/accent5_2" csCatId="accent5" phldr="1"/>
      <dgm:spPr/>
      <dgm:t>
        <a:bodyPr/>
        <a:lstStyle/>
        <a:p>
          <a:endParaRPr lang="zh-CN" altLang="en-US"/>
        </a:p>
      </dgm:t>
    </dgm:pt>
    <dgm:pt modelId="{E553E01F-E789-47DE-B0E9-AACC98E859D9}">
      <dgm:prSet phldrT="[文本]" custT="1">
        <dgm:style>
          <a:lnRef idx="3">
            <a:schemeClr val="lt1"/>
          </a:lnRef>
          <a:fillRef idx="1">
            <a:schemeClr val="accent3"/>
          </a:fillRef>
          <a:effectRef idx="1">
            <a:schemeClr val="accent3"/>
          </a:effectRef>
          <a:fontRef idx="minor">
            <a:schemeClr val="lt1"/>
          </a:fontRef>
        </dgm:style>
      </dgm:prSet>
      <dgm:spPr>
        <a:solidFill>
          <a:schemeClr val="accent1"/>
        </a:solidFill>
      </dgm:spPr>
      <dgm:t>
        <a:bodyPr/>
        <a:lstStyle/>
        <a:p>
          <a:r>
            <a:rPr lang="en-US" altLang="zh-CN" sz="2000" b="1" dirty="0">
              <a:latin typeface="微软雅黑" panose="020B0503020204020204" pitchFamily="34" charset="-122"/>
              <a:ea typeface="微软雅黑" panose="020B0503020204020204" pitchFamily="34" charset="-122"/>
            </a:rPr>
            <a:t>1. </a:t>
          </a:r>
          <a:r>
            <a:rPr lang="en-US" altLang="zh-CN" sz="2000" b="1" dirty="0"/>
            <a:t>Feed</a:t>
          </a:r>
          <a:r>
            <a:rPr lang="zh-CN" altLang="en-US" sz="2000" b="1" dirty="0"/>
            <a:t>广告投放整体架构</a:t>
          </a:r>
          <a:endParaRPr lang="zh-CN" altLang="en-US" sz="2000" b="1" dirty="0">
            <a:latin typeface="微软雅黑" panose="020B0503020204020204" pitchFamily="34" charset="-122"/>
            <a:ea typeface="微软雅黑" panose="020B0503020204020204" pitchFamily="34" charset="-122"/>
          </a:endParaRPr>
        </a:p>
      </dgm:t>
    </dgm:pt>
    <dgm:pt modelId="{4299FD7C-38A4-42AD-A278-85F0DDFFC739}" type="parTrans" cxnId="{F1A3D9B1-64E8-4184-A849-6C681A6F14A8}">
      <dgm:prSet/>
      <dgm:spPr/>
      <dgm:t>
        <a:bodyPr/>
        <a:lstStyle/>
        <a:p>
          <a:endParaRPr lang="zh-CN" altLang="en-US"/>
        </a:p>
      </dgm:t>
    </dgm:pt>
    <dgm:pt modelId="{23D62BD4-3C59-43D1-A353-1364973C3CAD}" type="sibTrans" cxnId="{F1A3D9B1-64E8-4184-A849-6C681A6F14A8}">
      <dgm:prSet/>
      <dgm:spPr/>
      <dgm:t>
        <a:bodyPr/>
        <a:lstStyle/>
        <a:p>
          <a:endParaRPr lang="zh-CN" altLang="en-US"/>
        </a:p>
      </dgm:t>
    </dgm:pt>
    <dgm:pt modelId="{1ABAA24E-268B-4811-831D-956797CB7994}">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2. </a:t>
          </a:r>
          <a:r>
            <a:rPr lang="en-US" altLang="zh-Hans" sz="2000" dirty="0">
              <a:latin typeface="微软雅黑" panose="020B0503020204020204" pitchFamily="34" charset="-122"/>
              <a:ea typeface="微软雅黑" panose="020B0503020204020204" pitchFamily="34" charset="-122"/>
            </a:rPr>
            <a:t>Remix</a:t>
          </a:r>
          <a:r>
            <a:rPr lang="zh-Hans" altLang="en-US" sz="2000" dirty="0">
              <a:latin typeface="微软雅黑" panose="020B0503020204020204" pitchFamily="34" charset="-122"/>
              <a:ea typeface="微软雅黑" panose="020B0503020204020204" pitchFamily="34" charset="-122"/>
            </a:rPr>
            <a:t>框架</a:t>
          </a:r>
          <a:endParaRPr lang="en-US" altLang="zh-Hans" sz="2000" dirty="0">
            <a:latin typeface="微软雅黑" panose="020B0503020204020204" pitchFamily="34" charset="-122"/>
            <a:ea typeface="微软雅黑" panose="020B0503020204020204" pitchFamily="34" charset="-122"/>
          </a:endParaRPr>
        </a:p>
      </dgm:t>
    </dgm:pt>
    <dgm:pt modelId="{1AB5347D-AD94-44B4-B57A-28DC1189B5E0}" type="parTrans" cxnId="{7591E19D-4A4F-48B4-A6D3-59D12743EF39}">
      <dgm:prSet/>
      <dgm:spPr/>
      <dgm:t>
        <a:bodyPr/>
        <a:lstStyle/>
        <a:p>
          <a:endParaRPr lang="zh-CN" altLang="en-US"/>
        </a:p>
      </dgm:t>
    </dgm:pt>
    <dgm:pt modelId="{9F97D041-AB28-484A-8D08-273857244798}" type="sibTrans" cxnId="{7591E19D-4A4F-48B4-A6D3-59D12743EF39}">
      <dgm:prSet/>
      <dgm:spPr/>
      <dgm:t>
        <a:bodyPr/>
        <a:lstStyle/>
        <a:p>
          <a:endParaRPr lang="zh-CN" altLang="en-US"/>
        </a:p>
      </dgm:t>
    </dgm:pt>
    <dgm:pt modelId="{5AA1DFCB-6B62-4A57-9134-625DADB3BDB4}">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3. Feedas</a:t>
          </a:r>
          <a:r>
            <a:rPr lang="zh-CN" altLang="en-US" sz="2000" dirty="0">
              <a:latin typeface="微软雅黑" panose="020B0503020204020204" pitchFamily="34" charset="-122"/>
              <a:ea typeface="微软雅黑" panose="020B0503020204020204" pitchFamily="34" charset="-122"/>
            </a:rPr>
            <a:t>模块</a:t>
          </a:r>
        </a:p>
      </dgm:t>
    </dgm:pt>
    <dgm:pt modelId="{13001DA0-C8CE-4950-8086-BC33B3F8CE61}" type="parTrans" cxnId="{F0790BCA-74A9-468F-BAAC-04BDF091BB87}">
      <dgm:prSet/>
      <dgm:spPr/>
      <dgm:t>
        <a:bodyPr/>
        <a:lstStyle/>
        <a:p>
          <a:endParaRPr lang="zh-CN" altLang="en-US"/>
        </a:p>
      </dgm:t>
    </dgm:pt>
    <dgm:pt modelId="{9C7EC153-1951-45CB-896B-228109F71BAE}" type="sibTrans" cxnId="{F0790BCA-74A9-468F-BAAC-04BDF091BB87}">
      <dgm:prSet/>
      <dgm:spPr/>
      <dgm:t>
        <a:bodyPr/>
        <a:lstStyle/>
        <a:p>
          <a:endParaRPr lang="zh-CN" altLang="en-US"/>
        </a:p>
      </dgm:t>
    </dgm:pt>
    <dgm:pt modelId="{1780942C-202C-4B6E-84B7-E6588ADF4E29}">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4. strategy</a:t>
          </a:r>
          <a:r>
            <a:rPr lang="zh-CN" altLang="en-US" sz="2000" dirty="0">
              <a:latin typeface="微软雅黑" panose="020B0503020204020204" pitchFamily="34" charset="-122"/>
              <a:ea typeface="微软雅黑" panose="020B0503020204020204" pitchFamily="34" charset="-122"/>
            </a:rPr>
            <a:t>插件详解</a:t>
          </a:r>
        </a:p>
      </dgm:t>
    </dgm:pt>
    <dgm:pt modelId="{88342A11-ACDB-4FF1-9875-1E55DBAFE080}" type="parTrans" cxnId="{E59AD73D-273E-4DFF-8B3A-3BC1C985180D}">
      <dgm:prSet/>
      <dgm:spPr/>
      <dgm:t>
        <a:bodyPr/>
        <a:lstStyle/>
        <a:p>
          <a:endParaRPr lang="zh-CN" altLang="en-US"/>
        </a:p>
      </dgm:t>
    </dgm:pt>
    <dgm:pt modelId="{EA878540-E191-420D-9804-4BD22BCDC056}" type="sibTrans" cxnId="{E59AD73D-273E-4DFF-8B3A-3BC1C985180D}">
      <dgm:prSet/>
      <dgm:spPr/>
      <dgm:t>
        <a:bodyPr/>
        <a:lstStyle/>
        <a:p>
          <a:endParaRPr lang="zh-CN" altLang="en-US"/>
        </a:p>
      </dgm:t>
    </dgm:pt>
    <dgm:pt modelId="{690A05A7-F49B-4936-8ED3-F4B7B50E17C0}" type="pres">
      <dgm:prSet presAssocID="{00E153AC-10B4-4FEE-B185-A053E3078086}" presName="linear" presStyleCnt="0">
        <dgm:presLayoutVars>
          <dgm:dir/>
          <dgm:animLvl val="lvl"/>
          <dgm:resizeHandles val="exact"/>
        </dgm:presLayoutVars>
      </dgm:prSet>
      <dgm:spPr/>
    </dgm:pt>
    <dgm:pt modelId="{B86C673B-01A2-4A92-A45C-FD8CF3D145ED}" type="pres">
      <dgm:prSet presAssocID="{E553E01F-E789-47DE-B0E9-AACC98E859D9}" presName="parentLin" presStyleCnt="0"/>
      <dgm:spPr/>
    </dgm:pt>
    <dgm:pt modelId="{2486718A-06A5-4DFD-B3C3-602ADAB2A88E}" type="pres">
      <dgm:prSet presAssocID="{E553E01F-E789-47DE-B0E9-AACC98E859D9}" presName="parentLeftMargin" presStyleLbl="node1" presStyleIdx="0" presStyleCnt="4"/>
      <dgm:spPr/>
    </dgm:pt>
    <dgm:pt modelId="{1F6BFD90-A7FF-4A87-995E-E5C4BF709B47}" type="pres">
      <dgm:prSet presAssocID="{E553E01F-E789-47DE-B0E9-AACC98E859D9}" presName="parentText" presStyleLbl="node1" presStyleIdx="0" presStyleCnt="4">
        <dgm:presLayoutVars>
          <dgm:chMax val="0"/>
          <dgm:bulletEnabled val="1"/>
        </dgm:presLayoutVars>
      </dgm:prSet>
      <dgm:spPr/>
    </dgm:pt>
    <dgm:pt modelId="{309D83A6-5F29-4FD7-A2E2-FC1CB8F27D5E}" type="pres">
      <dgm:prSet presAssocID="{E553E01F-E789-47DE-B0E9-AACC98E859D9}" presName="negativeSpace" presStyleCnt="0"/>
      <dgm:spPr/>
    </dgm:pt>
    <dgm:pt modelId="{56879048-1EA8-4797-9E0E-5D3DEE2D7E5A}" type="pres">
      <dgm:prSet presAssocID="{E553E01F-E789-47DE-B0E9-AACC98E859D9}" presName="childText" presStyleLbl="conFgAcc1" presStyleIdx="0" presStyleCnt="4">
        <dgm:presLayoutVars>
          <dgm:bulletEnabled val="1"/>
        </dgm:presLayoutVars>
      </dgm:prSet>
      <dgm:spPr/>
    </dgm:pt>
    <dgm:pt modelId="{94566570-3EEE-444D-AF38-CC739ABE543F}" type="pres">
      <dgm:prSet presAssocID="{23D62BD4-3C59-43D1-A353-1364973C3CAD}" presName="spaceBetweenRectangles" presStyleCnt="0"/>
      <dgm:spPr/>
    </dgm:pt>
    <dgm:pt modelId="{171F1896-07C9-456F-87B5-73EED2B955D0}" type="pres">
      <dgm:prSet presAssocID="{1ABAA24E-268B-4811-831D-956797CB7994}" presName="parentLin" presStyleCnt="0"/>
      <dgm:spPr/>
    </dgm:pt>
    <dgm:pt modelId="{0F4969DD-AA29-43DB-B8BF-895FA4564E06}" type="pres">
      <dgm:prSet presAssocID="{1ABAA24E-268B-4811-831D-956797CB7994}" presName="parentLeftMargin" presStyleLbl="node1" presStyleIdx="0" presStyleCnt="4"/>
      <dgm:spPr/>
    </dgm:pt>
    <dgm:pt modelId="{518F8ECF-28BA-44AD-B29D-66CE4C7D4A3E}" type="pres">
      <dgm:prSet presAssocID="{1ABAA24E-268B-4811-831D-956797CB7994}" presName="parentText" presStyleLbl="node1" presStyleIdx="1" presStyleCnt="4">
        <dgm:presLayoutVars>
          <dgm:chMax val="0"/>
          <dgm:bulletEnabled val="1"/>
        </dgm:presLayoutVars>
      </dgm:prSet>
      <dgm:spPr/>
    </dgm:pt>
    <dgm:pt modelId="{B738630F-5E57-43FE-A1DE-2F5676402A47}" type="pres">
      <dgm:prSet presAssocID="{1ABAA24E-268B-4811-831D-956797CB7994}" presName="negativeSpace" presStyleCnt="0"/>
      <dgm:spPr/>
    </dgm:pt>
    <dgm:pt modelId="{8EAD3D80-46EB-4BAF-B017-1903D69CD5EB}" type="pres">
      <dgm:prSet presAssocID="{1ABAA24E-268B-4811-831D-956797CB7994}" presName="childText" presStyleLbl="conFgAcc1" presStyleIdx="1" presStyleCnt="4">
        <dgm:presLayoutVars>
          <dgm:bulletEnabled val="1"/>
        </dgm:presLayoutVars>
      </dgm:prSet>
      <dgm:spPr/>
    </dgm:pt>
    <dgm:pt modelId="{A96A79B0-2741-4B6E-AC39-BDB0BF403B2C}" type="pres">
      <dgm:prSet presAssocID="{9F97D041-AB28-484A-8D08-273857244798}" presName="spaceBetweenRectangles" presStyleCnt="0"/>
      <dgm:spPr/>
    </dgm:pt>
    <dgm:pt modelId="{81473779-A907-4994-8F00-F89B28E0A442}" type="pres">
      <dgm:prSet presAssocID="{5AA1DFCB-6B62-4A57-9134-625DADB3BDB4}" presName="parentLin" presStyleCnt="0"/>
      <dgm:spPr/>
    </dgm:pt>
    <dgm:pt modelId="{B99A8145-3261-4C4C-8C59-94D9D2A80001}" type="pres">
      <dgm:prSet presAssocID="{5AA1DFCB-6B62-4A57-9134-625DADB3BDB4}" presName="parentLeftMargin" presStyleLbl="node1" presStyleIdx="1" presStyleCnt="4"/>
      <dgm:spPr/>
    </dgm:pt>
    <dgm:pt modelId="{DCA4185A-1455-4E50-AA02-CBCDA7486DD9}" type="pres">
      <dgm:prSet presAssocID="{5AA1DFCB-6B62-4A57-9134-625DADB3BDB4}" presName="parentText" presStyleLbl="node1" presStyleIdx="2" presStyleCnt="4">
        <dgm:presLayoutVars>
          <dgm:chMax val="0"/>
          <dgm:bulletEnabled val="1"/>
        </dgm:presLayoutVars>
      </dgm:prSet>
      <dgm:spPr/>
    </dgm:pt>
    <dgm:pt modelId="{108A5B7A-5309-4491-B8AD-1538C8F5C2F3}" type="pres">
      <dgm:prSet presAssocID="{5AA1DFCB-6B62-4A57-9134-625DADB3BDB4}" presName="negativeSpace" presStyleCnt="0"/>
      <dgm:spPr/>
    </dgm:pt>
    <dgm:pt modelId="{834FFB1B-BF38-4B5C-AB56-11192DB5A5D8}" type="pres">
      <dgm:prSet presAssocID="{5AA1DFCB-6B62-4A57-9134-625DADB3BDB4}" presName="childText" presStyleLbl="conFgAcc1" presStyleIdx="2" presStyleCnt="4">
        <dgm:presLayoutVars>
          <dgm:bulletEnabled val="1"/>
        </dgm:presLayoutVars>
      </dgm:prSet>
      <dgm:spPr/>
    </dgm:pt>
    <dgm:pt modelId="{5AF25AEB-E0EC-40B0-BCD2-F89F65A19F3C}" type="pres">
      <dgm:prSet presAssocID="{9C7EC153-1951-45CB-896B-228109F71BAE}" presName="spaceBetweenRectangles" presStyleCnt="0"/>
      <dgm:spPr/>
    </dgm:pt>
    <dgm:pt modelId="{851082F2-2C37-458F-A971-30E1245E9E55}" type="pres">
      <dgm:prSet presAssocID="{1780942C-202C-4B6E-84B7-E6588ADF4E29}" presName="parentLin" presStyleCnt="0"/>
      <dgm:spPr/>
    </dgm:pt>
    <dgm:pt modelId="{75FB9A6A-C472-4E01-A712-DF0DFD691411}" type="pres">
      <dgm:prSet presAssocID="{1780942C-202C-4B6E-84B7-E6588ADF4E29}" presName="parentLeftMargin" presStyleLbl="node1" presStyleIdx="2" presStyleCnt="4"/>
      <dgm:spPr/>
    </dgm:pt>
    <dgm:pt modelId="{3092B5AF-99D9-4298-A995-8EFDC6C0C121}" type="pres">
      <dgm:prSet presAssocID="{1780942C-202C-4B6E-84B7-E6588ADF4E29}" presName="parentText" presStyleLbl="node1" presStyleIdx="3" presStyleCnt="4">
        <dgm:presLayoutVars>
          <dgm:chMax val="0"/>
          <dgm:bulletEnabled val="1"/>
        </dgm:presLayoutVars>
      </dgm:prSet>
      <dgm:spPr/>
    </dgm:pt>
    <dgm:pt modelId="{AE2E0D39-B54D-4436-A5F0-214C54342A4F}" type="pres">
      <dgm:prSet presAssocID="{1780942C-202C-4B6E-84B7-E6588ADF4E29}" presName="negativeSpace" presStyleCnt="0"/>
      <dgm:spPr/>
    </dgm:pt>
    <dgm:pt modelId="{531C9F5C-84F2-45CE-98C7-F105F79FC36E}" type="pres">
      <dgm:prSet presAssocID="{1780942C-202C-4B6E-84B7-E6588ADF4E29}" presName="childText" presStyleLbl="conFgAcc1" presStyleIdx="3" presStyleCnt="4">
        <dgm:presLayoutVars>
          <dgm:bulletEnabled val="1"/>
        </dgm:presLayoutVars>
      </dgm:prSet>
      <dgm:spPr/>
    </dgm:pt>
  </dgm:ptLst>
  <dgm:cxnLst>
    <dgm:cxn modelId="{2D8DBD05-178B-4192-96DF-401DC186BD9C}" type="presOf" srcId="{00E153AC-10B4-4FEE-B185-A053E3078086}" destId="{690A05A7-F49B-4936-8ED3-F4B7B50E17C0}" srcOrd="0" destOrd="0" presId="urn:microsoft.com/office/officeart/2005/8/layout/list1"/>
    <dgm:cxn modelId="{E59AD73D-273E-4DFF-8B3A-3BC1C985180D}" srcId="{00E153AC-10B4-4FEE-B185-A053E3078086}" destId="{1780942C-202C-4B6E-84B7-E6588ADF4E29}" srcOrd="3" destOrd="0" parTransId="{88342A11-ACDB-4FF1-9875-1E55DBAFE080}" sibTransId="{EA878540-E191-420D-9804-4BD22BCDC056}"/>
    <dgm:cxn modelId="{174AE13F-C59E-4EC0-A290-F3C3EDB8DF38}" type="presOf" srcId="{1ABAA24E-268B-4811-831D-956797CB7994}" destId="{0F4969DD-AA29-43DB-B8BF-895FA4564E06}" srcOrd="0" destOrd="0" presId="urn:microsoft.com/office/officeart/2005/8/layout/list1"/>
    <dgm:cxn modelId="{8F17955C-B913-4251-84A3-B04216BD4099}" type="presOf" srcId="{1780942C-202C-4B6E-84B7-E6588ADF4E29}" destId="{3092B5AF-99D9-4298-A995-8EFDC6C0C121}" srcOrd="1" destOrd="0" presId="urn:microsoft.com/office/officeart/2005/8/layout/list1"/>
    <dgm:cxn modelId="{B4254C80-4123-43CE-A5B6-57160A0F0CC0}" type="presOf" srcId="{5AA1DFCB-6B62-4A57-9134-625DADB3BDB4}" destId="{B99A8145-3261-4C4C-8C59-94D9D2A80001}" srcOrd="0" destOrd="0" presId="urn:microsoft.com/office/officeart/2005/8/layout/list1"/>
    <dgm:cxn modelId="{AD5F4287-6081-40AF-B3FC-BBE55CD00026}" type="presOf" srcId="{1ABAA24E-268B-4811-831D-956797CB7994}" destId="{518F8ECF-28BA-44AD-B29D-66CE4C7D4A3E}" srcOrd="1" destOrd="0" presId="urn:microsoft.com/office/officeart/2005/8/layout/list1"/>
    <dgm:cxn modelId="{7591E19D-4A4F-48B4-A6D3-59D12743EF39}" srcId="{00E153AC-10B4-4FEE-B185-A053E3078086}" destId="{1ABAA24E-268B-4811-831D-956797CB7994}" srcOrd="1" destOrd="0" parTransId="{1AB5347D-AD94-44B4-B57A-28DC1189B5E0}" sibTransId="{9F97D041-AB28-484A-8D08-273857244798}"/>
    <dgm:cxn modelId="{3DE1EAA2-D516-44ED-8683-0112D47A0AB0}" type="presOf" srcId="{5AA1DFCB-6B62-4A57-9134-625DADB3BDB4}" destId="{DCA4185A-1455-4E50-AA02-CBCDA7486DD9}" srcOrd="1" destOrd="0" presId="urn:microsoft.com/office/officeart/2005/8/layout/list1"/>
    <dgm:cxn modelId="{C75790AE-4521-4A43-9A9E-1CFAADA8A9A1}" type="presOf" srcId="{E553E01F-E789-47DE-B0E9-AACC98E859D9}" destId="{1F6BFD90-A7FF-4A87-995E-E5C4BF709B47}" srcOrd="1" destOrd="0" presId="urn:microsoft.com/office/officeart/2005/8/layout/list1"/>
    <dgm:cxn modelId="{804ECCAF-8BB1-4AB6-8650-D15B6DCA1C6E}" type="presOf" srcId="{1780942C-202C-4B6E-84B7-E6588ADF4E29}" destId="{75FB9A6A-C472-4E01-A712-DF0DFD691411}" srcOrd="0" destOrd="0" presId="urn:microsoft.com/office/officeart/2005/8/layout/list1"/>
    <dgm:cxn modelId="{F1A3D9B1-64E8-4184-A849-6C681A6F14A8}" srcId="{00E153AC-10B4-4FEE-B185-A053E3078086}" destId="{E553E01F-E789-47DE-B0E9-AACC98E859D9}" srcOrd="0" destOrd="0" parTransId="{4299FD7C-38A4-42AD-A278-85F0DDFFC739}" sibTransId="{23D62BD4-3C59-43D1-A353-1364973C3CAD}"/>
    <dgm:cxn modelId="{2E8EE8BF-8BB6-4319-AAE5-1BDBCA3AF304}" type="presOf" srcId="{E553E01F-E789-47DE-B0E9-AACC98E859D9}" destId="{2486718A-06A5-4DFD-B3C3-602ADAB2A88E}" srcOrd="0" destOrd="0" presId="urn:microsoft.com/office/officeart/2005/8/layout/list1"/>
    <dgm:cxn modelId="{F0790BCA-74A9-468F-BAAC-04BDF091BB87}" srcId="{00E153AC-10B4-4FEE-B185-A053E3078086}" destId="{5AA1DFCB-6B62-4A57-9134-625DADB3BDB4}" srcOrd="2" destOrd="0" parTransId="{13001DA0-C8CE-4950-8086-BC33B3F8CE61}" sibTransId="{9C7EC153-1951-45CB-896B-228109F71BAE}"/>
    <dgm:cxn modelId="{9885DB44-9B85-45A8-9E5F-1A586E75A964}" type="presParOf" srcId="{690A05A7-F49B-4936-8ED3-F4B7B50E17C0}" destId="{B86C673B-01A2-4A92-A45C-FD8CF3D145ED}" srcOrd="0" destOrd="0" presId="urn:microsoft.com/office/officeart/2005/8/layout/list1"/>
    <dgm:cxn modelId="{415CF88B-5930-40FF-BC7F-6F1AC5708FC8}" type="presParOf" srcId="{B86C673B-01A2-4A92-A45C-FD8CF3D145ED}" destId="{2486718A-06A5-4DFD-B3C3-602ADAB2A88E}" srcOrd="0" destOrd="0" presId="urn:microsoft.com/office/officeart/2005/8/layout/list1"/>
    <dgm:cxn modelId="{3CB2C997-BD03-4BF6-A805-A6997BC85C62}" type="presParOf" srcId="{B86C673B-01A2-4A92-A45C-FD8CF3D145ED}" destId="{1F6BFD90-A7FF-4A87-995E-E5C4BF709B47}" srcOrd="1" destOrd="0" presId="urn:microsoft.com/office/officeart/2005/8/layout/list1"/>
    <dgm:cxn modelId="{F2C23B16-C9FF-4783-A14C-3E73BA3B166F}" type="presParOf" srcId="{690A05A7-F49B-4936-8ED3-F4B7B50E17C0}" destId="{309D83A6-5F29-4FD7-A2E2-FC1CB8F27D5E}" srcOrd="1" destOrd="0" presId="urn:microsoft.com/office/officeart/2005/8/layout/list1"/>
    <dgm:cxn modelId="{85B732E2-DA2D-40F7-8A10-45AE2BC8879D}" type="presParOf" srcId="{690A05A7-F49B-4936-8ED3-F4B7B50E17C0}" destId="{56879048-1EA8-4797-9E0E-5D3DEE2D7E5A}" srcOrd="2" destOrd="0" presId="urn:microsoft.com/office/officeart/2005/8/layout/list1"/>
    <dgm:cxn modelId="{EA15EF90-23E9-4918-B4FB-BBBF81E960C0}" type="presParOf" srcId="{690A05A7-F49B-4936-8ED3-F4B7B50E17C0}" destId="{94566570-3EEE-444D-AF38-CC739ABE543F}" srcOrd="3" destOrd="0" presId="urn:microsoft.com/office/officeart/2005/8/layout/list1"/>
    <dgm:cxn modelId="{409CFC77-D572-438E-913F-2E40EDD42D36}" type="presParOf" srcId="{690A05A7-F49B-4936-8ED3-F4B7B50E17C0}" destId="{171F1896-07C9-456F-87B5-73EED2B955D0}" srcOrd="4" destOrd="0" presId="urn:microsoft.com/office/officeart/2005/8/layout/list1"/>
    <dgm:cxn modelId="{47ABB56A-802E-41FC-817C-E7B65869FED9}" type="presParOf" srcId="{171F1896-07C9-456F-87B5-73EED2B955D0}" destId="{0F4969DD-AA29-43DB-B8BF-895FA4564E06}" srcOrd="0" destOrd="0" presId="urn:microsoft.com/office/officeart/2005/8/layout/list1"/>
    <dgm:cxn modelId="{17C9B85A-2811-404D-963A-09B680529192}" type="presParOf" srcId="{171F1896-07C9-456F-87B5-73EED2B955D0}" destId="{518F8ECF-28BA-44AD-B29D-66CE4C7D4A3E}" srcOrd="1" destOrd="0" presId="urn:microsoft.com/office/officeart/2005/8/layout/list1"/>
    <dgm:cxn modelId="{C2012E04-C528-460D-B6A0-D4FDFF338DF7}" type="presParOf" srcId="{690A05A7-F49B-4936-8ED3-F4B7B50E17C0}" destId="{B738630F-5E57-43FE-A1DE-2F5676402A47}" srcOrd="5" destOrd="0" presId="urn:microsoft.com/office/officeart/2005/8/layout/list1"/>
    <dgm:cxn modelId="{533FD53B-2C4A-4672-9F0C-C2C90A4B2682}" type="presParOf" srcId="{690A05A7-F49B-4936-8ED3-F4B7B50E17C0}" destId="{8EAD3D80-46EB-4BAF-B017-1903D69CD5EB}" srcOrd="6" destOrd="0" presId="urn:microsoft.com/office/officeart/2005/8/layout/list1"/>
    <dgm:cxn modelId="{2D42CBF6-5EA1-45E8-94B5-066E699E74A4}" type="presParOf" srcId="{690A05A7-F49B-4936-8ED3-F4B7B50E17C0}" destId="{A96A79B0-2741-4B6E-AC39-BDB0BF403B2C}" srcOrd="7" destOrd="0" presId="urn:microsoft.com/office/officeart/2005/8/layout/list1"/>
    <dgm:cxn modelId="{7C19ADE7-E6D7-44D5-9EE9-64BAC0A3262E}" type="presParOf" srcId="{690A05A7-F49B-4936-8ED3-F4B7B50E17C0}" destId="{81473779-A907-4994-8F00-F89B28E0A442}" srcOrd="8" destOrd="0" presId="urn:microsoft.com/office/officeart/2005/8/layout/list1"/>
    <dgm:cxn modelId="{EAB4F7EC-3926-471F-AAF3-96555202BD23}" type="presParOf" srcId="{81473779-A907-4994-8F00-F89B28E0A442}" destId="{B99A8145-3261-4C4C-8C59-94D9D2A80001}" srcOrd="0" destOrd="0" presId="urn:microsoft.com/office/officeart/2005/8/layout/list1"/>
    <dgm:cxn modelId="{DDFAF531-A40E-41C5-89BB-56764EB50DF6}" type="presParOf" srcId="{81473779-A907-4994-8F00-F89B28E0A442}" destId="{DCA4185A-1455-4E50-AA02-CBCDA7486DD9}" srcOrd="1" destOrd="0" presId="urn:microsoft.com/office/officeart/2005/8/layout/list1"/>
    <dgm:cxn modelId="{C951B7DC-1016-4590-BB68-8F810BB7255B}" type="presParOf" srcId="{690A05A7-F49B-4936-8ED3-F4B7B50E17C0}" destId="{108A5B7A-5309-4491-B8AD-1538C8F5C2F3}" srcOrd="9" destOrd="0" presId="urn:microsoft.com/office/officeart/2005/8/layout/list1"/>
    <dgm:cxn modelId="{6C2E7BED-240E-4B92-B677-1C35BF7581A6}" type="presParOf" srcId="{690A05A7-F49B-4936-8ED3-F4B7B50E17C0}" destId="{834FFB1B-BF38-4B5C-AB56-11192DB5A5D8}" srcOrd="10" destOrd="0" presId="urn:microsoft.com/office/officeart/2005/8/layout/list1"/>
    <dgm:cxn modelId="{98E4A781-7AD0-4D29-BE4C-232D35C21C88}" type="presParOf" srcId="{690A05A7-F49B-4936-8ED3-F4B7B50E17C0}" destId="{5AF25AEB-E0EC-40B0-BCD2-F89F65A19F3C}" srcOrd="11" destOrd="0" presId="urn:microsoft.com/office/officeart/2005/8/layout/list1"/>
    <dgm:cxn modelId="{64F8F6C2-5444-4B75-9DFA-30BB907A0D07}" type="presParOf" srcId="{690A05A7-F49B-4936-8ED3-F4B7B50E17C0}" destId="{851082F2-2C37-458F-A971-30E1245E9E55}" srcOrd="12" destOrd="0" presId="urn:microsoft.com/office/officeart/2005/8/layout/list1"/>
    <dgm:cxn modelId="{D7EA9913-0C80-4D24-A9AC-01C13F06A5AE}" type="presParOf" srcId="{851082F2-2C37-458F-A971-30E1245E9E55}" destId="{75FB9A6A-C472-4E01-A712-DF0DFD691411}" srcOrd="0" destOrd="0" presId="urn:microsoft.com/office/officeart/2005/8/layout/list1"/>
    <dgm:cxn modelId="{4D85C864-394F-4952-BA34-52210358788E}" type="presParOf" srcId="{851082F2-2C37-458F-A971-30E1245E9E55}" destId="{3092B5AF-99D9-4298-A995-8EFDC6C0C121}" srcOrd="1" destOrd="0" presId="urn:microsoft.com/office/officeart/2005/8/layout/list1"/>
    <dgm:cxn modelId="{AE432A10-A6B3-48B6-84DF-650BD8BDD931}" type="presParOf" srcId="{690A05A7-F49B-4936-8ED3-F4B7B50E17C0}" destId="{AE2E0D39-B54D-4436-A5F0-214C54342A4F}" srcOrd="13" destOrd="0" presId="urn:microsoft.com/office/officeart/2005/8/layout/list1"/>
    <dgm:cxn modelId="{99D7FFC8-119F-4F03-A665-8F0F55C154D7}" type="presParOf" srcId="{690A05A7-F49B-4936-8ED3-F4B7B50E17C0}" destId="{531C9F5C-84F2-45CE-98C7-F105F79FC36E}"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0E153AC-10B4-4FEE-B185-A053E3078086}" type="doc">
      <dgm:prSet loTypeId="urn:microsoft.com/office/officeart/2005/8/layout/list1" loCatId="list" qsTypeId="urn:microsoft.com/office/officeart/2005/8/quickstyle/simple2" qsCatId="simple" csTypeId="urn:microsoft.com/office/officeart/2005/8/colors/accent5_2" csCatId="accent5" phldr="1"/>
      <dgm:spPr/>
      <dgm:t>
        <a:bodyPr/>
        <a:lstStyle/>
        <a:p>
          <a:endParaRPr lang="zh-CN" altLang="en-US"/>
        </a:p>
      </dgm:t>
    </dgm:pt>
    <dgm:pt modelId="{E553E01F-E789-47DE-B0E9-AACC98E859D9}">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1. </a:t>
          </a:r>
          <a:r>
            <a:rPr lang="en-US" altLang="zh-CN" sz="2000" b="0" dirty="0"/>
            <a:t>Feed</a:t>
          </a:r>
          <a:r>
            <a:rPr lang="zh-CN" altLang="en-US" sz="2000" b="0" dirty="0"/>
            <a:t>广告投放整体架构</a:t>
          </a:r>
          <a:endParaRPr lang="zh-CN" altLang="en-US" sz="2000" dirty="0">
            <a:latin typeface="微软雅黑" panose="020B0503020204020204" pitchFamily="34" charset="-122"/>
            <a:ea typeface="微软雅黑" panose="020B0503020204020204" pitchFamily="34" charset="-122"/>
          </a:endParaRPr>
        </a:p>
      </dgm:t>
    </dgm:pt>
    <dgm:pt modelId="{4299FD7C-38A4-42AD-A278-85F0DDFFC739}" type="parTrans" cxnId="{F1A3D9B1-64E8-4184-A849-6C681A6F14A8}">
      <dgm:prSet/>
      <dgm:spPr/>
      <dgm:t>
        <a:bodyPr/>
        <a:lstStyle/>
        <a:p>
          <a:endParaRPr lang="zh-CN" altLang="en-US"/>
        </a:p>
      </dgm:t>
    </dgm:pt>
    <dgm:pt modelId="{23D62BD4-3C59-43D1-A353-1364973C3CAD}" type="sibTrans" cxnId="{F1A3D9B1-64E8-4184-A849-6C681A6F14A8}">
      <dgm:prSet/>
      <dgm:spPr/>
      <dgm:t>
        <a:bodyPr/>
        <a:lstStyle/>
        <a:p>
          <a:endParaRPr lang="zh-CN" altLang="en-US"/>
        </a:p>
      </dgm:t>
    </dgm:pt>
    <dgm:pt modelId="{1ABAA24E-268B-4811-831D-956797CB7994}">
      <dgm:prSet phldrT="[文本]" custT="1">
        <dgm:style>
          <a:lnRef idx="3">
            <a:schemeClr val="lt1"/>
          </a:lnRef>
          <a:fillRef idx="1">
            <a:schemeClr val="accent3"/>
          </a:fillRef>
          <a:effectRef idx="1">
            <a:schemeClr val="accent3"/>
          </a:effectRef>
          <a:fontRef idx="minor">
            <a:schemeClr val="lt1"/>
          </a:fontRef>
        </dgm:style>
      </dgm:prSet>
      <dgm:spPr>
        <a:solidFill>
          <a:schemeClr val="tx2">
            <a:lumMod val="60000"/>
            <a:lumOff val="40000"/>
          </a:schemeClr>
        </a:solidFill>
      </dgm:spPr>
      <dgm:t>
        <a:bodyPr/>
        <a:lstStyle/>
        <a:p>
          <a:r>
            <a:rPr lang="en-US" altLang="zh-CN" sz="2000" b="1" dirty="0">
              <a:latin typeface="微软雅黑" panose="020B0503020204020204" pitchFamily="34" charset="-122"/>
              <a:ea typeface="微软雅黑" panose="020B0503020204020204" pitchFamily="34" charset="-122"/>
            </a:rPr>
            <a:t>2. </a:t>
          </a:r>
          <a:r>
            <a:rPr lang="en-US" altLang="zh-Hans" sz="2000" b="1" dirty="0">
              <a:latin typeface="微软雅黑" panose="020B0503020204020204" pitchFamily="34" charset="-122"/>
              <a:ea typeface="微软雅黑" panose="020B0503020204020204" pitchFamily="34" charset="-122"/>
            </a:rPr>
            <a:t>Remix</a:t>
          </a:r>
          <a:r>
            <a:rPr lang="zh-Hans" altLang="en-US" sz="2000" b="1" dirty="0">
              <a:latin typeface="微软雅黑" panose="020B0503020204020204" pitchFamily="34" charset="-122"/>
              <a:ea typeface="微软雅黑" panose="020B0503020204020204" pitchFamily="34" charset="-122"/>
            </a:rPr>
            <a:t>框架</a:t>
          </a:r>
          <a:endParaRPr lang="en-US" altLang="zh-Hans" sz="2000" b="1" dirty="0">
            <a:latin typeface="微软雅黑" panose="020B0503020204020204" pitchFamily="34" charset="-122"/>
            <a:ea typeface="微软雅黑" panose="020B0503020204020204" pitchFamily="34" charset="-122"/>
          </a:endParaRPr>
        </a:p>
      </dgm:t>
    </dgm:pt>
    <dgm:pt modelId="{1AB5347D-AD94-44B4-B57A-28DC1189B5E0}" type="parTrans" cxnId="{7591E19D-4A4F-48B4-A6D3-59D12743EF39}">
      <dgm:prSet/>
      <dgm:spPr/>
      <dgm:t>
        <a:bodyPr/>
        <a:lstStyle/>
        <a:p>
          <a:endParaRPr lang="zh-CN" altLang="en-US"/>
        </a:p>
      </dgm:t>
    </dgm:pt>
    <dgm:pt modelId="{9F97D041-AB28-484A-8D08-273857244798}" type="sibTrans" cxnId="{7591E19D-4A4F-48B4-A6D3-59D12743EF39}">
      <dgm:prSet/>
      <dgm:spPr/>
      <dgm:t>
        <a:bodyPr/>
        <a:lstStyle/>
        <a:p>
          <a:endParaRPr lang="zh-CN" altLang="en-US"/>
        </a:p>
      </dgm:t>
    </dgm:pt>
    <dgm:pt modelId="{5AA1DFCB-6B62-4A57-9134-625DADB3BDB4}">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3. Feedas</a:t>
          </a:r>
          <a:r>
            <a:rPr lang="zh-CN" altLang="en-US" sz="2000" dirty="0">
              <a:latin typeface="微软雅黑" panose="020B0503020204020204" pitchFamily="34" charset="-122"/>
              <a:ea typeface="微软雅黑" panose="020B0503020204020204" pitchFamily="34" charset="-122"/>
            </a:rPr>
            <a:t>模块</a:t>
          </a:r>
        </a:p>
      </dgm:t>
    </dgm:pt>
    <dgm:pt modelId="{13001DA0-C8CE-4950-8086-BC33B3F8CE61}" type="parTrans" cxnId="{F0790BCA-74A9-468F-BAAC-04BDF091BB87}">
      <dgm:prSet/>
      <dgm:spPr/>
      <dgm:t>
        <a:bodyPr/>
        <a:lstStyle/>
        <a:p>
          <a:endParaRPr lang="zh-CN" altLang="en-US"/>
        </a:p>
      </dgm:t>
    </dgm:pt>
    <dgm:pt modelId="{9C7EC153-1951-45CB-896B-228109F71BAE}" type="sibTrans" cxnId="{F0790BCA-74A9-468F-BAAC-04BDF091BB87}">
      <dgm:prSet/>
      <dgm:spPr/>
      <dgm:t>
        <a:bodyPr/>
        <a:lstStyle/>
        <a:p>
          <a:endParaRPr lang="zh-CN" altLang="en-US"/>
        </a:p>
      </dgm:t>
    </dgm:pt>
    <dgm:pt modelId="{1780942C-202C-4B6E-84B7-E6588ADF4E29}">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4. strategy</a:t>
          </a:r>
          <a:r>
            <a:rPr lang="zh-CN" altLang="en-US" sz="2000" dirty="0">
              <a:latin typeface="微软雅黑" panose="020B0503020204020204" pitchFamily="34" charset="-122"/>
              <a:ea typeface="微软雅黑" panose="020B0503020204020204" pitchFamily="34" charset="-122"/>
            </a:rPr>
            <a:t>插件详解</a:t>
          </a:r>
        </a:p>
      </dgm:t>
    </dgm:pt>
    <dgm:pt modelId="{88342A11-ACDB-4FF1-9875-1E55DBAFE080}" type="parTrans" cxnId="{E59AD73D-273E-4DFF-8B3A-3BC1C985180D}">
      <dgm:prSet/>
      <dgm:spPr/>
      <dgm:t>
        <a:bodyPr/>
        <a:lstStyle/>
        <a:p>
          <a:endParaRPr lang="zh-CN" altLang="en-US"/>
        </a:p>
      </dgm:t>
    </dgm:pt>
    <dgm:pt modelId="{EA878540-E191-420D-9804-4BD22BCDC056}" type="sibTrans" cxnId="{E59AD73D-273E-4DFF-8B3A-3BC1C985180D}">
      <dgm:prSet/>
      <dgm:spPr/>
      <dgm:t>
        <a:bodyPr/>
        <a:lstStyle/>
        <a:p>
          <a:endParaRPr lang="zh-CN" altLang="en-US"/>
        </a:p>
      </dgm:t>
    </dgm:pt>
    <dgm:pt modelId="{690A05A7-F49B-4936-8ED3-F4B7B50E17C0}" type="pres">
      <dgm:prSet presAssocID="{00E153AC-10B4-4FEE-B185-A053E3078086}" presName="linear" presStyleCnt="0">
        <dgm:presLayoutVars>
          <dgm:dir/>
          <dgm:animLvl val="lvl"/>
          <dgm:resizeHandles val="exact"/>
        </dgm:presLayoutVars>
      </dgm:prSet>
      <dgm:spPr/>
    </dgm:pt>
    <dgm:pt modelId="{B86C673B-01A2-4A92-A45C-FD8CF3D145ED}" type="pres">
      <dgm:prSet presAssocID="{E553E01F-E789-47DE-B0E9-AACC98E859D9}" presName="parentLin" presStyleCnt="0"/>
      <dgm:spPr/>
    </dgm:pt>
    <dgm:pt modelId="{2486718A-06A5-4DFD-B3C3-602ADAB2A88E}" type="pres">
      <dgm:prSet presAssocID="{E553E01F-E789-47DE-B0E9-AACC98E859D9}" presName="parentLeftMargin" presStyleLbl="node1" presStyleIdx="0" presStyleCnt="4"/>
      <dgm:spPr/>
    </dgm:pt>
    <dgm:pt modelId="{1F6BFD90-A7FF-4A87-995E-E5C4BF709B47}" type="pres">
      <dgm:prSet presAssocID="{E553E01F-E789-47DE-B0E9-AACC98E859D9}" presName="parentText" presStyleLbl="node1" presStyleIdx="0" presStyleCnt="4">
        <dgm:presLayoutVars>
          <dgm:chMax val="0"/>
          <dgm:bulletEnabled val="1"/>
        </dgm:presLayoutVars>
      </dgm:prSet>
      <dgm:spPr/>
    </dgm:pt>
    <dgm:pt modelId="{309D83A6-5F29-4FD7-A2E2-FC1CB8F27D5E}" type="pres">
      <dgm:prSet presAssocID="{E553E01F-E789-47DE-B0E9-AACC98E859D9}" presName="negativeSpace" presStyleCnt="0"/>
      <dgm:spPr/>
    </dgm:pt>
    <dgm:pt modelId="{56879048-1EA8-4797-9E0E-5D3DEE2D7E5A}" type="pres">
      <dgm:prSet presAssocID="{E553E01F-E789-47DE-B0E9-AACC98E859D9}" presName="childText" presStyleLbl="conFgAcc1" presStyleIdx="0" presStyleCnt="4">
        <dgm:presLayoutVars>
          <dgm:bulletEnabled val="1"/>
        </dgm:presLayoutVars>
      </dgm:prSet>
      <dgm:spPr/>
    </dgm:pt>
    <dgm:pt modelId="{94566570-3EEE-444D-AF38-CC739ABE543F}" type="pres">
      <dgm:prSet presAssocID="{23D62BD4-3C59-43D1-A353-1364973C3CAD}" presName="spaceBetweenRectangles" presStyleCnt="0"/>
      <dgm:spPr/>
    </dgm:pt>
    <dgm:pt modelId="{171F1896-07C9-456F-87B5-73EED2B955D0}" type="pres">
      <dgm:prSet presAssocID="{1ABAA24E-268B-4811-831D-956797CB7994}" presName="parentLin" presStyleCnt="0"/>
      <dgm:spPr/>
    </dgm:pt>
    <dgm:pt modelId="{0F4969DD-AA29-43DB-B8BF-895FA4564E06}" type="pres">
      <dgm:prSet presAssocID="{1ABAA24E-268B-4811-831D-956797CB7994}" presName="parentLeftMargin" presStyleLbl="node1" presStyleIdx="0" presStyleCnt="4"/>
      <dgm:spPr/>
    </dgm:pt>
    <dgm:pt modelId="{518F8ECF-28BA-44AD-B29D-66CE4C7D4A3E}" type="pres">
      <dgm:prSet presAssocID="{1ABAA24E-268B-4811-831D-956797CB7994}" presName="parentText" presStyleLbl="node1" presStyleIdx="1" presStyleCnt="4">
        <dgm:presLayoutVars>
          <dgm:chMax val="0"/>
          <dgm:bulletEnabled val="1"/>
        </dgm:presLayoutVars>
      </dgm:prSet>
      <dgm:spPr/>
    </dgm:pt>
    <dgm:pt modelId="{B738630F-5E57-43FE-A1DE-2F5676402A47}" type="pres">
      <dgm:prSet presAssocID="{1ABAA24E-268B-4811-831D-956797CB7994}" presName="negativeSpace" presStyleCnt="0"/>
      <dgm:spPr/>
    </dgm:pt>
    <dgm:pt modelId="{8EAD3D80-46EB-4BAF-B017-1903D69CD5EB}" type="pres">
      <dgm:prSet presAssocID="{1ABAA24E-268B-4811-831D-956797CB7994}" presName="childText" presStyleLbl="conFgAcc1" presStyleIdx="1" presStyleCnt="4">
        <dgm:presLayoutVars>
          <dgm:bulletEnabled val="1"/>
        </dgm:presLayoutVars>
      </dgm:prSet>
      <dgm:spPr/>
    </dgm:pt>
    <dgm:pt modelId="{A96A79B0-2741-4B6E-AC39-BDB0BF403B2C}" type="pres">
      <dgm:prSet presAssocID="{9F97D041-AB28-484A-8D08-273857244798}" presName="spaceBetweenRectangles" presStyleCnt="0"/>
      <dgm:spPr/>
    </dgm:pt>
    <dgm:pt modelId="{81473779-A907-4994-8F00-F89B28E0A442}" type="pres">
      <dgm:prSet presAssocID="{5AA1DFCB-6B62-4A57-9134-625DADB3BDB4}" presName="parentLin" presStyleCnt="0"/>
      <dgm:spPr/>
    </dgm:pt>
    <dgm:pt modelId="{B99A8145-3261-4C4C-8C59-94D9D2A80001}" type="pres">
      <dgm:prSet presAssocID="{5AA1DFCB-6B62-4A57-9134-625DADB3BDB4}" presName="parentLeftMargin" presStyleLbl="node1" presStyleIdx="1" presStyleCnt="4"/>
      <dgm:spPr/>
    </dgm:pt>
    <dgm:pt modelId="{DCA4185A-1455-4E50-AA02-CBCDA7486DD9}" type="pres">
      <dgm:prSet presAssocID="{5AA1DFCB-6B62-4A57-9134-625DADB3BDB4}" presName="parentText" presStyleLbl="node1" presStyleIdx="2" presStyleCnt="4">
        <dgm:presLayoutVars>
          <dgm:chMax val="0"/>
          <dgm:bulletEnabled val="1"/>
        </dgm:presLayoutVars>
      </dgm:prSet>
      <dgm:spPr/>
    </dgm:pt>
    <dgm:pt modelId="{108A5B7A-5309-4491-B8AD-1538C8F5C2F3}" type="pres">
      <dgm:prSet presAssocID="{5AA1DFCB-6B62-4A57-9134-625DADB3BDB4}" presName="negativeSpace" presStyleCnt="0"/>
      <dgm:spPr/>
    </dgm:pt>
    <dgm:pt modelId="{834FFB1B-BF38-4B5C-AB56-11192DB5A5D8}" type="pres">
      <dgm:prSet presAssocID="{5AA1DFCB-6B62-4A57-9134-625DADB3BDB4}" presName="childText" presStyleLbl="conFgAcc1" presStyleIdx="2" presStyleCnt="4">
        <dgm:presLayoutVars>
          <dgm:bulletEnabled val="1"/>
        </dgm:presLayoutVars>
      </dgm:prSet>
      <dgm:spPr/>
    </dgm:pt>
    <dgm:pt modelId="{5AF25AEB-E0EC-40B0-BCD2-F89F65A19F3C}" type="pres">
      <dgm:prSet presAssocID="{9C7EC153-1951-45CB-896B-228109F71BAE}" presName="spaceBetweenRectangles" presStyleCnt="0"/>
      <dgm:spPr/>
    </dgm:pt>
    <dgm:pt modelId="{851082F2-2C37-458F-A971-30E1245E9E55}" type="pres">
      <dgm:prSet presAssocID="{1780942C-202C-4B6E-84B7-E6588ADF4E29}" presName="parentLin" presStyleCnt="0"/>
      <dgm:spPr/>
    </dgm:pt>
    <dgm:pt modelId="{75FB9A6A-C472-4E01-A712-DF0DFD691411}" type="pres">
      <dgm:prSet presAssocID="{1780942C-202C-4B6E-84B7-E6588ADF4E29}" presName="parentLeftMargin" presStyleLbl="node1" presStyleIdx="2" presStyleCnt="4"/>
      <dgm:spPr/>
    </dgm:pt>
    <dgm:pt modelId="{3092B5AF-99D9-4298-A995-8EFDC6C0C121}" type="pres">
      <dgm:prSet presAssocID="{1780942C-202C-4B6E-84B7-E6588ADF4E29}" presName="parentText" presStyleLbl="node1" presStyleIdx="3" presStyleCnt="4">
        <dgm:presLayoutVars>
          <dgm:chMax val="0"/>
          <dgm:bulletEnabled val="1"/>
        </dgm:presLayoutVars>
      </dgm:prSet>
      <dgm:spPr/>
    </dgm:pt>
    <dgm:pt modelId="{AE2E0D39-B54D-4436-A5F0-214C54342A4F}" type="pres">
      <dgm:prSet presAssocID="{1780942C-202C-4B6E-84B7-E6588ADF4E29}" presName="negativeSpace" presStyleCnt="0"/>
      <dgm:spPr/>
    </dgm:pt>
    <dgm:pt modelId="{531C9F5C-84F2-45CE-98C7-F105F79FC36E}" type="pres">
      <dgm:prSet presAssocID="{1780942C-202C-4B6E-84B7-E6588ADF4E29}" presName="childText" presStyleLbl="conFgAcc1" presStyleIdx="3" presStyleCnt="4">
        <dgm:presLayoutVars>
          <dgm:bulletEnabled val="1"/>
        </dgm:presLayoutVars>
      </dgm:prSet>
      <dgm:spPr/>
    </dgm:pt>
  </dgm:ptLst>
  <dgm:cxnLst>
    <dgm:cxn modelId="{2D8DBD05-178B-4192-96DF-401DC186BD9C}" type="presOf" srcId="{00E153AC-10B4-4FEE-B185-A053E3078086}" destId="{690A05A7-F49B-4936-8ED3-F4B7B50E17C0}" srcOrd="0" destOrd="0" presId="urn:microsoft.com/office/officeart/2005/8/layout/list1"/>
    <dgm:cxn modelId="{E59AD73D-273E-4DFF-8B3A-3BC1C985180D}" srcId="{00E153AC-10B4-4FEE-B185-A053E3078086}" destId="{1780942C-202C-4B6E-84B7-E6588ADF4E29}" srcOrd="3" destOrd="0" parTransId="{88342A11-ACDB-4FF1-9875-1E55DBAFE080}" sibTransId="{EA878540-E191-420D-9804-4BD22BCDC056}"/>
    <dgm:cxn modelId="{174AE13F-C59E-4EC0-A290-F3C3EDB8DF38}" type="presOf" srcId="{1ABAA24E-268B-4811-831D-956797CB7994}" destId="{0F4969DD-AA29-43DB-B8BF-895FA4564E06}" srcOrd="0" destOrd="0" presId="urn:microsoft.com/office/officeart/2005/8/layout/list1"/>
    <dgm:cxn modelId="{8F17955C-B913-4251-84A3-B04216BD4099}" type="presOf" srcId="{1780942C-202C-4B6E-84B7-E6588ADF4E29}" destId="{3092B5AF-99D9-4298-A995-8EFDC6C0C121}" srcOrd="1" destOrd="0" presId="urn:microsoft.com/office/officeart/2005/8/layout/list1"/>
    <dgm:cxn modelId="{B4254C80-4123-43CE-A5B6-57160A0F0CC0}" type="presOf" srcId="{5AA1DFCB-6B62-4A57-9134-625DADB3BDB4}" destId="{B99A8145-3261-4C4C-8C59-94D9D2A80001}" srcOrd="0" destOrd="0" presId="urn:microsoft.com/office/officeart/2005/8/layout/list1"/>
    <dgm:cxn modelId="{AD5F4287-6081-40AF-B3FC-BBE55CD00026}" type="presOf" srcId="{1ABAA24E-268B-4811-831D-956797CB7994}" destId="{518F8ECF-28BA-44AD-B29D-66CE4C7D4A3E}" srcOrd="1" destOrd="0" presId="urn:microsoft.com/office/officeart/2005/8/layout/list1"/>
    <dgm:cxn modelId="{7591E19D-4A4F-48B4-A6D3-59D12743EF39}" srcId="{00E153AC-10B4-4FEE-B185-A053E3078086}" destId="{1ABAA24E-268B-4811-831D-956797CB7994}" srcOrd="1" destOrd="0" parTransId="{1AB5347D-AD94-44B4-B57A-28DC1189B5E0}" sibTransId="{9F97D041-AB28-484A-8D08-273857244798}"/>
    <dgm:cxn modelId="{3DE1EAA2-D516-44ED-8683-0112D47A0AB0}" type="presOf" srcId="{5AA1DFCB-6B62-4A57-9134-625DADB3BDB4}" destId="{DCA4185A-1455-4E50-AA02-CBCDA7486DD9}" srcOrd="1" destOrd="0" presId="urn:microsoft.com/office/officeart/2005/8/layout/list1"/>
    <dgm:cxn modelId="{C75790AE-4521-4A43-9A9E-1CFAADA8A9A1}" type="presOf" srcId="{E553E01F-E789-47DE-B0E9-AACC98E859D9}" destId="{1F6BFD90-A7FF-4A87-995E-E5C4BF709B47}" srcOrd="1" destOrd="0" presId="urn:microsoft.com/office/officeart/2005/8/layout/list1"/>
    <dgm:cxn modelId="{804ECCAF-8BB1-4AB6-8650-D15B6DCA1C6E}" type="presOf" srcId="{1780942C-202C-4B6E-84B7-E6588ADF4E29}" destId="{75FB9A6A-C472-4E01-A712-DF0DFD691411}" srcOrd="0" destOrd="0" presId="urn:microsoft.com/office/officeart/2005/8/layout/list1"/>
    <dgm:cxn modelId="{F1A3D9B1-64E8-4184-A849-6C681A6F14A8}" srcId="{00E153AC-10B4-4FEE-B185-A053E3078086}" destId="{E553E01F-E789-47DE-B0E9-AACC98E859D9}" srcOrd="0" destOrd="0" parTransId="{4299FD7C-38A4-42AD-A278-85F0DDFFC739}" sibTransId="{23D62BD4-3C59-43D1-A353-1364973C3CAD}"/>
    <dgm:cxn modelId="{2E8EE8BF-8BB6-4319-AAE5-1BDBCA3AF304}" type="presOf" srcId="{E553E01F-E789-47DE-B0E9-AACC98E859D9}" destId="{2486718A-06A5-4DFD-B3C3-602ADAB2A88E}" srcOrd="0" destOrd="0" presId="urn:microsoft.com/office/officeart/2005/8/layout/list1"/>
    <dgm:cxn modelId="{F0790BCA-74A9-468F-BAAC-04BDF091BB87}" srcId="{00E153AC-10B4-4FEE-B185-A053E3078086}" destId="{5AA1DFCB-6B62-4A57-9134-625DADB3BDB4}" srcOrd="2" destOrd="0" parTransId="{13001DA0-C8CE-4950-8086-BC33B3F8CE61}" sibTransId="{9C7EC153-1951-45CB-896B-228109F71BAE}"/>
    <dgm:cxn modelId="{9885DB44-9B85-45A8-9E5F-1A586E75A964}" type="presParOf" srcId="{690A05A7-F49B-4936-8ED3-F4B7B50E17C0}" destId="{B86C673B-01A2-4A92-A45C-FD8CF3D145ED}" srcOrd="0" destOrd="0" presId="urn:microsoft.com/office/officeart/2005/8/layout/list1"/>
    <dgm:cxn modelId="{415CF88B-5930-40FF-BC7F-6F1AC5708FC8}" type="presParOf" srcId="{B86C673B-01A2-4A92-A45C-FD8CF3D145ED}" destId="{2486718A-06A5-4DFD-B3C3-602ADAB2A88E}" srcOrd="0" destOrd="0" presId="urn:microsoft.com/office/officeart/2005/8/layout/list1"/>
    <dgm:cxn modelId="{3CB2C997-BD03-4BF6-A805-A6997BC85C62}" type="presParOf" srcId="{B86C673B-01A2-4A92-A45C-FD8CF3D145ED}" destId="{1F6BFD90-A7FF-4A87-995E-E5C4BF709B47}" srcOrd="1" destOrd="0" presId="urn:microsoft.com/office/officeart/2005/8/layout/list1"/>
    <dgm:cxn modelId="{F2C23B16-C9FF-4783-A14C-3E73BA3B166F}" type="presParOf" srcId="{690A05A7-F49B-4936-8ED3-F4B7B50E17C0}" destId="{309D83A6-5F29-4FD7-A2E2-FC1CB8F27D5E}" srcOrd="1" destOrd="0" presId="urn:microsoft.com/office/officeart/2005/8/layout/list1"/>
    <dgm:cxn modelId="{85B732E2-DA2D-40F7-8A10-45AE2BC8879D}" type="presParOf" srcId="{690A05A7-F49B-4936-8ED3-F4B7B50E17C0}" destId="{56879048-1EA8-4797-9E0E-5D3DEE2D7E5A}" srcOrd="2" destOrd="0" presId="urn:microsoft.com/office/officeart/2005/8/layout/list1"/>
    <dgm:cxn modelId="{EA15EF90-23E9-4918-B4FB-BBBF81E960C0}" type="presParOf" srcId="{690A05A7-F49B-4936-8ED3-F4B7B50E17C0}" destId="{94566570-3EEE-444D-AF38-CC739ABE543F}" srcOrd="3" destOrd="0" presId="urn:microsoft.com/office/officeart/2005/8/layout/list1"/>
    <dgm:cxn modelId="{409CFC77-D572-438E-913F-2E40EDD42D36}" type="presParOf" srcId="{690A05A7-F49B-4936-8ED3-F4B7B50E17C0}" destId="{171F1896-07C9-456F-87B5-73EED2B955D0}" srcOrd="4" destOrd="0" presId="urn:microsoft.com/office/officeart/2005/8/layout/list1"/>
    <dgm:cxn modelId="{47ABB56A-802E-41FC-817C-E7B65869FED9}" type="presParOf" srcId="{171F1896-07C9-456F-87B5-73EED2B955D0}" destId="{0F4969DD-AA29-43DB-B8BF-895FA4564E06}" srcOrd="0" destOrd="0" presId="urn:microsoft.com/office/officeart/2005/8/layout/list1"/>
    <dgm:cxn modelId="{17C9B85A-2811-404D-963A-09B680529192}" type="presParOf" srcId="{171F1896-07C9-456F-87B5-73EED2B955D0}" destId="{518F8ECF-28BA-44AD-B29D-66CE4C7D4A3E}" srcOrd="1" destOrd="0" presId="urn:microsoft.com/office/officeart/2005/8/layout/list1"/>
    <dgm:cxn modelId="{C2012E04-C528-460D-B6A0-D4FDFF338DF7}" type="presParOf" srcId="{690A05A7-F49B-4936-8ED3-F4B7B50E17C0}" destId="{B738630F-5E57-43FE-A1DE-2F5676402A47}" srcOrd="5" destOrd="0" presId="urn:microsoft.com/office/officeart/2005/8/layout/list1"/>
    <dgm:cxn modelId="{533FD53B-2C4A-4672-9F0C-C2C90A4B2682}" type="presParOf" srcId="{690A05A7-F49B-4936-8ED3-F4B7B50E17C0}" destId="{8EAD3D80-46EB-4BAF-B017-1903D69CD5EB}" srcOrd="6" destOrd="0" presId="urn:microsoft.com/office/officeart/2005/8/layout/list1"/>
    <dgm:cxn modelId="{2D42CBF6-5EA1-45E8-94B5-066E699E74A4}" type="presParOf" srcId="{690A05A7-F49B-4936-8ED3-F4B7B50E17C0}" destId="{A96A79B0-2741-4B6E-AC39-BDB0BF403B2C}" srcOrd="7" destOrd="0" presId="urn:microsoft.com/office/officeart/2005/8/layout/list1"/>
    <dgm:cxn modelId="{7C19ADE7-E6D7-44D5-9EE9-64BAC0A3262E}" type="presParOf" srcId="{690A05A7-F49B-4936-8ED3-F4B7B50E17C0}" destId="{81473779-A907-4994-8F00-F89B28E0A442}" srcOrd="8" destOrd="0" presId="urn:microsoft.com/office/officeart/2005/8/layout/list1"/>
    <dgm:cxn modelId="{EAB4F7EC-3926-471F-AAF3-96555202BD23}" type="presParOf" srcId="{81473779-A907-4994-8F00-F89B28E0A442}" destId="{B99A8145-3261-4C4C-8C59-94D9D2A80001}" srcOrd="0" destOrd="0" presId="urn:microsoft.com/office/officeart/2005/8/layout/list1"/>
    <dgm:cxn modelId="{DDFAF531-A40E-41C5-89BB-56764EB50DF6}" type="presParOf" srcId="{81473779-A907-4994-8F00-F89B28E0A442}" destId="{DCA4185A-1455-4E50-AA02-CBCDA7486DD9}" srcOrd="1" destOrd="0" presId="urn:microsoft.com/office/officeart/2005/8/layout/list1"/>
    <dgm:cxn modelId="{C951B7DC-1016-4590-BB68-8F810BB7255B}" type="presParOf" srcId="{690A05A7-F49B-4936-8ED3-F4B7B50E17C0}" destId="{108A5B7A-5309-4491-B8AD-1538C8F5C2F3}" srcOrd="9" destOrd="0" presId="urn:microsoft.com/office/officeart/2005/8/layout/list1"/>
    <dgm:cxn modelId="{6C2E7BED-240E-4B92-B677-1C35BF7581A6}" type="presParOf" srcId="{690A05A7-F49B-4936-8ED3-F4B7B50E17C0}" destId="{834FFB1B-BF38-4B5C-AB56-11192DB5A5D8}" srcOrd="10" destOrd="0" presId="urn:microsoft.com/office/officeart/2005/8/layout/list1"/>
    <dgm:cxn modelId="{98E4A781-7AD0-4D29-BE4C-232D35C21C88}" type="presParOf" srcId="{690A05A7-F49B-4936-8ED3-F4B7B50E17C0}" destId="{5AF25AEB-E0EC-40B0-BCD2-F89F65A19F3C}" srcOrd="11" destOrd="0" presId="urn:microsoft.com/office/officeart/2005/8/layout/list1"/>
    <dgm:cxn modelId="{64F8F6C2-5444-4B75-9DFA-30BB907A0D07}" type="presParOf" srcId="{690A05A7-F49B-4936-8ED3-F4B7B50E17C0}" destId="{851082F2-2C37-458F-A971-30E1245E9E55}" srcOrd="12" destOrd="0" presId="urn:microsoft.com/office/officeart/2005/8/layout/list1"/>
    <dgm:cxn modelId="{D7EA9913-0C80-4D24-A9AC-01C13F06A5AE}" type="presParOf" srcId="{851082F2-2C37-458F-A971-30E1245E9E55}" destId="{75FB9A6A-C472-4E01-A712-DF0DFD691411}" srcOrd="0" destOrd="0" presId="urn:microsoft.com/office/officeart/2005/8/layout/list1"/>
    <dgm:cxn modelId="{4D85C864-394F-4952-BA34-52210358788E}" type="presParOf" srcId="{851082F2-2C37-458F-A971-30E1245E9E55}" destId="{3092B5AF-99D9-4298-A995-8EFDC6C0C121}" srcOrd="1" destOrd="0" presId="urn:microsoft.com/office/officeart/2005/8/layout/list1"/>
    <dgm:cxn modelId="{AE432A10-A6B3-48B6-84DF-650BD8BDD931}" type="presParOf" srcId="{690A05A7-F49B-4936-8ED3-F4B7B50E17C0}" destId="{AE2E0D39-B54D-4436-A5F0-214C54342A4F}" srcOrd="13" destOrd="0" presId="urn:microsoft.com/office/officeart/2005/8/layout/list1"/>
    <dgm:cxn modelId="{99D7FFC8-119F-4F03-A665-8F0F55C154D7}" type="presParOf" srcId="{690A05A7-F49B-4936-8ED3-F4B7B50E17C0}" destId="{531C9F5C-84F2-45CE-98C7-F105F79FC36E}"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0E153AC-10B4-4FEE-B185-A053E3078086}" type="doc">
      <dgm:prSet loTypeId="urn:microsoft.com/office/officeart/2005/8/layout/list1" loCatId="list" qsTypeId="urn:microsoft.com/office/officeart/2005/8/quickstyle/simple2" qsCatId="simple" csTypeId="urn:microsoft.com/office/officeart/2005/8/colors/accent5_2" csCatId="accent5" phldr="1"/>
      <dgm:spPr/>
      <dgm:t>
        <a:bodyPr/>
        <a:lstStyle/>
        <a:p>
          <a:endParaRPr lang="zh-CN" altLang="en-US"/>
        </a:p>
      </dgm:t>
    </dgm:pt>
    <dgm:pt modelId="{E553E01F-E789-47DE-B0E9-AACC98E859D9}">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1. </a:t>
          </a:r>
          <a:r>
            <a:rPr lang="en-US" altLang="zh-CN" sz="2000" b="0" dirty="0"/>
            <a:t>Feed</a:t>
          </a:r>
          <a:r>
            <a:rPr lang="zh-CN" altLang="en-US" sz="2000" b="0" dirty="0"/>
            <a:t>广告投放整体架构</a:t>
          </a:r>
          <a:endParaRPr lang="zh-CN" altLang="en-US" sz="2000" dirty="0">
            <a:latin typeface="微软雅黑" panose="020B0503020204020204" pitchFamily="34" charset="-122"/>
            <a:ea typeface="微软雅黑" panose="020B0503020204020204" pitchFamily="34" charset="-122"/>
          </a:endParaRPr>
        </a:p>
      </dgm:t>
    </dgm:pt>
    <dgm:pt modelId="{4299FD7C-38A4-42AD-A278-85F0DDFFC739}" type="parTrans" cxnId="{F1A3D9B1-64E8-4184-A849-6C681A6F14A8}">
      <dgm:prSet/>
      <dgm:spPr/>
      <dgm:t>
        <a:bodyPr/>
        <a:lstStyle/>
        <a:p>
          <a:endParaRPr lang="zh-CN" altLang="en-US"/>
        </a:p>
      </dgm:t>
    </dgm:pt>
    <dgm:pt modelId="{23D62BD4-3C59-43D1-A353-1364973C3CAD}" type="sibTrans" cxnId="{F1A3D9B1-64E8-4184-A849-6C681A6F14A8}">
      <dgm:prSet/>
      <dgm:spPr/>
      <dgm:t>
        <a:bodyPr/>
        <a:lstStyle/>
        <a:p>
          <a:endParaRPr lang="zh-CN" altLang="en-US"/>
        </a:p>
      </dgm:t>
    </dgm:pt>
    <dgm:pt modelId="{1ABAA24E-268B-4811-831D-956797CB7994}">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a:latin typeface="微软雅黑" panose="020B0503020204020204" pitchFamily="34" charset="-122"/>
              <a:ea typeface="微软雅黑" panose="020B0503020204020204" pitchFamily="34" charset="-122"/>
            </a:rPr>
            <a:t>2. </a:t>
          </a:r>
          <a:r>
            <a:rPr lang="en-US" altLang="zh-Hans" sz="2000">
              <a:latin typeface="微软雅黑" panose="020B0503020204020204" pitchFamily="34" charset="-122"/>
              <a:ea typeface="微软雅黑" panose="020B0503020204020204" pitchFamily="34" charset="-122"/>
            </a:rPr>
            <a:t>Remix</a:t>
          </a:r>
          <a:r>
            <a:rPr lang="zh-Hans" altLang="en-US" sz="2000">
              <a:latin typeface="微软雅黑" panose="020B0503020204020204" pitchFamily="34" charset="-122"/>
              <a:ea typeface="微软雅黑" panose="020B0503020204020204" pitchFamily="34" charset="-122"/>
            </a:rPr>
            <a:t>框架</a:t>
          </a:r>
          <a:endParaRPr lang="en-US" altLang="zh-Hans" sz="2000" dirty="0">
            <a:latin typeface="微软雅黑" panose="020B0503020204020204" pitchFamily="34" charset="-122"/>
            <a:ea typeface="微软雅黑" panose="020B0503020204020204" pitchFamily="34" charset="-122"/>
          </a:endParaRPr>
        </a:p>
      </dgm:t>
    </dgm:pt>
    <dgm:pt modelId="{1AB5347D-AD94-44B4-B57A-28DC1189B5E0}" type="parTrans" cxnId="{7591E19D-4A4F-48B4-A6D3-59D12743EF39}">
      <dgm:prSet/>
      <dgm:spPr/>
      <dgm:t>
        <a:bodyPr/>
        <a:lstStyle/>
        <a:p>
          <a:endParaRPr lang="zh-CN" altLang="en-US"/>
        </a:p>
      </dgm:t>
    </dgm:pt>
    <dgm:pt modelId="{9F97D041-AB28-484A-8D08-273857244798}" type="sibTrans" cxnId="{7591E19D-4A4F-48B4-A6D3-59D12743EF39}">
      <dgm:prSet/>
      <dgm:spPr/>
      <dgm:t>
        <a:bodyPr/>
        <a:lstStyle/>
        <a:p>
          <a:endParaRPr lang="zh-CN" altLang="en-US"/>
        </a:p>
      </dgm:t>
    </dgm:pt>
    <dgm:pt modelId="{5AA1DFCB-6B62-4A57-9134-625DADB3BDB4}">
      <dgm:prSet phldrT="[文本]" custT="1">
        <dgm:style>
          <a:lnRef idx="3">
            <a:schemeClr val="lt1"/>
          </a:lnRef>
          <a:fillRef idx="1">
            <a:schemeClr val="accent3"/>
          </a:fillRef>
          <a:effectRef idx="1">
            <a:schemeClr val="accent3"/>
          </a:effectRef>
          <a:fontRef idx="minor">
            <a:schemeClr val="lt1"/>
          </a:fontRef>
        </dgm:style>
      </dgm:prSet>
      <dgm:spPr>
        <a:solidFill>
          <a:schemeClr val="tx2">
            <a:lumMod val="60000"/>
            <a:lumOff val="40000"/>
          </a:schemeClr>
        </a:solidFill>
      </dgm:spPr>
      <dgm:t>
        <a:bodyPr/>
        <a:lstStyle/>
        <a:p>
          <a:r>
            <a:rPr lang="en-US" altLang="zh-CN" sz="2000" b="1" dirty="0">
              <a:latin typeface="微软雅黑" panose="020B0503020204020204" pitchFamily="34" charset="-122"/>
              <a:ea typeface="微软雅黑" panose="020B0503020204020204" pitchFamily="34" charset="-122"/>
            </a:rPr>
            <a:t>3. Feedas</a:t>
          </a:r>
          <a:r>
            <a:rPr lang="zh-CN" altLang="en-US" sz="2000" b="1" dirty="0">
              <a:latin typeface="微软雅黑" panose="020B0503020204020204" pitchFamily="34" charset="-122"/>
              <a:ea typeface="微软雅黑" panose="020B0503020204020204" pitchFamily="34" charset="-122"/>
            </a:rPr>
            <a:t>模块</a:t>
          </a:r>
        </a:p>
      </dgm:t>
    </dgm:pt>
    <dgm:pt modelId="{13001DA0-C8CE-4950-8086-BC33B3F8CE61}" type="parTrans" cxnId="{F0790BCA-74A9-468F-BAAC-04BDF091BB87}">
      <dgm:prSet/>
      <dgm:spPr/>
      <dgm:t>
        <a:bodyPr/>
        <a:lstStyle/>
        <a:p>
          <a:endParaRPr lang="zh-CN" altLang="en-US"/>
        </a:p>
      </dgm:t>
    </dgm:pt>
    <dgm:pt modelId="{9C7EC153-1951-45CB-896B-228109F71BAE}" type="sibTrans" cxnId="{F0790BCA-74A9-468F-BAAC-04BDF091BB87}">
      <dgm:prSet/>
      <dgm:spPr/>
      <dgm:t>
        <a:bodyPr/>
        <a:lstStyle/>
        <a:p>
          <a:endParaRPr lang="zh-CN" altLang="en-US"/>
        </a:p>
      </dgm:t>
    </dgm:pt>
    <dgm:pt modelId="{1780942C-202C-4B6E-84B7-E6588ADF4E29}">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4. strategy</a:t>
          </a:r>
          <a:r>
            <a:rPr lang="zh-CN" altLang="en-US" sz="2000" dirty="0">
              <a:latin typeface="微软雅黑" panose="020B0503020204020204" pitchFamily="34" charset="-122"/>
              <a:ea typeface="微软雅黑" panose="020B0503020204020204" pitchFamily="34" charset="-122"/>
            </a:rPr>
            <a:t>插件详解</a:t>
          </a:r>
        </a:p>
      </dgm:t>
    </dgm:pt>
    <dgm:pt modelId="{88342A11-ACDB-4FF1-9875-1E55DBAFE080}" type="parTrans" cxnId="{E59AD73D-273E-4DFF-8B3A-3BC1C985180D}">
      <dgm:prSet/>
      <dgm:spPr/>
      <dgm:t>
        <a:bodyPr/>
        <a:lstStyle/>
        <a:p>
          <a:endParaRPr lang="zh-CN" altLang="en-US"/>
        </a:p>
      </dgm:t>
    </dgm:pt>
    <dgm:pt modelId="{EA878540-E191-420D-9804-4BD22BCDC056}" type="sibTrans" cxnId="{E59AD73D-273E-4DFF-8B3A-3BC1C985180D}">
      <dgm:prSet/>
      <dgm:spPr/>
      <dgm:t>
        <a:bodyPr/>
        <a:lstStyle/>
        <a:p>
          <a:endParaRPr lang="zh-CN" altLang="en-US"/>
        </a:p>
      </dgm:t>
    </dgm:pt>
    <dgm:pt modelId="{690A05A7-F49B-4936-8ED3-F4B7B50E17C0}" type="pres">
      <dgm:prSet presAssocID="{00E153AC-10B4-4FEE-B185-A053E3078086}" presName="linear" presStyleCnt="0">
        <dgm:presLayoutVars>
          <dgm:dir/>
          <dgm:animLvl val="lvl"/>
          <dgm:resizeHandles val="exact"/>
        </dgm:presLayoutVars>
      </dgm:prSet>
      <dgm:spPr/>
    </dgm:pt>
    <dgm:pt modelId="{B86C673B-01A2-4A92-A45C-FD8CF3D145ED}" type="pres">
      <dgm:prSet presAssocID="{E553E01F-E789-47DE-B0E9-AACC98E859D9}" presName="parentLin" presStyleCnt="0"/>
      <dgm:spPr/>
    </dgm:pt>
    <dgm:pt modelId="{2486718A-06A5-4DFD-B3C3-602ADAB2A88E}" type="pres">
      <dgm:prSet presAssocID="{E553E01F-E789-47DE-B0E9-AACC98E859D9}" presName="parentLeftMargin" presStyleLbl="node1" presStyleIdx="0" presStyleCnt="4"/>
      <dgm:spPr/>
    </dgm:pt>
    <dgm:pt modelId="{1F6BFD90-A7FF-4A87-995E-E5C4BF709B47}" type="pres">
      <dgm:prSet presAssocID="{E553E01F-E789-47DE-B0E9-AACC98E859D9}" presName="parentText" presStyleLbl="node1" presStyleIdx="0" presStyleCnt="4">
        <dgm:presLayoutVars>
          <dgm:chMax val="0"/>
          <dgm:bulletEnabled val="1"/>
        </dgm:presLayoutVars>
      </dgm:prSet>
      <dgm:spPr/>
    </dgm:pt>
    <dgm:pt modelId="{309D83A6-5F29-4FD7-A2E2-FC1CB8F27D5E}" type="pres">
      <dgm:prSet presAssocID="{E553E01F-E789-47DE-B0E9-AACC98E859D9}" presName="negativeSpace" presStyleCnt="0"/>
      <dgm:spPr/>
    </dgm:pt>
    <dgm:pt modelId="{56879048-1EA8-4797-9E0E-5D3DEE2D7E5A}" type="pres">
      <dgm:prSet presAssocID="{E553E01F-E789-47DE-B0E9-AACC98E859D9}" presName="childText" presStyleLbl="conFgAcc1" presStyleIdx="0" presStyleCnt="4">
        <dgm:presLayoutVars>
          <dgm:bulletEnabled val="1"/>
        </dgm:presLayoutVars>
      </dgm:prSet>
      <dgm:spPr/>
    </dgm:pt>
    <dgm:pt modelId="{94566570-3EEE-444D-AF38-CC739ABE543F}" type="pres">
      <dgm:prSet presAssocID="{23D62BD4-3C59-43D1-A353-1364973C3CAD}" presName="spaceBetweenRectangles" presStyleCnt="0"/>
      <dgm:spPr/>
    </dgm:pt>
    <dgm:pt modelId="{171F1896-07C9-456F-87B5-73EED2B955D0}" type="pres">
      <dgm:prSet presAssocID="{1ABAA24E-268B-4811-831D-956797CB7994}" presName="parentLin" presStyleCnt="0"/>
      <dgm:spPr/>
    </dgm:pt>
    <dgm:pt modelId="{0F4969DD-AA29-43DB-B8BF-895FA4564E06}" type="pres">
      <dgm:prSet presAssocID="{1ABAA24E-268B-4811-831D-956797CB7994}" presName="parentLeftMargin" presStyleLbl="node1" presStyleIdx="0" presStyleCnt="4"/>
      <dgm:spPr/>
    </dgm:pt>
    <dgm:pt modelId="{518F8ECF-28BA-44AD-B29D-66CE4C7D4A3E}" type="pres">
      <dgm:prSet presAssocID="{1ABAA24E-268B-4811-831D-956797CB7994}" presName="parentText" presStyleLbl="node1" presStyleIdx="1" presStyleCnt="4">
        <dgm:presLayoutVars>
          <dgm:chMax val="0"/>
          <dgm:bulletEnabled val="1"/>
        </dgm:presLayoutVars>
      </dgm:prSet>
      <dgm:spPr/>
    </dgm:pt>
    <dgm:pt modelId="{B738630F-5E57-43FE-A1DE-2F5676402A47}" type="pres">
      <dgm:prSet presAssocID="{1ABAA24E-268B-4811-831D-956797CB7994}" presName="negativeSpace" presStyleCnt="0"/>
      <dgm:spPr/>
    </dgm:pt>
    <dgm:pt modelId="{8EAD3D80-46EB-4BAF-B017-1903D69CD5EB}" type="pres">
      <dgm:prSet presAssocID="{1ABAA24E-268B-4811-831D-956797CB7994}" presName="childText" presStyleLbl="conFgAcc1" presStyleIdx="1" presStyleCnt="4">
        <dgm:presLayoutVars>
          <dgm:bulletEnabled val="1"/>
        </dgm:presLayoutVars>
      </dgm:prSet>
      <dgm:spPr/>
    </dgm:pt>
    <dgm:pt modelId="{A96A79B0-2741-4B6E-AC39-BDB0BF403B2C}" type="pres">
      <dgm:prSet presAssocID="{9F97D041-AB28-484A-8D08-273857244798}" presName="spaceBetweenRectangles" presStyleCnt="0"/>
      <dgm:spPr/>
    </dgm:pt>
    <dgm:pt modelId="{81473779-A907-4994-8F00-F89B28E0A442}" type="pres">
      <dgm:prSet presAssocID="{5AA1DFCB-6B62-4A57-9134-625DADB3BDB4}" presName="parentLin" presStyleCnt="0"/>
      <dgm:spPr/>
    </dgm:pt>
    <dgm:pt modelId="{B99A8145-3261-4C4C-8C59-94D9D2A80001}" type="pres">
      <dgm:prSet presAssocID="{5AA1DFCB-6B62-4A57-9134-625DADB3BDB4}" presName="parentLeftMargin" presStyleLbl="node1" presStyleIdx="1" presStyleCnt="4"/>
      <dgm:spPr/>
    </dgm:pt>
    <dgm:pt modelId="{DCA4185A-1455-4E50-AA02-CBCDA7486DD9}" type="pres">
      <dgm:prSet presAssocID="{5AA1DFCB-6B62-4A57-9134-625DADB3BDB4}" presName="parentText" presStyleLbl="node1" presStyleIdx="2" presStyleCnt="4">
        <dgm:presLayoutVars>
          <dgm:chMax val="0"/>
          <dgm:bulletEnabled val="1"/>
        </dgm:presLayoutVars>
      </dgm:prSet>
      <dgm:spPr/>
    </dgm:pt>
    <dgm:pt modelId="{108A5B7A-5309-4491-B8AD-1538C8F5C2F3}" type="pres">
      <dgm:prSet presAssocID="{5AA1DFCB-6B62-4A57-9134-625DADB3BDB4}" presName="negativeSpace" presStyleCnt="0"/>
      <dgm:spPr/>
    </dgm:pt>
    <dgm:pt modelId="{834FFB1B-BF38-4B5C-AB56-11192DB5A5D8}" type="pres">
      <dgm:prSet presAssocID="{5AA1DFCB-6B62-4A57-9134-625DADB3BDB4}" presName="childText" presStyleLbl="conFgAcc1" presStyleIdx="2" presStyleCnt="4">
        <dgm:presLayoutVars>
          <dgm:bulletEnabled val="1"/>
        </dgm:presLayoutVars>
      </dgm:prSet>
      <dgm:spPr/>
    </dgm:pt>
    <dgm:pt modelId="{5AF25AEB-E0EC-40B0-BCD2-F89F65A19F3C}" type="pres">
      <dgm:prSet presAssocID="{9C7EC153-1951-45CB-896B-228109F71BAE}" presName="spaceBetweenRectangles" presStyleCnt="0"/>
      <dgm:spPr/>
    </dgm:pt>
    <dgm:pt modelId="{851082F2-2C37-458F-A971-30E1245E9E55}" type="pres">
      <dgm:prSet presAssocID="{1780942C-202C-4B6E-84B7-E6588ADF4E29}" presName="parentLin" presStyleCnt="0"/>
      <dgm:spPr/>
    </dgm:pt>
    <dgm:pt modelId="{75FB9A6A-C472-4E01-A712-DF0DFD691411}" type="pres">
      <dgm:prSet presAssocID="{1780942C-202C-4B6E-84B7-E6588ADF4E29}" presName="parentLeftMargin" presStyleLbl="node1" presStyleIdx="2" presStyleCnt="4"/>
      <dgm:spPr/>
    </dgm:pt>
    <dgm:pt modelId="{3092B5AF-99D9-4298-A995-8EFDC6C0C121}" type="pres">
      <dgm:prSet presAssocID="{1780942C-202C-4B6E-84B7-E6588ADF4E29}" presName="parentText" presStyleLbl="node1" presStyleIdx="3" presStyleCnt="4">
        <dgm:presLayoutVars>
          <dgm:chMax val="0"/>
          <dgm:bulletEnabled val="1"/>
        </dgm:presLayoutVars>
      </dgm:prSet>
      <dgm:spPr/>
    </dgm:pt>
    <dgm:pt modelId="{AE2E0D39-B54D-4436-A5F0-214C54342A4F}" type="pres">
      <dgm:prSet presAssocID="{1780942C-202C-4B6E-84B7-E6588ADF4E29}" presName="negativeSpace" presStyleCnt="0"/>
      <dgm:spPr/>
    </dgm:pt>
    <dgm:pt modelId="{531C9F5C-84F2-45CE-98C7-F105F79FC36E}" type="pres">
      <dgm:prSet presAssocID="{1780942C-202C-4B6E-84B7-E6588ADF4E29}" presName="childText" presStyleLbl="conFgAcc1" presStyleIdx="3" presStyleCnt="4">
        <dgm:presLayoutVars>
          <dgm:bulletEnabled val="1"/>
        </dgm:presLayoutVars>
      </dgm:prSet>
      <dgm:spPr/>
    </dgm:pt>
  </dgm:ptLst>
  <dgm:cxnLst>
    <dgm:cxn modelId="{2D8DBD05-178B-4192-96DF-401DC186BD9C}" type="presOf" srcId="{00E153AC-10B4-4FEE-B185-A053E3078086}" destId="{690A05A7-F49B-4936-8ED3-F4B7B50E17C0}" srcOrd="0" destOrd="0" presId="urn:microsoft.com/office/officeart/2005/8/layout/list1"/>
    <dgm:cxn modelId="{E59AD73D-273E-4DFF-8B3A-3BC1C985180D}" srcId="{00E153AC-10B4-4FEE-B185-A053E3078086}" destId="{1780942C-202C-4B6E-84B7-E6588ADF4E29}" srcOrd="3" destOrd="0" parTransId="{88342A11-ACDB-4FF1-9875-1E55DBAFE080}" sibTransId="{EA878540-E191-420D-9804-4BD22BCDC056}"/>
    <dgm:cxn modelId="{174AE13F-C59E-4EC0-A290-F3C3EDB8DF38}" type="presOf" srcId="{1ABAA24E-268B-4811-831D-956797CB7994}" destId="{0F4969DD-AA29-43DB-B8BF-895FA4564E06}" srcOrd="0" destOrd="0" presId="urn:microsoft.com/office/officeart/2005/8/layout/list1"/>
    <dgm:cxn modelId="{8F17955C-B913-4251-84A3-B04216BD4099}" type="presOf" srcId="{1780942C-202C-4B6E-84B7-E6588ADF4E29}" destId="{3092B5AF-99D9-4298-A995-8EFDC6C0C121}" srcOrd="1" destOrd="0" presId="urn:microsoft.com/office/officeart/2005/8/layout/list1"/>
    <dgm:cxn modelId="{B4254C80-4123-43CE-A5B6-57160A0F0CC0}" type="presOf" srcId="{5AA1DFCB-6B62-4A57-9134-625DADB3BDB4}" destId="{B99A8145-3261-4C4C-8C59-94D9D2A80001}" srcOrd="0" destOrd="0" presId="urn:microsoft.com/office/officeart/2005/8/layout/list1"/>
    <dgm:cxn modelId="{AD5F4287-6081-40AF-B3FC-BBE55CD00026}" type="presOf" srcId="{1ABAA24E-268B-4811-831D-956797CB7994}" destId="{518F8ECF-28BA-44AD-B29D-66CE4C7D4A3E}" srcOrd="1" destOrd="0" presId="urn:microsoft.com/office/officeart/2005/8/layout/list1"/>
    <dgm:cxn modelId="{7591E19D-4A4F-48B4-A6D3-59D12743EF39}" srcId="{00E153AC-10B4-4FEE-B185-A053E3078086}" destId="{1ABAA24E-268B-4811-831D-956797CB7994}" srcOrd="1" destOrd="0" parTransId="{1AB5347D-AD94-44B4-B57A-28DC1189B5E0}" sibTransId="{9F97D041-AB28-484A-8D08-273857244798}"/>
    <dgm:cxn modelId="{3DE1EAA2-D516-44ED-8683-0112D47A0AB0}" type="presOf" srcId="{5AA1DFCB-6B62-4A57-9134-625DADB3BDB4}" destId="{DCA4185A-1455-4E50-AA02-CBCDA7486DD9}" srcOrd="1" destOrd="0" presId="urn:microsoft.com/office/officeart/2005/8/layout/list1"/>
    <dgm:cxn modelId="{C75790AE-4521-4A43-9A9E-1CFAADA8A9A1}" type="presOf" srcId="{E553E01F-E789-47DE-B0E9-AACC98E859D9}" destId="{1F6BFD90-A7FF-4A87-995E-E5C4BF709B47}" srcOrd="1" destOrd="0" presId="urn:microsoft.com/office/officeart/2005/8/layout/list1"/>
    <dgm:cxn modelId="{804ECCAF-8BB1-4AB6-8650-D15B6DCA1C6E}" type="presOf" srcId="{1780942C-202C-4B6E-84B7-E6588ADF4E29}" destId="{75FB9A6A-C472-4E01-A712-DF0DFD691411}" srcOrd="0" destOrd="0" presId="urn:microsoft.com/office/officeart/2005/8/layout/list1"/>
    <dgm:cxn modelId="{F1A3D9B1-64E8-4184-A849-6C681A6F14A8}" srcId="{00E153AC-10B4-4FEE-B185-A053E3078086}" destId="{E553E01F-E789-47DE-B0E9-AACC98E859D9}" srcOrd="0" destOrd="0" parTransId="{4299FD7C-38A4-42AD-A278-85F0DDFFC739}" sibTransId="{23D62BD4-3C59-43D1-A353-1364973C3CAD}"/>
    <dgm:cxn modelId="{2E8EE8BF-8BB6-4319-AAE5-1BDBCA3AF304}" type="presOf" srcId="{E553E01F-E789-47DE-B0E9-AACC98E859D9}" destId="{2486718A-06A5-4DFD-B3C3-602ADAB2A88E}" srcOrd="0" destOrd="0" presId="urn:microsoft.com/office/officeart/2005/8/layout/list1"/>
    <dgm:cxn modelId="{F0790BCA-74A9-468F-BAAC-04BDF091BB87}" srcId="{00E153AC-10B4-4FEE-B185-A053E3078086}" destId="{5AA1DFCB-6B62-4A57-9134-625DADB3BDB4}" srcOrd="2" destOrd="0" parTransId="{13001DA0-C8CE-4950-8086-BC33B3F8CE61}" sibTransId="{9C7EC153-1951-45CB-896B-228109F71BAE}"/>
    <dgm:cxn modelId="{9885DB44-9B85-45A8-9E5F-1A586E75A964}" type="presParOf" srcId="{690A05A7-F49B-4936-8ED3-F4B7B50E17C0}" destId="{B86C673B-01A2-4A92-A45C-FD8CF3D145ED}" srcOrd="0" destOrd="0" presId="urn:microsoft.com/office/officeart/2005/8/layout/list1"/>
    <dgm:cxn modelId="{415CF88B-5930-40FF-BC7F-6F1AC5708FC8}" type="presParOf" srcId="{B86C673B-01A2-4A92-A45C-FD8CF3D145ED}" destId="{2486718A-06A5-4DFD-B3C3-602ADAB2A88E}" srcOrd="0" destOrd="0" presId="urn:microsoft.com/office/officeart/2005/8/layout/list1"/>
    <dgm:cxn modelId="{3CB2C997-BD03-4BF6-A805-A6997BC85C62}" type="presParOf" srcId="{B86C673B-01A2-4A92-A45C-FD8CF3D145ED}" destId="{1F6BFD90-A7FF-4A87-995E-E5C4BF709B47}" srcOrd="1" destOrd="0" presId="urn:microsoft.com/office/officeart/2005/8/layout/list1"/>
    <dgm:cxn modelId="{F2C23B16-C9FF-4783-A14C-3E73BA3B166F}" type="presParOf" srcId="{690A05A7-F49B-4936-8ED3-F4B7B50E17C0}" destId="{309D83A6-5F29-4FD7-A2E2-FC1CB8F27D5E}" srcOrd="1" destOrd="0" presId="urn:microsoft.com/office/officeart/2005/8/layout/list1"/>
    <dgm:cxn modelId="{85B732E2-DA2D-40F7-8A10-45AE2BC8879D}" type="presParOf" srcId="{690A05A7-F49B-4936-8ED3-F4B7B50E17C0}" destId="{56879048-1EA8-4797-9E0E-5D3DEE2D7E5A}" srcOrd="2" destOrd="0" presId="urn:microsoft.com/office/officeart/2005/8/layout/list1"/>
    <dgm:cxn modelId="{EA15EF90-23E9-4918-B4FB-BBBF81E960C0}" type="presParOf" srcId="{690A05A7-F49B-4936-8ED3-F4B7B50E17C0}" destId="{94566570-3EEE-444D-AF38-CC739ABE543F}" srcOrd="3" destOrd="0" presId="urn:microsoft.com/office/officeart/2005/8/layout/list1"/>
    <dgm:cxn modelId="{409CFC77-D572-438E-913F-2E40EDD42D36}" type="presParOf" srcId="{690A05A7-F49B-4936-8ED3-F4B7B50E17C0}" destId="{171F1896-07C9-456F-87B5-73EED2B955D0}" srcOrd="4" destOrd="0" presId="urn:microsoft.com/office/officeart/2005/8/layout/list1"/>
    <dgm:cxn modelId="{47ABB56A-802E-41FC-817C-E7B65869FED9}" type="presParOf" srcId="{171F1896-07C9-456F-87B5-73EED2B955D0}" destId="{0F4969DD-AA29-43DB-B8BF-895FA4564E06}" srcOrd="0" destOrd="0" presId="urn:microsoft.com/office/officeart/2005/8/layout/list1"/>
    <dgm:cxn modelId="{17C9B85A-2811-404D-963A-09B680529192}" type="presParOf" srcId="{171F1896-07C9-456F-87B5-73EED2B955D0}" destId="{518F8ECF-28BA-44AD-B29D-66CE4C7D4A3E}" srcOrd="1" destOrd="0" presId="urn:microsoft.com/office/officeart/2005/8/layout/list1"/>
    <dgm:cxn modelId="{C2012E04-C528-460D-B6A0-D4FDFF338DF7}" type="presParOf" srcId="{690A05A7-F49B-4936-8ED3-F4B7B50E17C0}" destId="{B738630F-5E57-43FE-A1DE-2F5676402A47}" srcOrd="5" destOrd="0" presId="urn:microsoft.com/office/officeart/2005/8/layout/list1"/>
    <dgm:cxn modelId="{533FD53B-2C4A-4672-9F0C-C2C90A4B2682}" type="presParOf" srcId="{690A05A7-F49B-4936-8ED3-F4B7B50E17C0}" destId="{8EAD3D80-46EB-4BAF-B017-1903D69CD5EB}" srcOrd="6" destOrd="0" presId="urn:microsoft.com/office/officeart/2005/8/layout/list1"/>
    <dgm:cxn modelId="{2D42CBF6-5EA1-45E8-94B5-066E699E74A4}" type="presParOf" srcId="{690A05A7-F49B-4936-8ED3-F4B7B50E17C0}" destId="{A96A79B0-2741-4B6E-AC39-BDB0BF403B2C}" srcOrd="7" destOrd="0" presId="urn:microsoft.com/office/officeart/2005/8/layout/list1"/>
    <dgm:cxn modelId="{7C19ADE7-E6D7-44D5-9EE9-64BAC0A3262E}" type="presParOf" srcId="{690A05A7-F49B-4936-8ED3-F4B7B50E17C0}" destId="{81473779-A907-4994-8F00-F89B28E0A442}" srcOrd="8" destOrd="0" presId="urn:microsoft.com/office/officeart/2005/8/layout/list1"/>
    <dgm:cxn modelId="{EAB4F7EC-3926-471F-AAF3-96555202BD23}" type="presParOf" srcId="{81473779-A907-4994-8F00-F89B28E0A442}" destId="{B99A8145-3261-4C4C-8C59-94D9D2A80001}" srcOrd="0" destOrd="0" presId="urn:microsoft.com/office/officeart/2005/8/layout/list1"/>
    <dgm:cxn modelId="{DDFAF531-A40E-41C5-89BB-56764EB50DF6}" type="presParOf" srcId="{81473779-A907-4994-8F00-F89B28E0A442}" destId="{DCA4185A-1455-4E50-AA02-CBCDA7486DD9}" srcOrd="1" destOrd="0" presId="urn:microsoft.com/office/officeart/2005/8/layout/list1"/>
    <dgm:cxn modelId="{C951B7DC-1016-4590-BB68-8F810BB7255B}" type="presParOf" srcId="{690A05A7-F49B-4936-8ED3-F4B7B50E17C0}" destId="{108A5B7A-5309-4491-B8AD-1538C8F5C2F3}" srcOrd="9" destOrd="0" presId="urn:microsoft.com/office/officeart/2005/8/layout/list1"/>
    <dgm:cxn modelId="{6C2E7BED-240E-4B92-B677-1C35BF7581A6}" type="presParOf" srcId="{690A05A7-F49B-4936-8ED3-F4B7B50E17C0}" destId="{834FFB1B-BF38-4B5C-AB56-11192DB5A5D8}" srcOrd="10" destOrd="0" presId="urn:microsoft.com/office/officeart/2005/8/layout/list1"/>
    <dgm:cxn modelId="{98E4A781-7AD0-4D29-BE4C-232D35C21C88}" type="presParOf" srcId="{690A05A7-F49B-4936-8ED3-F4B7B50E17C0}" destId="{5AF25AEB-E0EC-40B0-BCD2-F89F65A19F3C}" srcOrd="11" destOrd="0" presId="urn:microsoft.com/office/officeart/2005/8/layout/list1"/>
    <dgm:cxn modelId="{64F8F6C2-5444-4B75-9DFA-30BB907A0D07}" type="presParOf" srcId="{690A05A7-F49B-4936-8ED3-F4B7B50E17C0}" destId="{851082F2-2C37-458F-A971-30E1245E9E55}" srcOrd="12" destOrd="0" presId="urn:microsoft.com/office/officeart/2005/8/layout/list1"/>
    <dgm:cxn modelId="{D7EA9913-0C80-4D24-A9AC-01C13F06A5AE}" type="presParOf" srcId="{851082F2-2C37-458F-A971-30E1245E9E55}" destId="{75FB9A6A-C472-4E01-A712-DF0DFD691411}" srcOrd="0" destOrd="0" presId="urn:microsoft.com/office/officeart/2005/8/layout/list1"/>
    <dgm:cxn modelId="{4D85C864-394F-4952-BA34-52210358788E}" type="presParOf" srcId="{851082F2-2C37-458F-A971-30E1245E9E55}" destId="{3092B5AF-99D9-4298-A995-8EFDC6C0C121}" srcOrd="1" destOrd="0" presId="urn:microsoft.com/office/officeart/2005/8/layout/list1"/>
    <dgm:cxn modelId="{AE432A10-A6B3-48B6-84DF-650BD8BDD931}" type="presParOf" srcId="{690A05A7-F49B-4936-8ED3-F4B7B50E17C0}" destId="{AE2E0D39-B54D-4436-A5F0-214C54342A4F}" srcOrd="13" destOrd="0" presId="urn:microsoft.com/office/officeart/2005/8/layout/list1"/>
    <dgm:cxn modelId="{99D7FFC8-119F-4F03-A665-8F0F55C154D7}" type="presParOf" srcId="{690A05A7-F49B-4936-8ED3-F4B7B50E17C0}" destId="{531C9F5C-84F2-45CE-98C7-F105F79FC36E}"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0E153AC-10B4-4FEE-B185-A053E3078086}" type="doc">
      <dgm:prSet loTypeId="urn:microsoft.com/office/officeart/2005/8/layout/list1" loCatId="list" qsTypeId="urn:microsoft.com/office/officeart/2005/8/quickstyle/simple2" qsCatId="simple" csTypeId="urn:microsoft.com/office/officeart/2005/8/colors/accent5_2" csCatId="accent5" phldr="1"/>
      <dgm:spPr/>
      <dgm:t>
        <a:bodyPr/>
        <a:lstStyle/>
        <a:p>
          <a:endParaRPr lang="zh-CN" altLang="en-US"/>
        </a:p>
      </dgm:t>
    </dgm:pt>
    <dgm:pt modelId="{E553E01F-E789-47DE-B0E9-AACC98E859D9}">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1. </a:t>
          </a:r>
          <a:r>
            <a:rPr lang="en-US" altLang="zh-CN" sz="2000" b="0" dirty="0"/>
            <a:t>Feed</a:t>
          </a:r>
          <a:r>
            <a:rPr lang="zh-CN" altLang="en-US" sz="2000" b="0" dirty="0"/>
            <a:t>广告投放整体架构</a:t>
          </a:r>
          <a:endParaRPr lang="zh-CN" altLang="en-US" sz="2000" dirty="0">
            <a:latin typeface="微软雅黑" panose="020B0503020204020204" pitchFamily="34" charset="-122"/>
            <a:ea typeface="微软雅黑" panose="020B0503020204020204" pitchFamily="34" charset="-122"/>
          </a:endParaRPr>
        </a:p>
      </dgm:t>
    </dgm:pt>
    <dgm:pt modelId="{4299FD7C-38A4-42AD-A278-85F0DDFFC739}" type="parTrans" cxnId="{F1A3D9B1-64E8-4184-A849-6C681A6F14A8}">
      <dgm:prSet/>
      <dgm:spPr/>
      <dgm:t>
        <a:bodyPr/>
        <a:lstStyle/>
        <a:p>
          <a:endParaRPr lang="zh-CN" altLang="en-US"/>
        </a:p>
      </dgm:t>
    </dgm:pt>
    <dgm:pt modelId="{23D62BD4-3C59-43D1-A353-1364973C3CAD}" type="sibTrans" cxnId="{F1A3D9B1-64E8-4184-A849-6C681A6F14A8}">
      <dgm:prSet/>
      <dgm:spPr/>
      <dgm:t>
        <a:bodyPr/>
        <a:lstStyle/>
        <a:p>
          <a:endParaRPr lang="zh-CN" altLang="en-US"/>
        </a:p>
      </dgm:t>
    </dgm:pt>
    <dgm:pt modelId="{1ABAA24E-268B-4811-831D-956797CB7994}">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a:latin typeface="微软雅黑" panose="020B0503020204020204" pitchFamily="34" charset="-122"/>
              <a:ea typeface="微软雅黑" panose="020B0503020204020204" pitchFamily="34" charset="-122"/>
            </a:rPr>
            <a:t>2. </a:t>
          </a:r>
          <a:r>
            <a:rPr lang="en-US" altLang="zh-Hans" sz="2000">
              <a:latin typeface="微软雅黑" panose="020B0503020204020204" pitchFamily="34" charset="-122"/>
              <a:ea typeface="微软雅黑" panose="020B0503020204020204" pitchFamily="34" charset="-122"/>
            </a:rPr>
            <a:t>Remix</a:t>
          </a:r>
          <a:r>
            <a:rPr lang="zh-Hans" altLang="en-US" sz="2000">
              <a:latin typeface="微软雅黑" panose="020B0503020204020204" pitchFamily="34" charset="-122"/>
              <a:ea typeface="微软雅黑" panose="020B0503020204020204" pitchFamily="34" charset="-122"/>
            </a:rPr>
            <a:t>框架</a:t>
          </a:r>
          <a:endParaRPr lang="en-US" altLang="zh-Hans" sz="2000" dirty="0">
            <a:latin typeface="微软雅黑" panose="020B0503020204020204" pitchFamily="34" charset="-122"/>
            <a:ea typeface="微软雅黑" panose="020B0503020204020204" pitchFamily="34" charset="-122"/>
          </a:endParaRPr>
        </a:p>
      </dgm:t>
    </dgm:pt>
    <dgm:pt modelId="{1AB5347D-AD94-44B4-B57A-28DC1189B5E0}" type="parTrans" cxnId="{7591E19D-4A4F-48B4-A6D3-59D12743EF39}">
      <dgm:prSet/>
      <dgm:spPr/>
      <dgm:t>
        <a:bodyPr/>
        <a:lstStyle/>
        <a:p>
          <a:endParaRPr lang="zh-CN" altLang="en-US"/>
        </a:p>
      </dgm:t>
    </dgm:pt>
    <dgm:pt modelId="{9F97D041-AB28-484A-8D08-273857244798}" type="sibTrans" cxnId="{7591E19D-4A4F-48B4-A6D3-59D12743EF39}">
      <dgm:prSet/>
      <dgm:spPr/>
      <dgm:t>
        <a:bodyPr/>
        <a:lstStyle/>
        <a:p>
          <a:endParaRPr lang="zh-CN" altLang="en-US"/>
        </a:p>
      </dgm:t>
    </dgm:pt>
    <dgm:pt modelId="{5AA1DFCB-6B62-4A57-9134-625DADB3BDB4}">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3. Feedas</a:t>
          </a:r>
          <a:r>
            <a:rPr lang="zh-CN" altLang="en-US" sz="2000" dirty="0">
              <a:latin typeface="微软雅黑" panose="020B0503020204020204" pitchFamily="34" charset="-122"/>
              <a:ea typeface="微软雅黑" panose="020B0503020204020204" pitchFamily="34" charset="-122"/>
            </a:rPr>
            <a:t>模块</a:t>
          </a:r>
        </a:p>
      </dgm:t>
    </dgm:pt>
    <dgm:pt modelId="{13001DA0-C8CE-4950-8086-BC33B3F8CE61}" type="parTrans" cxnId="{F0790BCA-74A9-468F-BAAC-04BDF091BB87}">
      <dgm:prSet/>
      <dgm:spPr/>
      <dgm:t>
        <a:bodyPr/>
        <a:lstStyle/>
        <a:p>
          <a:endParaRPr lang="zh-CN" altLang="en-US"/>
        </a:p>
      </dgm:t>
    </dgm:pt>
    <dgm:pt modelId="{9C7EC153-1951-45CB-896B-228109F71BAE}" type="sibTrans" cxnId="{F0790BCA-74A9-468F-BAAC-04BDF091BB87}">
      <dgm:prSet/>
      <dgm:spPr/>
      <dgm:t>
        <a:bodyPr/>
        <a:lstStyle/>
        <a:p>
          <a:endParaRPr lang="zh-CN" altLang="en-US"/>
        </a:p>
      </dgm:t>
    </dgm:pt>
    <dgm:pt modelId="{1780942C-202C-4B6E-84B7-E6588ADF4E29}">
      <dgm:prSet phldrT="[文本]" custT="1">
        <dgm:style>
          <a:lnRef idx="3">
            <a:schemeClr val="lt1"/>
          </a:lnRef>
          <a:fillRef idx="1">
            <a:schemeClr val="accent3"/>
          </a:fillRef>
          <a:effectRef idx="1">
            <a:schemeClr val="accent3"/>
          </a:effectRef>
          <a:fontRef idx="minor">
            <a:schemeClr val="lt1"/>
          </a:fontRef>
        </dgm:style>
      </dgm:prSet>
      <dgm:spPr>
        <a:solidFill>
          <a:schemeClr val="tx2">
            <a:lumMod val="60000"/>
            <a:lumOff val="40000"/>
          </a:schemeClr>
        </a:solidFill>
      </dgm:spPr>
      <dgm:t>
        <a:bodyPr/>
        <a:lstStyle/>
        <a:p>
          <a:r>
            <a:rPr lang="en-US" altLang="zh-CN" sz="2000" b="1" dirty="0">
              <a:latin typeface="微软雅黑" panose="020B0503020204020204" pitchFamily="34" charset="-122"/>
              <a:ea typeface="微软雅黑" panose="020B0503020204020204" pitchFamily="34" charset="-122"/>
            </a:rPr>
            <a:t>4. strategy</a:t>
          </a:r>
          <a:r>
            <a:rPr lang="zh-CN" altLang="en-US" sz="2000" b="1" dirty="0">
              <a:latin typeface="微软雅黑" panose="020B0503020204020204" pitchFamily="34" charset="-122"/>
              <a:ea typeface="微软雅黑" panose="020B0503020204020204" pitchFamily="34" charset="-122"/>
            </a:rPr>
            <a:t>插件详解</a:t>
          </a:r>
        </a:p>
      </dgm:t>
    </dgm:pt>
    <dgm:pt modelId="{88342A11-ACDB-4FF1-9875-1E55DBAFE080}" type="parTrans" cxnId="{E59AD73D-273E-4DFF-8B3A-3BC1C985180D}">
      <dgm:prSet/>
      <dgm:spPr/>
      <dgm:t>
        <a:bodyPr/>
        <a:lstStyle/>
        <a:p>
          <a:endParaRPr lang="zh-CN" altLang="en-US"/>
        </a:p>
      </dgm:t>
    </dgm:pt>
    <dgm:pt modelId="{EA878540-E191-420D-9804-4BD22BCDC056}" type="sibTrans" cxnId="{E59AD73D-273E-4DFF-8B3A-3BC1C985180D}">
      <dgm:prSet/>
      <dgm:spPr/>
      <dgm:t>
        <a:bodyPr/>
        <a:lstStyle/>
        <a:p>
          <a:endParaRPr lang="zh-CN" altLang="en-US"/>
        </a:p>
      </dgm:t>
    </dgm:pt>
    <dgm:pt modelId="{690A05A7-F49B-4936-8ED3-F4B7B50E17C0}" type="pres">
      <dgm:prSet presAssocID="{00E153AC-10B4-4FEE-B185-A053E3078086}" presName="linear" presStyleCnt="0">
        <dgm:presLayoutVars>
          <dgm:dir/>
          <dgm:animLvl val="lvl"/>
          <dgm:resizeHandles val="exact"/>
        </dgm:presLayoutVars>
      </dgm:prSet>
      <dgm:spPr/>
    </dgm:pt>
    <dgm:pt modelId="{B86C673B-01A2-4A92-A45C-FD8CF3D145ED}" type="pres">
      <dgm:prSet presAssocID="{E553E01F-E789-47DE-B0E9-AACC98E859D9}" presName="parentLin" presStyleCnt="0"/>
      <dgm:spPr/>
    </dgm:pt>
    <dgm:pt modelId="{2486718A-06A5-4DFD-B3C3-602ADAB2A88E}" type="pres">
      <dgm:prSet presAssocID="{E553E01F-E789-47DE-B0E9-AACC98E859D9}" presName="parentLeftMargin" presStyleLbl="node1" presStyleIdx="0" presStyleCnt="4"/>
      <dgm:spPr/>
    </dgm:pt>
    <dgm:pt modelId="{1F6BFD90-A7FF-4A87-995E-E5C4BF709B47}" type="pres">
      <dgm:prSet presAssocID="{E553E01F-E789-47DE-B0E9-AACC98E859D9}" presName="parentText" presStyleLbl="node1" presStyleIdx="0" presStyleCnt="4">
        <dgm:presLayoutVars>
          <dgm:chMax val="0"/>
          <dgm:bulletEnabled val="1"/>
        </dgm:presLayoutVars>
      </dgm:prSet>
      <dgm:spPr/>
    </dgm:pt>
    <dgm:pt modelId="{309D83A6-5F29-4FD7-A2E2-FC1CB8F27D5E}" type="pres">
      <dgm:prSet presAssocID="{E553E01F-E789-47DE-B0E9-AACC98E859D9}" presName="negativeSpace" presStyleCnt="0"/>
      <dgm:spPr/>
    </dgm:pt>
    <dgm:pt modelId="{56879048-1EA8-4797-9E0E-5D3DEE2D7E5A}" type="pres">
      <dgm:prSet presAssocID="{E553E01F-E789-47DE-B0E9-AACC98E859D9}" presName="childText" presStyleLbl="conFgAcc1" presStyleIdx="0" presStyleCnt="4">
        <dgm:presLayoutVars>
          <dgm:bulletEnabled val="1"/>
        </dgm:presLayoutVars>
      </dgm:prSet>
      <dgm:spPr/>
    </dgm:pt>
    <dgm:pt modelId="{94566570-3EEE-444D-AF38-CC739ABE543F}" type="pres">
      <dgm:prSet presAssocID="{23D62BD4-3C59-43D1-A353-1364973C3CAD}" presName="spaceBetweenRectangles" presStyleCnt="0"/>
      <dgm:spPr/>
    </dgm:pt>
    <dgm:pt modelId="{171F1896-07C9-456F-87B5-73EED2B955D0}" type="pres">
      <dgm:prSet presAssocID="{1ABAA24E-268B-4811-831D-956797CB7994}" presName="parentLin" presStyleCnt="0"/>
      <dgm:spPr/>
    </dgm:pt>
    <dgm:pt modelId="{0F4969DD-AA29-43DB-B8BF-895FA4564E06}" type="pres">
      <dgm:prSet presAssocID="{1ABAA24E-268B-4811-831D-956797CB7994}" presName="parentLeftMargin" presStyleLbl="node1" presStyleIdx="0" presStyleCnt="4"/>
      <dgm:spPr/>
    </dgm:pt>
    <dgm:pt modelId="{518F8ECF-28BA-44AD-B29D-66CE4C7D4A3E}" type="pres">
      <dgm:prSet presAssocID="{1ABAA24E-268B-4811-831D-956797CB7994}" presName="parentText" presStyleLbl="node1" presStyleIdx="1" presStyleCnt="4">
        <dgm:presLayoutVars>
          <dgm:chMax val="0"/>
          <dgm:bulletEnabled val="1"/>
        </dgm:presLayoutVars>
      </dgm:prSet>
      <dgm:spPr/>
    </dgm:pt>
    <dgm:pt modelId="{B738630F-5E57-43FE-A1DE-2F5676402A47}" type="pres">
      <dgm:prSet presAssocID="{1ABAA24E-268B-4811-831D-956797CB7994}" presName="negativeSpace" presStyleCnt="0"/>
      <dgm:spPr/>
    </dgm:pt>
    <dgm:pt modelId="{8EAD3D80-46EB-4BAF-B017-1903D69CD5EB}" type="pres">
      <dgm:prSet presAssocID="{1ABAA24E-268B-4811-831D-956797CB7994}" presName="childText" presStyleLbl="conFgAcc1" presStyleIdx="1" presStyleCnt="4">
        <dgm:presLayoutVars>
          <dgm:bulletEnabled val="1"/>
        </dgm:presLayoutVars>
      </dgm:prSet>
      <dgm:spPr/>
    </dgm:pt>
    <dgm:pt modelId="{A96A79B0-2741-4B6E-AC39-BDB0BF403B2C}" type="pres">
      <dgm:prSet presAssocID="{9F97D041-AB28-484A-8D08-273857244798}" presName="spaceBetweenRectangles" presStyleCnt="0"/>
      <dgm:spPr/>
    </dgm:pt>
    <dgm:pt modelId="{81473779-A907-4994-8F00-F89B28E0A442}" type="pres">
      <dgm:prSet presAssocID="{5AA1DFCB-6B62-4A57-9134-625DADB3BDB4}" presName="parentLin" presStyleCnt="0"/>
      <dgm:spPr/>
    </dgm:pt>
    <dgm:pt modelId="{B99A8145-3261-4C4C-8C59-94D9D2A80001}" type="pres">
      <dgm:prSet presAssocID="{5AA1DFCB-6B62-4A57-9134-625DADB3BDB4}" presName="parentLeftMargin" presStyleLbl="node1" presStyleIdx="1" presStyleCnt="4"/>
      <dgm:spPr/>
    </dgm:pt>
    <dgm:pt modelId="{DCA4185A-1455-4E50-AA02-CBCDA7486DD9}" type="pres">
      <dgm:prSet presAssocID="{5AA1DFCB-6B62-4A57-9134-625DADB3BDB4}" presName="parentText" presStyleLbl="node1" presStyleIdx="2" presStyleCnt="4">
        <dgm:presLayoutVars>
          <dgm:chMax val="0"/>
          <dgm:bulletEnabled val="1"/>
        </dgm:presLayoutVars>
      </dgm:prSet>
      <dgm:spPr/>
    </dgm:pt>
    <dgm:pt modelId="{108A5B7A-5309-4491-B8AD-1538C8F5C2F3}" type="pres">
      <dgm:prSet presAssocID="{5AA1DFCB-6B62-4A57-9134-625DADB3BDB4}" presName="negativeSpace" presStyleCnt="0"/>
      <dgm:spPr/>
    </dgm:pt>
    <dgm:pt modelId="{834FFB1B-BF38-4B5C-AB56-11192DB5A5D8}" type="pres">
      <dgm:prSet presAssocID="{5AA1DFCB-6B62-4A57-9134-625DADB3BDB4}" presName="childText" presStyleLbl="conFgAcc1" presStyleIdx="2" presStyleCnt="4">
        <dgm:presLayoutVars>
          <dgm:bulletEnabled val="1"/>
        </dgm:presLayoutVars>
      </dgm:prSet>
      <dgm:spPr/>
    </dgm:pt>
    <dgm:pt modelId="{5AF25AEB-E0EC-40B0-BCD2-F89F65A19F3C}" type="pres">
      <dgm:prSet presAssocID="{9C7EC153-1951-45CB-896B-228109F71BAE}" presName="spaceBetweenRectangles" presStyleCnt="0"/>
      <dgm:spPr/>
    </dgm:pt>
    <dgm:pt modelId="{851082F2-2C37-458F-A971-30E1245E9E55}" type="pres">
      <dgm:prSet presAssocID="{1780942C-202C-4B6E-84B7-E6588ADF4E29}" presName="parentLin" presStyleCnt="0"/>
      <dgm:spPr/>
    </dgm:pt>
    <dgm:pt modelId="{75FB9A6A-C472-4E01-A712-DF0DFD691411}" type="pres">
      <dgm:prSet presAssocID="{1780942C-202C-4B6E-84B7-E6588ADF4E29}" presName="parentLeftMargin" presStyleLbl="node1" presStyleIdx="2" presStyleCnt="4"/>
      <dgm:spPr/>
    </dgm:pt>
    <dgm:pt modelId="{3092B5AF-99D9-4298-A995-8EFDC6C0C121}" type="pres">
      <dgm:prSet presAssocID="{1780942C-202C-4B6E-84B7-E6588ADF4E29}" presName="parentText" presStyleLbl="node1" presStyleIdx="3" presStyleCnt="4">
        <dgm:presLayoutVars>
          <dgm:chMax val="0"/>
          <dgm:bulletEnabled val="1"/>
        </dgm:presLayoutVars>
      </dgm:prSet>
      <dgm:spPr/>
    </dgm:pt>
    <dgm:pt modelId="{AE2E0D39-B54D-4436-A5F0-214C54342A4F}" type="pres">
      <dgm:prSet presAssocID="{1780942C-202C-4B6E-84B7-E6588ADF4E29}" presName="negativeSpace" presStyleCnt="0"/>
      <dgm:spPr/>
    </dgm:pt>
    <dgm:pt modelId="{531C9F5C-84F2-45CE-98C7-F105F79FC36E}" type="pres">
      <dgm:prSet presAssocID="{1780942C-202C-4B6E-84B7-E6588ADF4E29}" presName="childText" presStyleLbl="conFgAcc1" presStyleIdx="3" presStyleCnt="4">
        <dgm:presLayoutVars>
          <dgm:bulletEnabled val="1"/>
        </dgm:presLayoutVars>
      </dgm:prSet>
      <dgm:spPr/>
    </dgm:pt>
  </dgm:ptLst>
  <dgm:cxnLst>
    <dgm:cxn modelId="{2D8DBD05-178B-4192-96DF-401DC186BD9C}" type="presOf" srcId="{00E153AC-10B4-4FEE-B185-A053E3078086}" destId="{690A05A7-F49B-4936-8ED3-F4B7B50E17C0}" srcOrd="0" destOrd="0" presId="urn:microsoft.com/office/officeart/2005/8/layout/list1"/>
    <dgm:cxn modelId="{E59AD73D-273E-4DFF-8B3A-3BC1C985180D}" srcId="{00E153AC-10B4-4FEE-B185-A053E3078086}" destId="{1780942C-202C-4B6E-84B7-E6588ADF4E29}" srcOrd="3" destOrd="0" parTransId="{88342A11-ACDB-4FF1-9875-1E55DBAFE080}" sibTransId="{EA878540-E191-420D-9804-4BD22BCDC056}"/>
    <dgm:cxn modelId="{174AE13F-C59E-4EC0-A290-F3C3EDB8DF38}" type="presOf" srcId="{1ABAA24E-268B-4811-831D-956797CB7994}" destId="{0F4969DD-AA29-43DB-B8BF-895FA4564E06}" srcOrd="0" destOrd="0" presId="urn:microsoft.com/office/officeart/2005/8/layout/list1"/>
    <dgm:cxn modelId="{8F17955C-B913-4251-84A3-B04216BD4099}" type="presOf" srcId="{1780942C-202C-4B6E-84B7-E6588ADF4E29}" destId="{3092B5AF-99D9-4298-A995-8EFDC6C0C121}" srcOrd="1" destOrd="0" presId="urn:microsoft.com/office/officeart/2005/8/layout/list1"/>
    <dgm:cxn modelId="{B4254C80-4123-43CE-A5B6-57160A0F0CC0}" type="presOf" srcId="{5AA1DFCB-6B62-4A57-9134-625DADB3BDB4}" destId="{B99A8145-3261-4C4C-8C59-94D9D2A80001}" srcOrd="0" destOrd="0" presId="urn:microsoft.com/office/officeart/2005/8/layout/list1"/>
    <dgm:cxn modelId="{AD5F4287-6081-40AF-B3FC-BBE55CD00026}" type="presOf" srcId="{1ABAA24E-268B-4811-831D-956797CB7994}" destId="{518F8ECF-28BA-44AD-B29D-66CE4C7D4A3E}" srcOrd="1" destOrd="0" presId="urn:microsoft.com/office/officeart/2005/8/layout/list1"/>
    <dgm:cxn modelId="{7591E19D-4A4F-48B4-A6D3-59D12743EF39}" srcId="{00E153AC-10B4-4FEE-B185-A053E3078086}" destId="{1ABAA24E-268B-4811-831D-956797CB7994}" srcOrd="1" destOrd="0" parTransId="{1AB5347D-AD94-44B4-B57A-28DC1189B5E0}" sibTransId="{9F97D041-AB28-484A-8D08-273857244798}"/>
    <dgm:cxn modelId="{3DE1EAA2-D516-44ED-8683-0112D47A0AB0}" type="presOf" srcId="{5AA1DFCB-6B62-4A57-9134-625DADB3BDB4}" destId="{DCA4185A-1455-4E50-AA02-CBCDA7486DD9}" srcOrd="1" destOrd="0" presId="urn:microsoft.com/office/officeart/2005/8/layout/list1"/>
    <dgm:cxn modelId="{C75790AE-4521-4A43-9A9E-1CFAADA8A9A1}" type="presOf" srcId="{E553E01F-E789-47DE-B0E9-AACC98E859D9}" destId="{1F6BFD90-A7FF-4A87-995E-E5C4BF709B47}" srcOrd="1" destOrd="0" presId="urn:microsoft.com/office/officeart/2005/8/layout/list1"/>
    <dgm:cxn modelId="{804ECCAF-8BB1-4AB6-8650-D15B6DCA1C6E}" type="presOf" srcId="{1780942C-202C-4B6E-84B7-E6588ADF4E29}" destId="{75FB9A6A-C472-4E01-A712-DF0DFD691411}" srcOrd="0" destOrd="0" presId="urn:microsoft.com/office/officeart/2005/8/layout/list1"/>
    <dgm:cxn modelId="{F1A3D9B1-64E8-4184-A849-6C681A6F14A8}" srcId="{00E153AC-10B4-4FEE-B185-A053E3078086}" destId="{E553E01F-E789-47DE-B0E9-AACC98E859D9}" srcOrd="0" destOrd="0" parTransId="{4299FD7C-38A4-42AD-A278-85F0DDFFC739}" sibTransId="{23D62BD4-3C59-43D1-A353-1364973C3CAD}"/>
    <dgm:cxn modelId="{2E8EE8BF-8BB6-4319-AAE5-1BDBCA3AF304}" type="presOf" srcId="{E553E01F-E789-47DE-B0E9-AACC98E859D9}" destId="{2486718A-06A5-4DFD-B3C3-602ADAB2A88E}" srcOrd="0" destOrd="0" presId="urn:microsoft.com/office/officeart/2005/8/layout/list1"/>
    <dgm:cxn modelId="{F0790BCA-74A9-468F-BAAC-04BDF091BB87}" srcId="{00E153AC-10B4-4FEE-B185-A053E3078086}" destId="{5AA1DFCB-6B62-4A57-9134-625DADB3BDB4}" srcOrd="2" destOrd="0" parTransId="{13001DA0-C8CE-4950-8086-BC33B3F8CE61}" sibTransId="{9C7EC153-1951-45CB-896B-228109F71BAE}"/>
    <dgm:cxn modelId="{9885DB44-9B85-45A8-9E5F-1A586E75A964}" type="presParOf" srcId="{690A05A7-F49B-4936-8ED3-F4B7B50E17C0}" destId="{B86C673B-01A2-4A92-A45C-FD8CF3D145ED}" srcOrd="0" destOrd="0" presId="urn:microsoft.com/office/officeart/2005/8/layout/list1"/>
    <dgm:cxn modelId="{415CF88B-5930-40FF-BC7F-6F1AC5708FC8}" type="presParOf" srcId="{B86C673B-01A2-4A92-A45C-FD8CF3D145ED}" destId="{2486718A-06A5-4DFD-B3C3-602ADAB2A88E}" srcOrd="0" destOrd="0" presId="urn:microsoft.com/office/officeart/2005/8/layout/list1"/>
    <dgm:cxn modelId="{3CB2C997-BD03-4BF6-A805-A6997BC85C62}" type="presParOf" srcId="{B86C673B-01A2-4A92-A45C-FD8CF3D145ED}" destId="{1F6BFD90-A7FF-4A87-995E-E5C4BF709B47}" srcOrd="1" destOrd="0" presId="urn:microsoft.com/office/officeart/2005/8/layout/list1"/>
    <dgm:cxn modelId="{F2C23B16-C9FF-4783-A14C-3E73BA3B166F}" type="presParOf" srcId="{690A05A7-F49B-4936-8ED3-F4B7B50E17C0}" destId="{309D83A6-5F29-4FD7-A2E2-FC1CB8F27D5E}" srcOrd="1" destOrd="0" presId="urn:microsoft.com/office/officeart/2005/8/layout/list1"/>
    <dgm:cxn modelId="{85B732E2-DA2D-40F7-8A10-45AE2BC8879D}" type="presParOf" srcId="{690A05A7-F49B-4936-8ED3-F4B7B50E17C0}" destId="{56879048-1EA8-4797-9E0E-5D3DEE2D7E5A}" srcOrd="2" destOrd="0" presId="urn:microsoft.com/office/officeart/2005/8/layout/list1"/>
    <dgm:cxn modelId="{EA15EF90-23E9-4918-B4FB-BBBF81E960C0}" type="presParOf" srcId="{690A05A7-F49B-4936-8ED3-F4B7B50E17C0}" destId="{94566570-3EEE-444D-AF38-CC739ABE543F}" srcOrd="3" destOrd="0" presId="urn:microsoft.com/office/officeart/2005/8/layout/list1"/>
    <dgm:cxn modelId="{409CFC77-D572-438E-913F-2E40EDD42D36}" type="presParOf" srcId="{690A05A7-F49B-4936-8ED3-F4B7B50E17C0}" destId="{171F1896-07C9-456F-87B5-73EED2B955D0}" srcOrd="4" destOrd="0" presId="urn:microsoft.com/office/officeart/2005/8/layout/list1"/>
    <dgm:cxn modelId="{47ABB56A-802E-41FC-817C-E7B65869FED9}" type="presParOf" srcId="{171F1896-07C9-456F-87B5-73EED2B955D0}" destId="{0F4969DD-AA29-43DB-B8BF-895FA4564E06}" srcOrd="0" destOrd="0" presId="urn:microsoft.com/office/officeart/2005/8/layout/list1"/>
    <dgm:cxn modelId="{17C9B85A-2811-404D-963A-09B680529192}" type="presParOf" srcId="{171F1896-07C9-456F-87B5-73EED2B955D0}" destId="{518F8ECF-28BA-44AD-B29D-66CE4C7D4A3E}" srcOrd="1" destOrd="0" presId="urn:microsoft.com/office/officeart/2005/8/layout/list1"/>
    <dgm:cxn modelId="{C2012E04-C528-460D-B6A0-D4FDFF338DF7}" type="presParOf" srcId="{690A05A7-F49B-4936-8ED3-F4B7B50E17C0}" destId="{B738630F-5E57-43FE-A1DE-2F5676402A47}" srcOrd="5" destOrd="0" presId="urn:microsoft.com/office/officeart/2005/8/layout/list1"/>
    <dgm:cxn modelId="{533FD53B-2C4A-4672-9F0C-C2C90A4B2682}" type="presParOf" srcId="{690A05A7-F49B-4936-8ED3-F4B7B50E17C0}" destId="{8EAD3D80-46EB-4BAF-B017-1903D69CD5EB}" srcOrd="6" destOrd="0" presId="urn:microsoft.com/office/officeart/2005/8/layout/list1"/>
    <dgm:cxn modelId="{2D42CBF6-5EA1-45E8-94B5-066E699E74A4}" type="presParOf" srcId="{690A05A7-F49B-4936-8ED3-F4B7B50E17C0}" destId="{A96A79B0-2741-4B6E-AC39-BDB0BF403B2C}" srcOrd="7" destOrd="0" presId="urn:microsoft.com/office/officeart/2005/8/layout/list1"/>
    <dgm:cxn modelId="{7C19ADE7-E6D7-44D5-9EE9-64BAC0A3262E}" type="presParOf" srcId="{690A05A7-F49B-4936-8ED3-F4B7B50E17C0}" destId="{81473779-A907-4994-8F00-F89B28E0A442}" srcOrd="8" destOrd="0" presId="urn:microsoft.com/office/officeart/2005/8/layout/list1"/>
    <dgm:cxn modelId="{EAB4F7EC-3926-471F-AAF3-96555202BD23}" type="presParOf" srcId="{81473779-A907-4994-8F00-F89B28E0A442}" destId="{B99A8145-3261-4C4C-8C59-94D9D2A80001}" srcOrd="0" destOrd="0" presId="urn:microsoft.com/office/officeart/2005/8/layout/list1"/>
    <dgm:cxn modelId="{DDFAF531-A40E-41C5-89BB-56764EB50DF6}" type="presParOf" srcId="{81473779-A907-4994-8F00-F89B28E0A442}" destId="{DCA4185A-1455-4E50-AA02-CBCDA7486DD9}" srcOrd="1" destOrd="0" presId="urn:microsoft.com/office/officeart/2005/8/layout/list1"/>
    <dgm:cxn modelId="{C951B7DC-1016-4590-BB68-8F810BB7255B}" type="presParOf" srcId="{690A05A7-F49B-4936-8ED3-F4B7B50E17C0}" destId="{108A5B7A-5309-4491-B8AD-1538C8F5C2F3}" srcOrd="9" destOrd="0" presId="urn:microsoft.com/office/officeart/2005/8/layout/list1"/>
    <dgm:cxn modelId="{6C2E7BED-240E-4B92-B677-1C35BF7581A6}" type="presParOf" srcId="{690A05A7-F49B-4936-8ED3-F4B7B50E17C0}" destId="{834FFB1B-BF38-4B5C-AB56-11192DB5A5D8}" srcOrd="10" destOrd="0" presId="urn:microsoft.com/office/officeart/2005/8/layout/list1"/>
    <dgm:cxn modelId="{98E4A781-7AD0-4D29-BE4C-232D35C21C88}" type="presParOf" srcId="{690A05A7-F49B-4936-8ED3-F4B7B50E17C0}" destId="{5AF25AEB-E0EC-40B0-BCD2-F89F65A19F3C}" srcOrd="11" destOrd="0" presId="urn:microsoft.com/office/officeart/2005/8/layout/list1"/>
    <dgm:cxn modelId="{64F8F6C2-5444-4B75-9DFA-30BB907A0D07}" type="presParOf" srcId="{690A05A7-F49B-4936-8ED3-F4B7B50E17C0}" destId="{851082F2-2C37-458F-A971-30E1245E9E55}" srcOrd="12" destOrd="0" presId="urn:microsoft.com/office/officeart/2005/8/layout/list1"/>
    <dgm:cxn modelId="{D7EA9913-0C80-4D24-A9AC-01C13F06A5AE}" type="presParOf" srcId="{851082F2-2C37-458F-A971-30E1245E9E55}" destId="{75FB9A6A-C472-4E01-A712-DF0DFD691411}" srcOrd="0" destOrd="0" presId="urn:microsoft.com/office/officeart/2005/8/layout/list1"/>
    <dgm:cxn modelId="{4D85C864-394F-4952-BA34-52210358788E}" type="presParOf" srcId="{851082F2-2C37-458F-A971-30E1245E9E55}" destId="{3092B5AF-99D9-4298-A995-8EFDC6C0C121}" srcOrd="1" destOrd="0" presId="urn:microsoft.com/office/officeart/2005/8/layout/list1"/>
    <dgm:cxn modelId="{AE432A10-A6B3-48B6-84DF-650BD8BDD931}" type="presParOf" srcId="{690A05A7-F49B-4936-8ED3-F4B7B50E17C0}" destId="{AE2E0D39-B54D-4436-A5F0-214C54342A4F}" srcOrd="13" destOrd="0" presId="urn:microsoft.com/office/officeart/2005/8/layout/list1"/>
    <dgm:cxn modelId="{99D7FFC8-119F-4F03-A665-8F0F55C154D7}" type="presParOf" srcId="{690A05A7-F49B-4936-8ED3-F4B7B50E17C0}" destId="{531C9F5C-84F2-45CE-98C7-F105F79FC36E}"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79048-1EA8-4797-9E0E-5D3DEE2D7E5A}">
      <dsp:nvSpPr>
        <dsp:cNvPr id="0" name=""/>
        <dsp:cNvSpPr/>
      </dsp:nvSpPr>
      <dsp:spPr>
        <a:xfrm>
          <a:off x="0" y="39188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6BFD90-A7FF-4A87-995E-E5C4BF709B47}">
      <dsp:nvSpPr>
        <dsp:cNvPr id="0" name=""/>
        <dsp:cNvSpPr/>
      </dsp:nvSpPr>
      <dsp:spPr>
        <a:xfrm>
          <a:off x="343295" y="37649"/>
          <a:ext cx="4806141"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3"/>
        </a:fillRef>
        <a:effectRef idx="1">
          <a:schemeClr val="accent3"/>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1. </a:t>
          </a:r>
          <a:r>
            <a:rPr lang="en-US" altLang="zh-CN" sz="2000" b="0" kern="1200" dirty="0"/>
            <a:t>Feed</a:t>
          </a:r>
          <a:r>
            <a:rPr lang="zh-CN" altLang="en-US" sz="2000" b="0" kern="1200" dirty="0"/>
            <a:t>广告投放整体架构</a:t>
          </a:r>
          <a:endParaRPr lang="zh-CN" altLang="en-US" sz="2000" kern="1200" dirty="0">
            <a:latin typeface="微软雅黑" panose="020B0503020204020204" pitchFamily="34" charset="-122"/>
            <a:ea typeface="微软雅黑" panose="020B0503020204020204" pitchFamily="34" charset="-122"/>
          </a:endParaRPr>
        </a:p>
      </dsp:txBody>
      <dsp:txXfrm>
        <a:off x="377880" y="72234"/>
        <a:ext cx="4736971" cy="639310"/>
      </dsp:txXfrm>
    </dsp:sp>
    <dsp:sp modelId="{8EAD3D80-46EB-4BAF-B017-1903D69CD5EB}">
      <dsp:nvSpPr>
        <dsp:cNvPr id="0" name=""/>
        <dsp:cNvSpPr/>
      </dsp:nvSpPr>
      <dsp:spPr>
        <a:xfrm>
          <a:off x="0" y="148052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8F8ECF-28BA-44AD-B29D-66CE4C7D4A3E}">
      <dsp:nvSpPr>
        <dsp:cNvPr id="0" name=""/>
        <dsp:cNvSpPr/>
      </dsp:nvSpPr>
      <dsp:spPr>
        <a:xfrm>
          <a:off x="343295" y="112628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a:latin typeface="微软雅黑" panose="020B0503020204020204" pitchFamily="34" charset="-122"/>
              <a:ea typeface="微软雅黑" panose="020B0503020204020204" pitchFamily="34" charset="-122"/>
            </a:rPr>
            <a:t>2. </a:t>
          </a:r>
          <a:r>
            <a:rPr lang="en-US" altLang="zh-Hans" sz="2000" kern="1200">
              <a:latin typeface="微软雅黑" panose="020B0503020204020204" pitchFamily="34" charset="-122"/>
              <a:ea typeface="微软雅黑" panose="020B0503020204020204" pitchFamily="34" charset="-122"/>
            </a:rPr>
            <a:t>Remix</a:t>
          </a:r>
          <a:r>
            <a:rPr lang="zh-Hans" altLang="en-US" sz="2000" kern="1200">
              <a:latin typeface="微软雅黑" panose="020B0503020204020204" pitchFamily="34" charset="-122"/>
              <a:ea typeface="微软雅黑" panose="020B0503020204020204" pitchFamily="34" charset="-122"/>
            </a:rPr>
            <a:t>框架</a:t>
          </a:r>
          <a:endParaRPr lang="en-US" altLang="zh-Hans" sz="2000" kern="1200" dirty="0">
            <a:latin typeface="微软雅黑" panose="020B0503020204020204" pitchFamily="34" charset="-122"/>
            <a:ea typeface="微软雅黑" panose="020B0503020204020204" pitchFamily="34" charset="-122"/>
          </a:endParaRPr>
        </a:p>
      </dsp:txBody>
      <dsp:txXfrm>
        <a:off x="377880" y="1160874"/>
        <a:ext cx="4736971" cy="639310"/>
      </dsp:txXfrm>
    </dsp:sp>
    <dsp:sp modelId="{834FFB1B-BF38-4B5C-AB56-11192DB5A5D8}">
      <dsp:nvSpPr>
        <dsp:cNvPr id="0" name=""/>
        <dsp:cNvSpPr/>
      </dsp:nvSpPr>
      <dsp:spPr>
        <a:xfrm>
          <a:off x="0" y="256916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CA4185A-1455-4E50-AA02-CBCDA7486DD9}">
      <dsp:nvSpPr>
        <dsp:cNvPr id="0" name=""/>
        <dsp:cNvSpPr/>
      </dsp:nvSpPr>
      <dsp:spPr>
        <a:xfrm>
          <a:off x="343295" y="221492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3. Feedas</a:t>
          </a:r>
          <a:r>
            <a:rPr lang="zh-CN" altLang="en-US" sz="2000" kern="1200" dirty="0">
              <a:latin typeface="微软雅黑" panose="020B0503020204020204" pitchFamily="34" charset="-122"/>
              <a:ea typeface="微软雅黑" panose="020B0503020204020204" pitchFamily="34" charset="-122"/>
            </a:rPr>
            <a:t>模块</a:t>
          </a:r>
        </a:p>
      </dsp:txBody>
      <dsp:txXfrm>
        <a:off x="377880" y="2249514"/>
        <a:ext cx="4736971" cy="639310"/>
      </dsp:txXfrm>
    </dsp:sp>
    <dsp:sp modelId="{531C9F5C-84F2-45CE-98C7-F105F79FC36E}">
      <dsp:nvSpPr>
        <dsp:cNvPr id="0" name=""/>
        <dsp:cNvSpPr/>
      </dsp:nvSpPr>
      <dsp:spPr>
        <a:xfrm>
          <a:off x="0" y="365780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92B5AF-99D9-4298-A995-8EFDC6C0C121}">
      <dsp:nvSpPr>
        <dsp:cNvPr id="0" name=""/>
        <dsp:cNvSpPr/>
      </dsp:nvSpPr>
      <dsp:spPr>
        <a:xfrm>
          <a:off x="343295" y="330356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4. strategy</a:t>
          </a:r>
          <a:r>
            <a:rPr lang="zh-CN" altLang="en-US" sz="2000" kern="1200" dirty="0">
              <a:latin typeface="微软雅黑" panose="020B0503020204020204" pitchFamily="34" charset="-122"/>
              <a:ea typeface="微软雅黑" panose="020B0503020204020204" pitchFamily="34" charset="-122"/>
            </a:rPr>
            <a:t>插件详解</a:t>
          </a:r>
        </a:p>
      </dsp:txBody>
      <dsp:txXfrm>
        <a:off x="377880" y="3338154"/>
        <a:ext cx="4736971" cy="6393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79048-1EA8-4797-9E0E-5D3DEE2D7E5A}">
      <dsp:nvSpPr>
        <dsp:cNvPr id="0" name=""/>
        <dsp:cNvSpPr/>
      </dsp:nvSpPr>
      <dsp:spPr>
        <a:xfrm>
          <a:off x="0" y="39188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6BFD90-A7FF-4A87-995E-E5C4BF709B47}">
      <dsp:nvSpPr>
        <dsp:cNvPr id="0" name=""/>
        <dsp:cNvSpPr/>
      </dsp:nvSpPr>
      <dsp:spPr>
        <a:xfrm>
          <a:off x="343295" y="37649"/>
          <a:ext cx="4806141" cy="708480"/>
        </a:xfrm>
        <a:prstGeom prst="roundRect">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3"/>
        </a:fillRef>
        <a:effectRef idx="1">
          <a:schemeClr val="accent3"/>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b="1" kern="1200" dirty="0">
              <a:latin typeface="微软雅黑" panose="020B0503020204020204" pitchFamily="34" charset="-122"/>
              <a:ea typeface="微软雅黑" panose="020B0503020204020204" pitchFamily="34" charset="-122"/>
            </a:rPr>
            <a:t>1. </a:t>
          </a:r>
          <a:r>
            <a:rPr lang="en-US" altLang="zh-CN" sz="2000" b="1" kern="1200" dirty="0"/>
            <a:t>Feed</a:t>
          </a:r>
          <a:r>
            <a:rPr lang="zh-CN" altLang="en-US" sz="2000" b="1" kern="1200" dirty="0"/>
            <a:t>广告投放整体架构</a:t>
          </a:r>
          <a:endParaRPr lang="zh-CN" altLang="en-US" sz="2000" b="1" kern="1200" dirty="0">
            <a:latin typeface="微软雅黑" panose="020B0503020204020204" pitchFamily="34" charset="-122"/>
            <a:ea typeface="微软雅黑" panose="020B0503020204020204" pitchFamily="34" charset="-122"/>
          </a:endParaRPr>
        </a:p>
      </dsp:txBody>
      <dsp:txXfrm>
        <a:off x="377880" y="72234"/>
        <a:ext cx="4736971" cy="639310"/>
      </dsp:txXfrm>
    </dsp:sp>
    <dsp:sp modelId="{8EAD3D80-46EB-4BAF-B017-1903D69CD5EB}">
      <dsp:nvSpPr>
        <dsp:cNvPr id="0" name=""/>
        <dsp:cNvSpPr/>
      </dsp:nvSpPr>
      <dsp:spPr>
        <a:xfrm>
          <a:off x="0" y="148052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8F8ECF-28BA-44AD-B29D-66CE4C7D4A3E}">
      <dsp:nvSpPr>
        <dsp:cNvPr id="0" name=""/>
        <dsp:cNvSpPr/>
      </dsp:nvSpPr>
      <dsp:spPr>
        <a:xfrm>
          <a:off x="343295" y="112628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2. </a:t>
          </a:r>
          <a:r>
            <a:rPr lang="en-US" altLang="zh-Hans" sz="2000" kern="1200" dirty="0">
              <a:latin typeface="微软雅黑" panose="020B0503020204020204" pitchFamily="34" charset="-122"/>
              <a:ea typeface="微软雅黑" panose="020B0503020204020204" pitchFamily="34" charset="-122"/>
            </a:rPr>
            <a:t>Remix</a:t>
          </a:r>
          <a:r>
            <a:rPr lang="zh-Hans" altLang="en-US" sz="2000" kern="1200" dirty="0">
              <a:latin typeface="微软雅黑" panose="020B0503020204020204" pitchFamily="34" charset="-122"/>
              <a:ea typeface="微软雅黑" panose="020B0503020204020204" pitchFamily="34" charset="-122"/>
            </a:rPr>
            <a:t>框架</a:t>
          </a:r>
          <a:endParaRPr lang="en-US" altLang="zh-Hans" sz="2000" kern="1200" dirty="0">
            <a:latin typeface="微软雅黑" panose="020B0503020204020204" pitchFamily="34" charset="-122"/>
            <a:ea typeface="微软雅黑" panose="020B0503020204020204" pitchFamily="34" charset="-122"/>
          </a:endParaRPr>
        </a:p>
      </dsp:txBody>
      <dsp:txXfrm>
        <a:off x="377880" y="1160874"/>
        <a:ext cx="4736971" cy="639310"/>
      </dsp:txXfrm>
    </dsp:sp>
    <dsp:sp modelId="{834FFB1B-BF38-4B5C-AB56-11192DB5A5D8}">
      <dsp:nvSpPr>
        <dsp:cNvPr id="0" name=""/>
        <dsp:cNvSpPr/>
      </dsp:nvSpPr>
      <dsp:spPr>
        <a:xfrm>
          <a:off x="0" y="256916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CA4185A-1455-4E50-AA02-CBCDA7486DD9}">
      <dsp:nvSpPr>
        <dsp:cNvPr id="0" name=""/>
        <dsp:cNvSpPr/>
      </dsp:nvSpPr>
      <dsp:spPr>
        <a:xfrm>
          <a:off x="343295" y="221492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3. Feedas</a:t>
          </a:r>
          <a:r>
            <a:rPr lang="zh-CN" altLang="en-US" sz="2000" kern="1200" dirty="0">
              <a:latin typeface="微软雅黑" panose="020B0503020204020204" pitchFamily="34" charset="-122"/>
              <a:ea typeface="微软雅黑" panose="020B0503020204020204" pitchFamily="34" charset="-122"/>
            </a:rPr>
            <a:t>模块</a:t>
          </a:r>
        </a:p>
      </dsp:txBody>
      <dsp:txXfrm>
        <a:off x="377880" y="2249514"/>
        <a:ext cx="4736971" cy="639310"/>
      </dsp:txXfrm>
    </dsp:sp>
    <dsp:sp modelId="{531C9F5C-84F2-45CE-98C7-F105F79FC36E}">
      <dsp:nvSpPr>
        <dsp:cNvPr id="0" name=""/>
        <dsp:cNvSpPr/>
      </dsp:nvSpPr>
      <dsp:spPr>
        <a:xfrm>
          <a:off x="0" y="365780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92B5AF-99D9-4298-A995-8EFDC6C0C121}">
      <dsp:nvSpPr>
        <dsp:cNvPr id="0" name=""/>
        <dsp:cNvSpPr/>
      </dsp:nvSpPr>
      <dsp:spPr>
        <a:xfrm>
          <a:off x="343295" y="330356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4. strategy</a:t>
          </a:r>
          <a:r>
            <a:rPr lang="zh-CN" altLang="en-US" sz="2000" kern="1200" dirty="0">
              <a:latin typeface="微软雅黑" panose="020B0503020204020204" pitchFamily="34" charset="-122"/>
              <a:ea typeface="微软雅黑" panose="020B0503020204020204" pitchFamily="34" charset="-122"/>
            </a:rPr>
            <a:t>插件详解</a:t>
          </a:r>
        </a:p>
      </dsp:txBody>
      <dsp:txXfrm>
        <a:off x="377880" y="3338154"/>
        <a:ext cx="4736971" cy="6393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79048-1EA8-4797-9E0E-5D3DEE2D7E5A}">
      <dsp:nvSpPr>
        <dsp:cNvPr id="0" name=""/>
        <dsp:cNvSpPr/>
      </dsp:nvSpPr>
      <dsp:spPr>
        <a:xfrm>
          <a:off x="0" y="409702"/>
          <a:ext cx="6794665"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6BFD90-A7FF-4A87-995E-E5C4BF709B47}">
      <dsp:nvSpPr>
        <dsp:cNvPr id="0" name=""/>
        <dsp:cNvSpPr/>
      </dsp:nvSpPr>
      <dsp:spPr>
        <a:xfrm>
          <a:off x="339733" y="55462"/>
          <a:ext cx="4756265"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79776" tIns="0" rIns="179776"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1. </a:t>
          </a:r>
          <a:r>
            <a:rPr lang="en-US" altLang="zh-CN" sz="2000" b="0" kern="1200" dirty="0"/>
            <a:t>Feed</a:t>
          </a:r>
          <a:r>
            <a:rPr lang="zh-CN" altLang="en-US" sz="2000" b="0" kern="1200" dirty="0"/>
            <a:t>广告投放整体架构</a:t>
          </a:r>
          <a:endParaRPr lang="zh-CN" altLang="en-US" sz="2000" kern="1200" dirty="0">
            <a:latin typeface="微软雅黑" panose="020B0503020204020204" pitchFamily="34" charset="-122"/>
            <a:ea typeface="微软雅黑" panose="020B0503020204020204" pitchFamily="34" charset="-122"/>
          </a:endParaRPr>
        </a:p>
      </dsp:txBody>
      <dsp:txXfrm>
        <a:off x="374318" y="90047"/>
        <a:ext cx="4687095" cy="639310"/>
      </dsp:txXfrm>
    </dsp:sp>
    <dsp:sp modelId="{8EAD3D80-46EB-4BAF-B017-1903D69CD5EB}">
      <dsp:nvSpPr>
        <dsp:cNvPr id="0" name=""/>
        <dsp:cNvSpPr/>
      </dsp:nvSpPr>
      <dsp:spPr>
        <a:xfrm>
          <a:off x="0" y="1498342"/>
          <a:ext cx="6794665"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8F8ECF-28BA-44AD-B29D-66CE4C7D4A3E}">
      <dsp:nvSpPr>
        <dsp:cNvPr id="0" name=""/>
        <dsp:cNvSpPr/>
      </dsp:nvSpPr>
      <dsp:spPr>
        <a:xfrm>
          <a:off x="339733" y="1144102"/>
          <a:ext cx="4756265" cy="708480"/>
        </a:xfrm>
        <a:prstGeom prst="roundRect">
          <a:avLst/>
        </a:prstGeom>
        <a:solidFill>
          <a:schemeClr val="tx2">
            <a:lumMod val="60000"/>
            <a:lumOff val="40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3"/>
        </a:fillRef>
        <a:effectRef idx="1">
          <a:schemeClr val="accent3"/>
        </a:effectRef>
        <a:fontRef idx="minor">
          <a:schemeClr val="lt1"/>
        </a:fontRef>
      </dsp:style>
      <dsp:txBody>
        <a:bodyPr spcFirstLastPara="0" vert="horz" wrap="square" lIns="179776" tIns="0" rIns="179776" bIns="0" numCol="1" spcCol="1270" anchor="ctr" anchorCtr="0">
          <a:noAutofit/>
        </a:bodyPr>
        <a:lstStyle/>
        <a:p>
          <a:pPr marL="0" lvl="0" indent="0" algn="l" defTabSz="889000">
            <a:lnSpc>
              <a:spcPct val="90000"/>
            </a:lnSpc>
            <a:spcBef>
              <a:spcPct val="0"/>
            </a:spcBef>
            <a:spcAft>
              <a:spcPct val="35000"/>
            </a:spcAft>
            <a:buNone/>
          </a:pPr>
          <a:r>
            <a:rPr lang="en-US" altLang="zh-CN" sz="2000" b="1" kern="1200" dirty="0">
              <a:latin typeface="微软雅黑" panose="020B0503020204020204" pitchFamily="34" charset="-122"/>
              <a:ea typeface="微软雅黑" panose="020B0503020204020204" pitchFamily="34" charset="-122"/>
            </a:rPr>
            <a:t>2. </a:t>
          </a:r>
          <a:r>
            <a:rPr lang="en-US" altLang="zh-Hans" sz="2000" b="1" kern="1200" dirty="0">
              <a:latin typeface="微软雅黑" panose="020B0503020204020204" pitchFamily="34" charset="-122"/>
              <a:ea typeface="微软雅黑" panose="020B0503020204020204" pitchFamily="34" charset="-122"/>
            </a:rPr>
            <a:t>Remix</a:t>
          </a:r>
          <a:r>
            <a:rPr lang="zh-Hans" altLang="en-US" sz="2000" b="1" kern="1200" dirty="0">
              <a:latin typeface="微软雅黑" panose="020B0503020204020204" pitchFamily="34" charset="-122"/>
              <a:ea typeface="微软雅黑" panose="020B0503020204020204" pitchFamily="34" charset="-122"/>
            </a:rPr>
            <a:t>框架</a:t>
          </a:r>
          <a:endParaRPr lang="en-US" altLang="zh-Hans" sz="2000" b="1" kern="1200" dirty="0">
            <a:latin typeface="微软雅黑" panose="020B0503020204020204" pitchFamily="34" charset="-122"/>
            <a:ea typeface="微软雅黑" panose="020B0503020204020204" pitchFamily="34" charset="-122"/>
          </a:endParaRPr>
        </a:p>
      </dsp:txBody>
      <dsp:txXfrm>
        <a:off x="374318" y="1178687"/>
        <a:ext cx="4687095" cy="639310"/>
      </dsp:txXfrm>
    </dsp:sp>
    <dsp:sp modelId="{834FFB1B-BF38-4B5C-AB56-11192DB5A5D8}">
      <dsp:nvSpPr>
        <dsp:cNvPr id="0" name=""/>
        <dsp:cNvSpPr/>
      </dsp:nvSpPr>
      <dsp:spPr>
        <a:xfrm>
          <a:off x="0" y="2586982"/>
          <a:ext cx="6794665"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CA4185A-1455-4E50-AA02-CBCDA7486DD9}">
      <dsp:nvSpPr>
        <dsp:cNvPr id="0" name=""/>
        <dsp:cNvSpPr/>
      </dsp:nvSpPr>
      <dsp:spPr>
        <a:xfrm>
          <a:off x="339733" y="2232742"/>
          <a:ext cx="4756265"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79776" tIns="0" rIns="179776"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3. Feedas</a:t>
          </a:r>
          <a:r>
            <a:rPr lang="zh-CN" altLang="en-US" sz="2000" kern="1200" dirty="0">
              <a:latin typeface="微软雅黑" panose="020B0503020204020204" pitchFamily="34" charset="-122"/>
              <a:ea typeface="微软雅黑" panose="020B0503020204020204" pitchFamily="34" charset="-122"/>
            </a:rPr>
            <a:t>模块</a:t>
          </a:r>
        </a:p>
      </dsp:txBody>
      <dsp:txXfrm>
        <a:off x="374318" y="2267327"/>
        <a:ext cx="4687095" cy="639310"/>
      </dsp:txXfrm>
    </dsp:sp>
    <dsp:sp modelId="{531C9F5C-84F2-45CE-98C7-F105F79FC36E}">
      <dsp:nvSpPr>
        <dsp:cNvPr id="0" name=""/>
        <dsp:cNvSpPr/>
      </dsp:nvSpPr>
      <dsp:spPr>
        <a:xfrm>
          <a:off x="0" y="3675622"/>
          <a:ext cx="6794665"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92B5AF-99D9-4298-A995-8EFDC6C0C121}">
      <dsp:nvSpPr>
        <dsp:cNvPr id="0" name=""/>
        <dsp:cNvSpPr/>
      </dsp:nvSpPr>
      <dsp:spPr>
        <a:xfrm>
          <a:off x="339733" y="3321382"/>
          <a:ext cx="4756265"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79776" tIns="0" rIns="179776"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4. strategy</a:t>
          </a:r>
          <a:r>
            <a:rPr lang="zh-CN" altLang="en-US" sz="2000" kern="1200" dirty="0">
              <a:latin typeface="微软雅黑" panose="020B0503020204020204" pitchFamily="34" charset="-122"/>
              <a:ea typeface="微软雅黑" panose="020B0503020204020204" pitchFamily="34" charset="-122"/>
            </a:rPr>
            <a:t>插件详解</a:t>
          </a:r>
        </a:p>
      </dsp:txBody>
      <dsp:txXfrm>
        <a:off x="374318" y="3355967"/>
        <a:ext cx="4687095" cy="63931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79048-1EA8-4797-9E0E-5D3DEE2D7E5A}">
      <dsp:nvSpPr>
        <dsp:cNvPr id="0" name=""/>
        <dsp:cNvSpPr/>
      </dsp:nvSpPr>
      <dsp:spPr>
        <a:xfrm>
          <a:off x="0" y="356263"/>
          <a:ext cx="6806540"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6BFD90-A7FF-4A87-995E-E5C4BF709B47}">
      <dsp:nvSpPr>
        <dsp:cNvPr id="0" name=""/>
        <dsp:cNvSpPr/>
      </dsp:nvSpPr>
      <dsp:spPr>
        <a:xfrm>
          <a:off x="340327" y="2023"/>
          <a:ext cx="4764578"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80090" tIns="0" rIns="180090"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1. </a:t>
          </a:r>
          <a:r>
            <a:rPr lang="en-US" altLang="zh-CN" sz="2000" b="0" kern="1200" dirty="0"/>
            <a:t>Feed</a:t>
          </a:r>
          <a:r>
            <a:rPr lang="zh-CN" altLang="en-US" sz="2000" b="0" kern="1200" dirty="0"/>
            <a:t>广告投放整体架构</a:t>
          </a:r>
          <a:endParaRPr lang="zh-CN" altLang="en-US" sz="2000" kern="1200" dirty="0">
            <a:latin typeface="微软雅黑" panose="020B0503020204020204" pitchFamily="34" charset="-122"/>
            <a:ea typeface="微软雅黑" panose="020B0503020204020204" pitchFamily="34" charset="-122"/>
          </a:endParaRPr>
        </a:p>
      </dsp:txBody>
      <dsp:txXfrm>
        <a:off x="374912" y="36608"/>
        <a:ext cx="4695408" cy="639310"/>
      </dsp:txXfrm>
    </dsp:sp>
    <dsp:sp modelId="{8EAD3D80-46EB-4BAF-B017-1903D69CD5EB}">
      <dsp:nvSpPr>
        <dsp:cNvPr id="0" name=""/>
        <dsp:cNvSpPr/>
      </dsp:nvSpPr>
      <dsp:spPr>
        <a:xfrm>
          <a:off x="0" y="1444903"/>
          <a:ext cx="6806540"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8F8ECF-28BA-44AD-B29D-66CE4C7D4A3E}">
      <dsp:nvSpPr>
        <dsp:cNvPr id="0" name=""/>
        <dsp:cNvSpPr/>
      </dsp:nvSpPr>
      <dsp:spPr>
        <a:xfrm>
          <a:off x="340327" y="1090663"/>
          <a:ext cx="4764578"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80090" tIns="0" rIns="180090" bIns="0" numCol="1" spcCol="1270" anchor="ctr" anchorCtr="0">
          <a:noAutofit/>
        </a:bodyPr>
        <a:lstStyle/>
        <a:p>
          <a:pPr marL="0" lvl="0" indent="0" algn="l" defTabSz="889000">
            <a:lnSpc>
              <a:spcPct val="90000"/>
            </a:lnSpc>
            <a:spcBef>
              <a:spcPct val="0"/>
            </a:spcBef>
            <a:spcAft>
              <a:spcPct val="35000"/>
            </a:spcAft>
            <a:buNone/>
          </a:pPr>
          <a:r>
            <a:rPr lang="en-US" altLang="zh-CN" sz="2000" kern="1200">
              <a:latin typeface="微软雅黑" panose="020B0503020204020204" pitchFamily="34" charset="-122"/>
              <a:ea typeface="微软雅黑" panose="020B0503020204020204" pitchFamily="34" charset="-122"/>
            </a:rPr>
            <a:t>2. </a:t>
          </a:r>
          <a:r>
            <a:rPr lang="en-US" altLang="zh-Hans" sz="2000" kern="1200">
              <a:latin typeface="微软雅黑" panose="020B0503020204020204" pitchFamily="34" charset="-122"/>
              <a:ea typeface="微软雅黑" panose="020B0503020204020204" pitchFamily="34" charset="-122"/>
            </a:rPr>
            <a:t>Remix</a:t>
          </a:r>
          <a:r>
            <a:rPr lang="zh-Hans" altLang="en-US" sz="2000" kern="1200">
              <a:latin typeface="微软雅黑" panose="020B0503020204020204" pitchFamily="34" charset="-122"/>
              <a:ea typeface="微软雅黑" panose="020B0503020204020204" pitchFamily="34" charset="-122"/>
            </a:rPr>
            <a:t>框架</a:t>
          </a:r>
          <a:endParaRPr lang="en-US" altLang="zh-Hans" sz="2000" kern="1200" dirty="0">
            <a:latin typeface="微软雅黑" panose="020B0503020204020204" pitchFamily="34" charset="-122"/>
            <a:ea typeface="微软雅黑" panose="020B0503020204020204" pitchFamily="34" charset="-122"/>
          </a:endParaRPr>
        </a:p>
      </dsp:txBody>
      <dsp:txXfrm>
        <a:off x="374912" y="1125248"/>
        <a:ext cx="4695408" cy="639310"/>
      </dsp:txXfrm>
    </dsp:sp>
    <dsp:sp modelId="{834FFB1B-BF38-4B5C-AB56-11192DB5A5D8}">
      <dsp:nvSpPr>
        <dsp:cNvPr id="0" name=""/>
        <dsp:cNvSpPr/>
      </dsp:nvSpPr>
      <dsp:spPr>
        <a:xfrm>
          <a:off x="0" y="2533543"/>
          <a:ext cx="6806540"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CA4185A-1455-4E50-AA02-CBCDA7486DD9}">
      <dsp:nvSpPr>
        <dsp:cNvPr id="0" name=""/>
        <dsp:cNvSpPr/>
      </dsp:nvSpPr>
      <dsp:spPr>
        <a:xfrm>
          <a:off x="340327" y="2179303"/>
          <a:ext cx="4764578" cy="708480"/>
        </a:xfrm>
        <a:prstGeom prst="roundRect">
          <a:avLst/>
        </a:prstGeom>
        <a:solidFill>
          <a:schemeClr val="tx2">
            <a:lumMod val="60000"/>
            <a:lumOff val="40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3"/>
        </a:fillRef>
        <a:effectRef idx="1">
          <a:schemeClr val="accent3"/>
        </a:effectRef>
        <a:fontRef idx="minor">
          <a:schemeClr val="lt1"/>
        </a:fontRef>
      </dsp:style>
      <dsp:txBody>
        <a:bodyPr spcFirstLastPara="0" vert="horz" wrap="square" lIns="180090" tIns="0" rIns="180090" bIns="0" numCol="1" spcCol="1270" anchor="ctr" anchorCtr="0">
          <a:noAutofit/>
        </a:bodyPr>
        <a:lstStyle/>
        <a:p>
          <a:pPr marL="0" lvl="0" indent="0" algn="l" defTabSz="889000">
            <a:lnSpc>
              <a:spcPct val="90000"/>
            </a:lnSpc>
            <a:spcBef>
              <a:spcPct val="0"/>
            </a:spcBef>
            <a:spcAft>
              <a:spcPct val="35000"/>
            </a:spcAft>
            <a:buNone/>
          </a:pPr>
          <a:r>
            <a:rPr lang="en-US" altLang="zh-CN" sz="2000" b="1" kern="1200" dirty="0">
              <a:latin typeface="微软雅黑" panose="020B0503020204020204" pitchFamily="34" charset="-122"/>
              <a:ea typeface="微软雅黑" panose="020B0503020204020204" pitchFamily="34" charset="-122"/>
            </a:rPr>
            <a:t>3. Feedas</a:t>
          </a:r>
          <a:r>
            <a:rPr lang="zh-CN" altLang="en-US" sz="2000" b="1" kern="1200" dirty="0">
              <a:latin typeface="微软雅黑" panose="020B0503020204020204" pitchFamily="34" charset="-122"/>
              <a:ea typeface="微软雅黑" panose="020B0503020204020204" pitchFamily="34" charset="-122"/>
            </a:rPr>
            <a:t>模块</a:t>
          </a:r>
        </a:p>
      </dsp:txBody>
      <dsp:txXfrm>
        <a:off x="374912" y="2213888"/>
        <a:ext cx="4695408" cy="639310"/>
      </dsp:txXfrm>
    </dsp:sp>
    <dsp:sp modelId="{531C9F5C-84F2-45CE-98C7-F105F79FC36E}">
      <dsp:nvSpPr>
        <dsp:cNvPr id="0" name=""/>
        <dsp:cNvSpPr/>
      </dsp:nvSpPr>
      <dsp:spPr>
        <a:xfrm>
          <a:off x="0" y="3622183"/>
          <a:ext cx="6806540"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92B5AF-99D9-4298-A995-8EFDC6C0C121}">
      <dsp:nvSpPr>
        <dsp:cNvPr id="0" name=""/>
        <dsp:cNvSpPr/>
      </dsp:nvSpPr>
      <dsp:spPr>
        <a:xfrm>
          <a:off x="340327" y="3267943"/>
          <a:ext cx="4764578"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0090" tIns="0" rIns="180090"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4. strategy</a:t>
          </a:r>
          <a:r>
            <a:rPr lang="zh-CN" altLang="en-US" sz="2000" kern="1200" dirty="0">
              <a:latin typeface="微软雅黑" panose="020B0503020204020204" pitchFamily="34" charset="-122"/>
              <a:ea typeface="微软雅黑" panose="020B0503020204020204" pitchFamily="34" charset="-122"/>
            </a:rPr>
            <a:t>插件详解</a:t>
          </a:r>
        </a:p>
      </dsp:txBody>
      <dsp:txXfrm>
        <a:off x="374912" y="3302528"/>
        <a:ext cx="4695408" cy="63931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79048-1EA8-4797-9E0E-5D3DEE2D7E5A}">
      <dsp:nvSpPr>
        <dsp:cNvPr id="0" name=""/>
        <dsp:cNvSpPr/>
      </dsp:nvSpPr>
      <dsp:spPr>
        <a:xfrm>
          <a:off x="0" y="415640"/>
          <a:ext cx="6830291"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6BFD90-A7FF-4A87-995E-E5C4BF709B47}">
      <dsp:nvSpPr>
        <dsp:cNvPr id="0" name=""/>
        <dsp:cNvSpPr/>
      </dsp:nvSpPr>
      <dsp:spPr>
        <a:xfrm>
          <a:off x="341514" y="61400"/>
          <a:ext cx="4781203"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80718" tIns="0" rIns="180718"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1. </a:t>
          </a:r>
          <a:r>
            <a:rPr lang="en-US" altLang="zh-CN" sz="2000" b="0" kern="1200" dirty="0"/>
            <a:t>Feed</a:t>
          </a:r>
          <a:r>
            <a:rPr lang="zh-CN" altLang="en-US" sz="2000" b="0" kern="1200" dirty="0"/>
            <a:t>广告投放整体架构</a:t>
          </a:r>
          <a:endParaRPr lang="zh-CN" altLang="en-US" sz="2000" kern="1200" dirty="0">
            <a:latin typeface="微软雅黑" panose="020B0503020204020204" pitchFamily="34" charset="-122"/>
            <a:ea typeface="微软雅黑" panose="020B0503020204020204" pitchFamily="34" charset="-122"/>
          </a:endParaRPr>
        </a:p>
      </dsp:txBody>
      <dsp:txXfrm>
        <a:off x="376099" y="95985"/>
        <a:ext cx="4712033" cy="639310"/>
      </dsp:txXfrm>
    </dsp:sp>
    <dsp:sp modelId="{8EAD3D80-46EB-4BAF-B017-1903D69CD5EB}">
      <dsp:nvSpPr>
        <dsp:cNvPr id="0" name=""/>
        <dsp:cNvSpPr/>
      </dsp:nvSpPr>
      <dsp:spPr>
        <a:xfrm>
          <a:off x="0" y="1504280"/>
          <a:ext cx="6830291"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8F8ECF-28BA-44AD-B29D-66CE4C7D4A3E}">
      <dsp:nvSpPr>
        <dsp:cNvPr id="0" name=""/>
        <dsp:cNvSpPr/>
      </dsp:nvSpPr>
      <dsp:spPr>
        <a:xfrm>
          <a:off x="341514" y="1150040"/>
          <a:ext cx="4781203"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80718" tIns="0" rIns="180718" bIns="0" numCol="1" spcCol="1270" anchor="ctr" anchorCtr="0">
          <a:noAutofit/>
        </a:bodyPr>
        <a:lstStyle/>
        <a:p>
          <a:pPr marL="0" lvl="0" indent="0" algn="l" defTabSz="889000">
            <a:lnSpc>
              <a:spcPct val="90000"/>
            </a:lnSpc>
            <a:spcBef>
              <a:spcPct val="0"/>
            </a:spcBef>
            <a:spcAft>
              <a:spcPct val="35000"/>
            </a:spcAft>
            <a:buNone/>
          </a:pPr>
          <a:r>
            <a:rPr lang="en-US" altLang="zh-CN" sz="2000" kern="1200">
              <a:latin typeface="微软雅黑" panose="020B0503020204020204" pitchFamily="34" charset="-122"/>
              <a:ea typeface="微软雅黑" panose="020B0503020204020204" pitchFamily="34" charset="-122"/>
            </a:rPr>
            <a:t>2. </a:t>
          </a:r>
          <a:r>
            <a:rPr lang="en-US" altLang="zh-Hans" sz="2000" kern="1200">
              <a:latin typeface="微软雅黑" panose="020B0503020204020204" pitchFamily="34" charset="-122"/>
              <a:ea typeface="微软雅黑" panose="020B0503020204020204" pitchFamily="34" charset="-122"/>
            </a:rPr>
            <a:t>Remix</a:t>
          </a:r>
          <a:r>
            <a:rPr lang="zh-Hans" altLang="en-US" sz="2000" kern="1200">
              <a:latin typeface="微软雅黑" panose="020B0503020204020204" pitchFamily="34" charset="-122"/>
              <a:ea typeface="微软雅黑" panose="020B0503020204020204" pitchFamily="34" charset="-122"/>
            </a:rPr>
            <a:t>框架</a:t>
          </a:r>
          <a:endParaRPr lang="en-US" altLang="zh-Hans" sz="2000" kern="1200" dirty="0">
            <a:latin typeface="微软雅黑" panose="020B0503020204020204" pitchFamily="34" charset="-122"/>
            <a:ea typeface="微软雅黑" panose="020B0503020204020204" pitchFamily="34" charset="-122"/>
          </a:endParaRPr>
        </a:p>
      </dsp:txBody>
      <dsp:txXfrm>
        <a:off x="376099" y="1184625"/>
        <a:ext cx="4712033" cy="639310"/>
      </dsp:txXfrm>
    </dsp:sp>
    <dsp:sp modelId="{834FFB1B-BF38-4B5C-AB56-11192DB5A5D8}">
      <dsp:nvSpPr>
        <dsp:cNvPr id="0" name=""/>
        <dsp:cNvSpPr/>
      </dsp:nvSpPr>
      <dsp:spPr>
        <a:xfrm>
          <a:off x="0" y="2592920"/>
          <a:ext cx="6830291"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CA4185A-1455-4E50-AA02-CBCDA7486DD9}">
      <dsp:nvSpPr>
        <dsp:cNvPr id="0" name=""/>
        <dsp:cNvSpPr/>
      </dsp:nvSpPr>
      <dsp:spPr>
        <a:xfrm>
          <a:off x="341514" y="2238680"/>
          <a:ext cx="4781203"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80718" tIns="0" rIns="180718"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3. Feedas</a:t>
          </a:r>
          <a:r>
            <a:rPr lang="zh-CN" altLang="en-US" sz="2000" kern="1200" dirty="0">
              <a:latin typeface="微软雅黑" panose="020B0503020204020204" pitchFamily="34" charset="-122"/>
              <a:ea typeface="微软雅黑" panose="020B0503020204020204" pitchFamily="34" charset="-122"/>
            </a:rPr>
            <a:t>模块</a:t>
          </a:r>
        </a:p>
      </dsp:txBody>
      <dsp:txXfrm>
        <a:off x="376099" y="2273265"/>
        <a:ext cx="4712033" cy="639310"/>
      </dsp:txXfrm>
    </dsp:sp>
    <dsp:sp modelId="{531C9F5C-84F2-45CE-98C7-F105F79FC36E}">
      <dsp:nvSpPr>
        <dsp:cNvPr id="0" name=""/>
        <dsp:cNvSpPr/>
      </dsp:nvSpPr>
      <dsp:spPr>
        <a:xfrm>
          <a:off x="0" y="3681560"/>
          <a:ext cx="6830291"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92B5AF-99D9-4298-A995-8EFDC6C0C121}">
      <dsp:nvSpPr>
        <dsp:cNvPr id="0" name=""/>
        <dsp:cNvSpPr/>
      </dsp:nvSpPr>
      <dsp:spPr>
        <a:xfrm>
          <a:off x="341514" y="3327319"/>
          <a:ext cx="4781203" cy="708480"/>
        </a:xfrm>
        <a:prstGeom prst="roundRect">
          <a:avLst/>
        </a:prstGeom>
        <a:solidFill>
          <a:schemeClr val="tx2">
            <a:lumMod val="60000"/>
            <a:lumOff val="40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3"/>
        </a:fillRef>
        <a:effectRef idx="1">
          <a:schemeClr val="accent3"/>
        </a:effectRef>
        <a:fontRef idx="minor">
          <a:schemeClr val="lt1"/>
        </a:fontRef>
      </dsp:style>
      <dsp:txBody>
        <a:bodyPr spcFirstLastPara="0" vert="horz" wrap="square" lIns="180718" tIns="0" rIns="180718" bIns="0" numCol="1" spcCol="1270" anchor="ctr" anchorCtr="0">
          <a:noAutofit/>
        </a:bodyPr>
        <a:lstStyle/>
        <a:p>
          <a:pPr marL="0" lvl="0" indent="0" algn="l" defTabSz="889000">
            <a:lnSpc>
              <a:spcPct val="90000"/>
            </a:lnSpc>
            <a:spcBef>
              <a:spcPct val="0"/>
            </a:spcBef>
            <a:spcAft>
              <a:spcPct val="35000"/>
            </a:spcAft>
            <a:buNone/>
          </a:pPr>
          <a:r>
            <a:rPr lang="en-US" altLang="zh-CN" sz="2000" b="1" kern="1200" dirty="0">
              <a:latin typeface="微软雅黑" panose="020B0503020204020204" pitchFamily="34" charset="-122"/>
              <a:ea typeface="微软雅黑" panose="020B0503020204020204" pitchFamily="34" charset="-122"/>
            </a:rPr>
            <a:t>4. strategy</a:t>
          </a:r>
          <a:r>
            <a:rPr lang="zh-CN" altLang="en-US" sz="2000" b="1" kern="1200" dirty="0">
              <a:latin typeface="微软雅黑" panose="020B0503020204020204" pitchFamily="34" charset="-122"/>
              <a:ea typeface="微软雅黑" panose="020B0503020204020204" pitchFamily="34" charset="-122"/>
            </a:rPr>
            <a:t>插件详解</a:t>
          </a:r>
        </a:p>
      </dsp:txBody>
      <dsp:txXfrm>
        <a:off x="376099" y="3361904"/>
        <a:ext cx="4712033" cy="63931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1"/>
            <a:ext cx="2919413" cy="4953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14763" y="1"/>
            <a:ext cx="2919412" cy="495300"/>
          </a:xfrm>
          <a:prstGeom prst="rect">
            <a:avLst/>
          </a:prstGeom>
        </p:spPr>
        <p:txBody>
          <a:bodyPr vert="horz" lIns="91440" tIns="45720" rIns="91440" bIns="45720" rtlCol="0"/>
          <a:lstStyle>
            <a:lvl1pPr algn="r">
              <a:defRPr sz="1200"/>
            </a:lvl1pPr>
          </a:lstStyle>
          <a:p>
            <a:fld id="{077BA945-9734-4BBF-8506-1C3370DFF36A}" type="datetimeFigureOut">
              <a:rPr lang="zh-CN" altLang="en-US" smtClean="0"/>
              <a:t>2021/4/15</a:t>
            </a:fld>
            <a:endParaRPr lang="zh-CN" altLang="en-US"/>
          </a:p>
        </p:txBody>
      </p:sp>
      <p:sp>
        <p:nvSpPr>
          <p:cNvPr id="4" name="页脚占位符 3"/>
          <p:cNvSpPr>
            <a:spLocks noGrp="1"/>
          </p:cNvSpPr>
          <p:nvPr>
            <p:ph type="ftr" sz="quarter" idx="2"/>
          </p:nvPr>
        </p:nvSpPr>
        <p:spPr>
          <a:xfrm>
            <a:off x="1" y="9371014"/>
            <a:ext cx="2919413" cy="4953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14763" y="9371014"/>
            <a:ext cx="2919412" cy="495300"/>
          </a:xfrm>
          <a:prstGeom prst="rect">
            <a:avLst/>
          </a:prstGeom>
        </p:spPr>
        <p:txBody>
          <a:bodyPr vert="horz" lIns="91440" tIns="45720" rIns="91440" bIns="45720" rtlCol="0" anchor="b"/>
          <a:lstStyle>
            <a:lvl1pPr algn="r">
              <a:defRPr sz="1200"/>
            </a:lvl1pPr>
          </a:lstStyle>
          <a:p>
            <a:fld id="{9095A32B-8AEA-417D-A192-FE44FA7FA78A}" type="slidenum">
              <a:rPr lang="zh-CN" altLang="en-US" smtClean="0"/>
              <a:t>‹#›</a:t>
            </a:fld>
            <a:endParaRPr lang="zh-CN" altLang="en-US"/>
          </a:p>
        </p:txBody>
      </p:sp>
    </p:spTree>
    <p:extLst>
      <p:ext uri="{BB962C8B-B14F-4D97-AF65-F5344CB8AC3E}">
        <p14:creationId xmlns:p14="http://schemas.microsoft.com/office/powerpoint/2010/main" val="104110281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3.tiff>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0"/>
            <a:ext cx="2918831" cy="495029"/>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15374" y="0"/>
            <a:ext cx="2918831" cy="495029"/>
          </a:xfrm>
          <a:prstGeom prst="rect">
            <a:avLst/>
          </a:prstGeom>
        </p:spPr>
        <p:txBody>
          <a:bodyPr vert="horz" lIns="91440" tIns="45720" rIns="91440" bIns="45720" rtlCol="0"/>
          <a:lstStyle>
            <a:lvl1pPr algn="r">
              <a:defRPr sz="1200"/>
            </a:lvl1pPr>
          </a:lstStyle>
          <a:p>
            <a:fld id="{033D2105-0A94-4FA4-8EB1-B0B30DC3B7D3}" type="datetimeFigureOut">
              <a:rPr lang="zh-CN" altLang="en-US" smtClean="0"/>
              <a:t>2021/4/15</a:t>
            </a:fld>
            <a:endParaRPr lang="zh-CN" altLang="en-US"/>
          </a:p>
        </p:txBody>
      </p:sp>
      <p:sp>
        <p:nvSpPr>
          <p:cNvPr id="4" name="幻灯片图像占位符 3"/>
          <p:cNvSpPr>
            <a:spLocks noGrp="1" noRot="1" noChangeAspect="1"/>
          </p:cNvSpPr>
          <p:nvPr>
            <p:ph type="sldImg" idx="2"/>
          </p:nvPr>
        </p:nvSpPr>
        <p:spPr>
          <a:xfrm>
            <a:off x="407988" y="1231900"/>
            <a:ext cx="5919787" cy="3330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3577" y="4748164"/>
            <a:ext cx="5388610" cy="3884861"/>
          </a:xfrm>
          <a:prstGeom prst="rect">
            <a:avLst/>
          </a:prstGeom>
        </p:spPr>
        <p:txBody>
          <a:bodyPr vert="horz" lIns="91440" tIns="45720" rIns="91440" bIns="45720" rtlCol="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1" y="9371287"/>
            <a:ext cx="2918831" cy="495028"/>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15374" y="9371287"/>
            <a:ext cx="2918831" cy="495028"/>
          </a:xfrm>
          <a:prstGeom prst="rect">
            <a:avLst/>
          </a:prstGeom>
        </p:spPr>
        <p:txBody>
          <a:bodyPr vert="horz" lIns="91440" tIns="45720" rIns="91440" bIns="45720" rtlCol="0" anchor="b"/>
          <a:lstStyle>
            <a:lvl1pPr algn="r">
              <a:defRPr sz="1200"/>
            </a:lvl1pPr>
          </a:lstStyle>
          <a:p>
            <a:fld id="{C76A5298-7A03-4638-AA50-81B90C4C5876}" type="slidenum">
              <a:rPr lang="zh-CN" altLang="en-US" smtClean="0"/>
              <a:t>‹#›</a:t>
            </a:fld>
            <a:endParaRPr lang="zh-CN" altLang="en-US"/>
          </a:p>
        </p:txBody>
      </p:sp>
    </p:spTree>
    <p:extLst>
      <p:ext uri="{BB962C8B-B14F-4D97-AF65-F5344CB8AC3E}">
        <p14:creationId xmlns:p14="http://schemas.microsoft.com/office/powerpoint/2010/main" val="1624815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baseline="0">
        <a:solidFill>
          <a:schemeClr val="tx1"/>
        </a:solidFill>
        <a:latin typeface="Arial Unicode MS" panose="020B0604020202020204" pitchFamily="34" charset="-128"/>
        <a:ea typeface="微软雅黑" panose="020B0503020204020204" pitchFamily="34" charset="-122"/>
        <a:cs typeface="+mn-cs"/>
      </a:defRPr>
    </a:lvl1pPr>
    <a:lvl2pPr marL="457200" algn="l" defTabSz="914400" rtl="0" eaLnBrk="1" latinLnBrk="0" hangingPunct="1">
      <a:defRPr sz="1200" kern="1200" baseline="0">
        <a:solidFill>
          <a:schemeClr val="tx1"/>
        </a:solidFill>
        <a:latin typeface="Arial Unicode MS" panose="020B0604020202020204" pitchFamily="34" charset="-128"/>
        <a:ea typeface="微软雅黑" panose="020B0503020204020204" pitchFamily="34" charset="-122"/>
        <a:cs typeface="+mn-cs"/>
      </a:defRPr>
    </a:lvl2pPr>
    <a:lvl3pPr marL="914400" algn="l" defTabSz="914400" rtl="0" eaLnBrk="1" latinLnBrk="0" hangingPunct="1">
      <a:defRPr sz="1200" kern="1200" baseline="0">
        <a:solidFill>
          <a:schemeClr val="tx1"/>
        </a:solidFill>
        <a:latin typeface="Arial Unicode MS" panose="020B0604020202020204" pitchFamily="34" charset="-128"/>
        <a:ea typeface="微软雅黑" panose="020B0503020204020204" pitchFamily="34" charset="-122"/>
        <a:cs typeface="+mn-cs"/>
      </a:defRPr>
    </a:lvl3pPr>
    <a:lvl4pPr marL="1371600" algn="l" defTabSz="914400" rtl="0" eaLnBrk="1" latinLnBrk="0" hangingPunct="1">
      <a:defRPr sz="1200" kern="1200" baseline="0">
        <a:solidFill>
          <a:schemeClr val="tx1"/>
        </a:solidFill>
        <a:latin typeface="Arial Unicode MS" panose="020B0604020202020204" pitchFamily="34" charset="-128"/>
        <a:ea typeface="微软雅黑" panose="020B0503020204020204" pitchFamily="34" charset="-122"/>
        <a:cs typeface="+mn-cs"/>
      </a:defRPr>
    </a:lvl4pPr>
    <a:lvl5pPr marL="1828800" algn="l" defTabSz="914400" rtl="0" eaLnBrk="1" latinLnBrk="0" hangingPunct="1">
      <a:defRPr sz="1200" kern="1200" baseline="0">
        <a:solidFill>
          <a:schemeClr val="tx1"/>
        </a:solidFill>
        <a:latin typeface="Arial Unicode MS" panose="020B0604020202020204" pitchFamily="34" charset="-128"/>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onsole.cloud.baidu-int.com/devops/icode/repos/baidu/uas/interface/blob/master:proto/uas_service.proto"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console.cloud.baidu-int.com/devops/icode/repos/baidu/ecom-release/feedads-prod/blob/master:feedas/conf/freq_control.conf"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wiki.baidu.com/pages/viewpage.action?pageId=1005106509"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wiki.baidu.com/pages/viewpage.action?pageId=717062793"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wiki.baidu.com/pages/viewpage.action?pageId=1174894530&amp;preview=/1174894530/1174894529/%E5%8F%8D%E9%A6%88%E7%B3%BB%E6%95%B0%E4%B8%B0%E5%AF%8C%E5%BA%A6_%E5%95%86%E4%B8%9A%E6%8E%A8%E8%8D%90%E7%A0%94%E5%8F%91%E9%83%A8_%E6%9D%A8%E5%BF%97%E5%B3%B0.pptx"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wiki.baidu.com/pages/viewpage.action?pageId=1174894530&amp;preview=/1174894530/1174894529/%E5%8F%8D%E9%A6%88%E7%B3%BB%E6%95%B0%E4%B8%B0%E5%AF%8C%E5%BA%A6_%E5%95%86%E4%B8%9A%E6%8E%A8%E8%8D%90%E7%A0%94%E5%8F%91%E9%83%A8_%E6%9D%A8%E5%BF%97%E5%B3%B0.pptx" TargetMode="External"/><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3" Type="http://schemas.openxmlformats.org/officeDocument/2006/relationships/hyperlink" Target="http://wiki.baidu.com/display/UbsTopic/Query_features"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29FCF57C-29DB-49A2-B079-2A6D9B938D19}" type="slidenum">
              <a:rPr lang="zh-CN" altLang="en-US" smtClean="0">
                <a:solidFill>
                  <a:prstClr val="black"/>
                </a:solidFill>
              </a:rPr>
              <a:pPr/>
              <a:t>1</a:t>
            </a:fld>
            <a:endParaRPr lang="zh-CN" altLang="en-US">
              <a:solidFill>
                <a:prstClr val="black"/>
              </a:solidFill>
            </a:endParaRPr>
          </a:p>
        </p:txBody>
      </p:sp>
    </p:spTree>
    <p:extLst>
      <p:ext uri="{BB962C8B-B14F-4D97-AF65-F5344CB8AC3E}">
        <p14:creationId xmlns:p14="http://schemas.microsoft.com/office/powerpoint/2010/main" val="33382878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effectLst/>
              </a:rPr>
              <a:t>接下来了解下</a:t>
            </a:r>
            <a:r>
              <a:rPr lang="en-US" altLang="zh-CN" dirty="0">
                <a:effectLst/>
              </a:rPr>
              <a:t>remix</a:t>
            </a:r>
            <a:r>
              <a:rPr lang="zh-CN" altLang="en-US" dirty="0">
                <a:effectLst/>
              </a:rPr>
              <a:t>的流程，从图中可以了解，</a:t>
            </a:r>
            <a:r>
              <a:rPr lang="en-US" altLang="zh-CN" dirty="0">
                <a:effectLst/>
              </a:rPr>
              <a:t>remix</a:t>
            </a:r>
            <a:r>
              <a:rPr lang="zh-CN" altLang="en-US" dirty="0">
                <a:effectLst/>
              </a:rPr>
              <a:t>主要包含两个类，</a:t>
            </a:r>
            <a:r>
              <a:rPr lang="en-US" altLang="zh-CN" dirty="0">
                <a:effectLst/>
              </a:rPr>
              <a:t>reloader</a:t>
            </a:r>
            <a:r>
              <a:rPr lang="zh-CN" altLang="en-US" dirty="0">
                <a:effectLst/>
              </a:rPr>
              <a:t>和</a:t>
            </a:r>
            <a:r>
              <a:rPr lang="en-US" altLang="zh-CN" dirty="0" err="1">
                <a:effectLst/>
              </a:rPr>
              <a:t>RemixSearcher</a:t>
            </a:r>
            <a:r>
              <a:rPr lang="zh-CN" altLang="en-US" dirty="0">
                <a:effectLst/>
              </a:rPr>
              <a:t>，</a:t>
            </a:r>
            <a:r>
              <a:rPr lang="en-US" altLang="zh-CN" dirty="0">
                <a:effectLst/>
              </a:rPr>
              <a:t>reloader</a:t>
            </a:r>
            <a:r>
              <a:rPr lang="zh-CN" altLang="en-US" dirty="0">
                <a:effectLst/>
              </a:rPr>
              <a:t>主要负责的是配置项的加载，而</a:t>
            </a:r>
            <a:r>
              <a:rPr lang="en-US" altLang="zh-CN" dirty="0" err="1">
                <a:effectLst/>
              </a:rPr>
              <a:t>RemixSearcher</a:t>
            </a:r>
            <a:r>
              <a:rPr lang="zh-CN" altLang="en-US" dirty="0">
                <a:effectLst/>
              </a:rPr>
              <a:t>则负责实现核心的检索功能。</a:t>
            </a:r>
            <a:r>
              <a:rPr lang="en-US" altLang="zh-CN" dirty="0">
                <a:effectLst/>
              </a:rPr>
              <a:t>remix</a:t>
            </a:r>
            <a:r>
              <a:rPr lang="zh-CN" altLang="en-US" dirty="0">
                <a:effectLst/>
              </a:rPr>
              <a:t>的程序入口执行了五个函数，其中核心的是</a:t>
            </a:r>
            <a:r>
              <a:rPr lang="en-US" altLang="zh-CN" dirty="0" err="1">
                <a:effectLst/>
              </a:rPr>
              <a:t>remix_init</a:t>
            </a:r>
            <a:r>
              <a:rPr lang="zh-CN" altLang="en-US" dirty="0">
                <a:effectLst/>
              </a:rPr>
              <a:t>和</a:t>
            </a:r>
            <a:r>
              <a:rPr lang="en-US" altLang="zh-CN" dirty="0" err="1">
                <a:effectLst/>
              </a:rPr>
              <a:t>remix_start</a:t>
            </a:r>
            <a:r>
              <a:rPr lang="zh-CN" altLang="en-US" dirty="0">
                <a:effectLst/>
              </a:rPr>
              <a:t>函数，</a:t>
            </a:r>
            <a:r>
              <a:rPr lang="en-US" altLang="zh-CN" dirty="0" err="1">
                <a:effectLst/>
              </a:rPr>
              <a:t>init</a:t>
            </a:r>
            <a:r>
              <a:rPr lang="zh-CN" altLang="en-US" dirty="0">
                <a:effectLst/>
              </a:rPr>
              <a:t>主要读取了一个时间间隔，</a:t>
            </a:r>
            <a:r>
              <a:rPr lang="en-US" altLang="zh-CN" dirty="0">
                <a:effectLst/>
              </a:rPr>
              <a:t>start</a:t>
            </a:r>
            <a:r>
              <a:rPr lang="zh-CN" altLang="en-US" dirty="0">
                <a:effectLst/>
              </a:rPr>
              <a:t>函数则负责启动</a:t>
            </a:r>
            <a:r>
              <a:rPr lang="en-US" altLang="zh-CN" dirty="0">
                <a:effectLst/>
              </a:rPr>
              <a:t>reloader</a:t>
            </a:r>
            <a:r>
              <a:rPr lang="zh-CN" altLang="en-US" dirty="0">
                <a:effectLst/>
              </a:rPr>
              <a:t>和</a:t>
            </a:r>
            <a:r>
              <a:rPr lang="en-US" altLang="zh-CN" dirty="0" err="1">
                <a:effectLst/>
              </a:rPr>
              <a:t>RemixSearcher</a:t>
            </a:r>
            <a:r>
              <a:rPr lang="zh-CN" altLang="en-US" dirty="0">
                <a:effectLst/>
              </a:rPr>
              <a:t>，启动后</a:t>
            </a:r>
            <a:r>
              <a:rPr lang="en-US" altLang="zh-CN" dirty="0">
                <a:effectLst/>
              </a:rPr>
              <a:t>reloader</a:t>
            </a:r>
            <a:r>
              <a:rPr lang="zh-CN" altLang="en-US" dirty="0">
                <a:effectLst/>
              </a:rPr>
              <a:t>每隔指定的时间间隔就检查配置项文件是否已更新，如果已经更新就会重新读取配置文件内容并更新</a:t>
            </a:r>
            <a:r>
              <a:rPr lang="en-US" altLang="zh-CN" dirty="0">
                <a:effectLst/>
              </a:rPr>
              <a:t>modules</a:t>
            </a:r>
          </a:p>
          <a:p>
            <a:r>
              <a:rPr lang="en-US" altLang="zh-CN" dirty="0">
                <a:effectLst/>
              </a:rPr>
              <a:t>Searcher</a:t>
            </a:r>
            <a:r>
              <a:rPr lang="zh-CN" altLang="en-US" dirty="0">
                <a:effectLst/>
              </a:rPr>
              <a:t>则开启多个线程来执行检索服务</a:t>
            </a:r>
            <a:r>
              <a:rPr lang="en-US" altLang="zh-CN" dirty="0">
                <a:effectLst/>
              </a:rPr>
              <a:t>(</a:t>
            </a:r>
            <a:r>
              <a:rPr lang="zh-CN" altLang="en-US" dirty="0">
                <a:effectLst/>
              </a:rPr>
              <a:t>一个检索任务有多个线程</a:t>
            </a:r>
            <a:r>
              <a:rPr lang="en-US" altLang="zh-CN" dirty="0">
                <a:effectLst/>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每个检索线程的工作是从上游读取数据，从</a:t>
            </a:r>
            <a:r>
              <a:rPr lang="en-US" altLang="zh-CN" dirty="0" err="1">
                <a:effectLst/>
              </a:rPr>
              <a:t>pending_pool</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中拉取一个就绪的</a:t>
            </a:r>
            <a:r>
              <a:rPr lang="en-US" altLang="zh-CN" dirty="0" err="1">
                <a:effectLst/>
              </a:rPr>
              <a:t>tcp</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连接，读取数据</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支持的是</a:t>
            </a:r>
            <a:r>
              <a:rPr lang="en-US" altLang="zh-CN" dirty="0" err="1">
                <a:effectLst/>
              </a:rPr>
              <a:t>nshead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协议</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，调用</a:t>
            </a:r>
            <a:r>
              <a:rPr lang="en-US" altLang="zh-CN" dirty="0" err="1">
                <a:effectLst/>
              </a:rPr>
              <a:t>run_all_phases</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运行所有的</a:t>
            </a:r>
            <a:r>
              <a:rPr lang="en-US" altLang="zh-CN" dirty="0">
                <a:effectLst/>
              </a:rPr>
              <a:t>phases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，返回结果并回写到上游。</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Searcher</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包含两类数据进程级别数据</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(PD)</a:t>
            </a:r>
            <a:r>
              <a:rPr lang="zh-CN" altLang="en-US" dirty="0">
                <a:effectLst/>
              </a:rPr>
              <a:t>和线程级别数据</a:t>
            </a:r>
            <a:r>
              <a:rPr lang="en-US" altLang="zh-CN" dirty="0">
                <a:effectLst/>
              </a:rPr>
              <a:t>(TD)</a:t>
            </a:r>
            <a:r>
              <a:rPr lang="zh-CN" altLang="en-US" dirty="0">
                <a:effectLst/>
              </a:rPr>
              <a:t>，进程数据主要用作全局统一数据处理，为</a:t>
            </a:r>
            <a:r>
              <a:rPr lang="en-US" altLang="zh-CN" dirty="0">
                <a:effectLst/>
              </a:rPr>
              <a:t>module</a:t>
            </a:r>
            <a:r>
              <a:rPr lang="zh-CN" altLang="en-US" dirty="0">
                <a:effectLst/>
              </a:rPr>
              <a:t>定义且为</a:t>
            </a:r>
            <a:r>
              <a:rPr lang="en-US" altLang="zh-CN" dirty="0">
                <a:effectLst/>
              </a:rPr>
              <a:t>module</a:t>
            </a:r>
            <a:r>
              <a:rPr lang="zh-CN" altLang="en-US" dirty="0">
                <a:effectLst/>
              </a:rPr>
              <a:t>私有，而线程级别数据则与检索相关，存储于</a:t>
            </a:r>
            <a:r>
              <a:rPr lang="en-US" altLang="zh-CN" b="1" dirty="0" err="1">
                <a:effectLst/>
              </a:rPr>
              <a:t>QueryContextPool</a:t>
            </a:r>
            <a:r>
              <a:rPr lang="zh-CN" altLang="en-US" b="0" dirty="0">
                <a:effectLst/>
              </a:rPr>
              <a:t>，</a:t>
            </a:r>
            <a:r>
              <a:rPr lang="en-US" altLang="zh-CN" b="0" dirty="0" err="1">
                <a:effectLst/>
              </a:rPr>
              <a:t>QueryContextPool</a:t>
            </a:r>
            <a:r>
              <a:rPr lang="zh-CN" altLang="en-US" dirty="0">
                <a:effectLst/>
              </a:rPr>
              <a:t>在</a:t>
            </a:r>
            <a:r>
              <a:rPr lang="en-US" altLang="zh-CN" dirty="0">
                <a:effectLst/>
              </a:rPr>
              <a:t>Searcher</a:t>
            </a:r>
            <a:r>
              <a:rPr lang="zh-CN" altLang="en-US" dirty="0">
                <a:effectLst/>
              </a:rPr>
              <a:t>的初始化中进行初始化，有多少个线程，则构建多少个 </a:t>
            </a:r>
            <a:r>
              <a:rPr lang="en-US" altLang="zh-CN" dirty="0" err="1">
                <a:effectLst/>
              </a:rPr>
              <a:t>QueryContext</a:t>
            </a:r>
            <a:r>
              <a:rPr lang="zh-CN" altLang="en-US" dirty="0">
                <a:effectLst/>
              </a:rPr>
              <a:t>的数据池。在每个线程执行中，分配给当前线程对应的 </a:t>
            </a:r>
            <a:r>
              <a:rPr lang="en-US" altLang="zh-CN" dirty="0" err="1">
                <a:effectLst/>
              </a:rPr>
              <a:t>QueryContext</a:t>
            </a:r>
            <a:r>
              <a:rPr lang="zh-CN" altLang="en-US" dirty="0">
                <a:effectLst/>
              </a:rPr>
              <a:t>数据。在执行过程中，各</a:t>
            </a:r>
            <a:r>
              <a:rPr lang="en-US" altLang="zh-CN" dirty="0">
                <a:effectLst/>
              </a:rPr>
              <a:t>module</a:t>
            </a:r>
            <a:r>
              <a:rPr lang="zh-CN" altLang="en-US" dirty="0">
                <a:effectLst/>
              </a:rPr>
              <a:t>通过</a:t>
            </a:r>
            <a:r>
              <a:rPr lang="en-US" altLang="zh-CN" dirty="0" err="1">
                <a:effectLst/>
              </a:rPr>
              <a:t>get_self_context</a:t>
            </a:r>
            <a:r>
              <a:rPr lang="zh-CN" altLang="en-US" dirty="0">
                <a:effectLst/>
              </a:rPr>
              <a:t>函数获得当前</a:t>
            </a:r>
            <a:r>
              <a:rPr lang="en-US" altLang="zh-CN" dirty="0">
                <a:effectLst/>
              </a:rPr>
              <a:t>module</a:t>
            </a:r>
            <a:r>
              <a:rPr lang="zh-CN" altLang="en-US" dirty="0">
                <a:effectLst/>
              </a:rPr>
              <a:t>的</a:t>
            </a:r>
            <a:r>
              <a:rPr lang="en-US" altLang="zh-CN" b="1" dirty="0" err="1">
                <a:effectLst/>
              </a:rPr>
              <a:t>QueryContext</a:t>
            </a:r>
            <a:r>
              <a:rPr lang="zh-CN" altLang="en-US" b="1" dirty="0">
                <a:effectLst/>
              </a:rPr>
              <a:t>，</a:t>
            </a:r>
            <a:r>
              <a:rPr lang="zh-CN" altLang="en-US" dirty="0">
                <a:effectLst/>
              </a:rPr>
              <a:t>其包括两个变量</a:t>
            </a:r>
            <a:r>
              <a:rPr lang="en-US" altLang="zh-CN" dirty="0" err="1">
                <a:effectLst/>
              </a:rPr>
              <a:t>UpstreamData</a:t>
            </a:r>
            <a:r>
              <a:rPr lang="zh-CN" altLang="en-US" dirty="0">
                <a:effectLst/>
              </a:rPr>
              <a:t>和</a:t>
            </a:r>
            <a:r>
              <a:rPr lang="en-US" altLang="zh-CN" dirty="0" err="1">
                <a:effectLst/>
              </a:rPr>
              <a:t>ModBaseQueryContext</a:t>
            </a:r>
            <a:r>
              <a:rPr lang="zh-CN" altLang="en-US" dirty="0">
                <a:effectLst/>
              </a:rPr>
              <a:t>数组。</a:t>
            </a:r>
          </a:p>
          <a:p>
            <a:pPr marL="171450" indent="-171450">
              <a:buFont typeface="Arial" panose="020B0604020202020204" pitchFamily="34" charset="0"/>
              <a:buChar char="•"/>
            </a:pPr>
            <a:r>
              <a:rPr lang="en-US" altLang="zh-CN" b="1" dirty="0" err="1">
                <a:effectLst/>
              </a:rPr>
              <a:t>UpstreamData</a:t>
            </a:r>
            <a:r>
              <a:rPr lang="zh-CN" altLang="en-US" dirty="0">
                <a:effectLst/>
              </a:rPr>
              <a:t> 是与下游交互的数据 </a:t>
            </a:r>
            <a:r>
              <a:rPr lang="en-US" altLang="zh-CN" dirty="0">
                <a:effectLst/>
              </a:rPr>
              <a:t>buffer </a:t>
            </a:r>
            <a:r>
              <a:rPr lang="zh-CN" altLang="en-US" dirty="0">
                <a:effectLst/>
              </a:rPr>
              <a:t>变量，在每个线程执行中，先从</a:t>
            </a:r>
            <a:r>
              <a:rPr lang="en-US" altLang="zh-CN" dirty="0" err="1">
                <a:effectLst/>
              </a:rPr>
              <a:t>fd</a:t>
            </a:r>
            <a:r>
              <a:rPr lang="zh-CN" altLang="en-US" dirty="0">
                <a:effectLst/>
              </a:rPr>
              <a:t>中读取数据，写入 </a:t>
            </a:r>
            <a:r>
              <a:rPr lang="en-US" altLang="zh-CN" dirty="0" err="1">
                <a:effectLst/>
              </a:rPr>
              <a:t>UpstreamData</a:t>
            </a:r>
            <a:r>
              <a:rPr lang="en-US" altLang="zh-CN" dirty="0">
                <a:effectLst/>
              </a:rPr>
              <a:t> </a:t>
            </a:r>
            <a:r>
              <a:rPr lang="zh-CN" altLang="en-US" dirty="0">
                <a:effectLst/>
              </a:rPr>
              <a:t>的</a:t>
            </a:r>
            <a:r>
              <a:rPr lang="en-US" altLang="zh-CN" dirty="0">
                <a:effectLst/>
              </a:rPr>
              <a:t>_request</a:t>
            </a:r>
            <a:r>
              <a:rPr lang="zh-CN" altLang="en-US" dirty="0">
                <a:effectLst/>
              </a:rPr>
              <a:t>中，在执行线程最后，从</a:t>
            </a:r>
            <a:r>
              <a:rPr lang="en-US" altLang="zh-CN" dirty="0">
                <a:effectLst/>
              </a:rPr>
              <a:t>_response</a:t>
            </a:r>
            <a:r>
              <a:rPr lang="zh-CN" altLang="en-US" dirty="0">
                <a:effectLst/>
              </a:rPr>
              <a:t>中将数据写回到</a:t>
            </a:r>
            <a:r>
              <a:rPr lang="en-US" altLang="zh-CN" dirty="0" err="1">
                <a:effectLst/>
              </a:rPr>
              <a:t>fd</a:t>
            </a:r>
            <a:r>
              <a:rPr lang="zh-CN" altLang="en-US" dirty="0">
                <a:effectLst/>
              </a:rPr>
              <a:t>中</a:t>
            </a:r>
          </a:p>
          <a:p>
            <a:pPr marL="171450" indent="-171450">
              <a:buFont typeface="Arial" panose="020B0604020202020204" pitchFamily="34" charset="0"/>
              <a:buChar char="•"/>
            </a:pPr>
            <a:r>
              <a:rPr lang="en-US" altLang="zh-CN" b="1" dirty="0" err="1">
                <a:effectLst/>
              </a:rPr>
              <a:t>ModBaseQueryContext</a:t>
            </a:r>
            <a:r>
              <a:rPr lang="zh-CN" altLang="en-US" dirty="0">
                <a:effectLst/>
              </a:rPr>
              <a:t>数组的大小和配置文件中</a:t>
            </a:r>
            <a:r>
              <a:rPr lang="en-US" altLang="zh-CN" dirty="0">
                <a:effectLst/>
              </a:rPr>
              <a:t>module</a:t>
            </a:r>
            <a:r>
              <a:rPr lang="zh-CN" altLang="en-US" dirty="0">
                <a:effectLst/>
              </a:rPr>
              <a:t>模块个数一致，这是每个</a:t>
            </a:r>
            <a:r>
              <a:rPr lang="en-US" altLang="zh-CN" dirty="0">
                <a:effectLst/>
              </a:rPr>
              <a:t>module</a:t>
            </a:r>
            <a:r>
              <a:rPr lang="zh-CN" altLang="en-US" dirty="0">
                <a:effectLst/>
              </a:rPr>
              <a:t>的内部线程级变量数据</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灯片编号占位符 3"/>
          <p:cNvSpPr>
            <a:spLocks noGrp="1"/>
          </p:cNvSpPr>
          <p:nvPr>
            <p:ph type="sldNum" sz="quarter" idx="5"/>
          </p:nvPr>
        </p:nvSpPr>
        <p:spPr/>
        <p:txBody>
          <a:bodyPr/>
          <a:lstStyle/>
          <a:p>
            <a:fld id="{C76A5298-7A03-4638-AA50-81B90C4C5876}" type="slidenum">
              <a:rPr lang="zh-CN" altLang="en-US" smtClean="0"/>
              <a:t>10</a:t>
            </a:fld>
            <a:endParaRPr lang="zh-CN" altLang="en-US"/>
          </a:p>
        </p:txBody>
      </p:sp>
    </p:spTree>
    <p:extLst>
      <p:ext uri="{BB962C8B-B14F-4D97-AF65-F5344CB8AC3E}">
        <p14:creationId xmlns:p14="http://schemas.microsoft.com/office/powerpoint/2010/main" val="14481801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11</a:t>
            </a:fld>
            <a:endParaRPr lang="zh-CN" altLang="en-US"/>
          </a:p>
        </p:txBody>
      </p:sp>
    </p:spTree>
    <p:extLst>
      <p:ext uri="{BB962C8B-B14F-4D97-AF65-F5344CB8AC3E}">
        <p14:creationId xmlns:p14="http://schemas.microsoft.com/office/powerpoint/2010/main" val="30075883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接下来介绍</a:t>
            </a:r>
            <a:r>
              <a:rPr lang="en-US" altLang="zh-CN" dirty="0" err="1"/>
              <a:t>Feedas</a:t>
            </a:r>
            <a:r>
              <a:rPr lang="zh-CN" altLang="en-US" dirty="0"/>
              <a:t>模块详细信息</a:t>
            </a:r>
          </a:p>
          <a:p>
            <a:endParaRPr lang="zh-CN" altLang="en-US" dirty="0"/>
          </a:p>
        </p:txBody>
      </p:sp>
      <p:sp>
        <p:nvSpPr>
          <p:cNvPr id="4" name="灯片编号占位符 3"/>
          <p:cNvSpPr>
            <a:spLocks noGrp="1"/>
          </p:cNvSpPr>
          <p:nvPr>
            <p:ph type="sldNum" sz="quarter" idx="10"/>
          </p:nvPr>
        </p:nvSpPr>
        <p:spPr/>
        <p:txBody>
          <a:bodyPr/>
          <a:lstStyle/>
          <a:p>
            <a:fld id="{C76A5298-7A03-4638-AA50-81B90C4C5876}" type="slidenum">
              <a:rPr lang="zh-CN" altLang="en-US" smtClean="0"/>
              <a:t>12</a:t>
            </a:fld>
            <a:endParaRPr lang="zh-CN" altLang="en-US"/>
          </a:p>
        </p:txBody>
      </p:sp>
    </p:spTree>
    <p:extLst>
      <p:ext uri="{BB962C8B-B14F-4D97-AF65-F5344CB8AC3E}">
        <p14:creationId xmlns:p14="http://schemas.microsoft.com/office/powerpoint/2010/main" val="3441022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目前</a:t>
            </a:r>
            <a:r>
              <a:rPr kumimoji="1" lang="en-US" altLang="zh-CN" dirty="0" err="1"/>
              <a:t>Feedas</a:t>
            </a:r>
            <a:r>
              <a:rPr kumimoji="1" lang="zh-CN" altLang="en-US" dirty="0"/>
              <a:t>主要由</a:t>
            </a:r>
            <a:r>
              <a:rPr kumimoji="1" lang="en-US" altLang="zh-CN" dirty="0"/>
              <a:t>15</a:t>
            </a:r>
            <a:r>
              <a:rPr kumimoji="1" lang="zh-CN" altLang="en-US" dirty="0"/>
              <a:t>个</a:t>
            </a:r>
            <a:r>
              <a:rPr kumimoji="1" lang="en-US" altLang="zh-CN" dirty="0"/>
              <a:t>phase</a:t>
            </a:r>
            <a:r>
              <a:rPr kumimoji="1" lang="zh-CN" altLang="en-US" dirty="0"/>
              <a:t>共</a:t>
            </a:r>
            <a:r>
              <a:rPr kumimoji="1" lang="en-US" altLang="zh-CN" dirty="0"/>
              <a:t>40(</a:t>
            </a:r>
            <a:r>
              <a:rPr kumimoji="1" lang="zh-CN" altLang="en-US" dirty="0"/>
              <a:t>计算了重复的模块</a:t>
            </a:r>
            <a:r>
              <a:rPr kumimoji="1" lang="en-US" altLang="zh-CN" dirty="0"/>
              <a:t>)</a:t>
            </a:r>
            <a:r>
              <a:rPr kumimoji="1" lang="zh-CN" altLang="en-US" dirty="0"/>
              <a:t>个模块组成，在这里首先粗粗过一遍这</a:t>
            </a:r>
            <a:r>
              <a:rPr kumimoji="1" lang="en-US" altLang="zh-CN" dirty="0"/>
              <a:t>15</a:t>
            </a:r>
            <a:r>
              <a:rPr kumimoji="1" lang="zh-CN" altLang="en-US" dirty="0"/>
              <a:t>个</a:t>
            </a:r>
            <a:r>
              <a:rPr kumimoji="1" lang="en-US" altLang="zh-CN" dirty="0"/>
              <a:t>phase</a:t>
            </a:r>
            <a:r>
              <a:rPr kumimoji="1" lang="zh-CN" altLang="en-US" dirty="0"/>
              <a:t>的组成模块和各模块的基本功能</a:t>
            </a:r>
          </a:p>
        </p:txBody>
      </p:sp>
      <p:sp>
        <p:nvSpPr>
          <p:cNvPr id="4" name="灯片编号占位符 3"/>
          <p:cNvSpPr>
            <a:spLocks noGrp="1"/>
          </p:cNvSpPr>
          <p:nvPr>
            <p:ph type="sldNum" sz="quarter" idx="5"/>
          </p:nvPr>
        </p:nvSpPr>
        <p:spPr/>
        <p:txBody>
          <a:bodyPr/>
          <a:lstStyle/>
          <a:p>
            <a:fld id="{C76A5298-7A03-4638-AA50-81B90C4C5876}" type="slidenum">
              <a:rPr lang="zh-CN" altLang="en-US" smtClean="0"/>
              <a:t>13</a:t>
            </a:fld>
            <a:endParaRPr lang="zh-CN" altLang="en-US"/>
          </a:p>
        </p:txBody>
      </p:sp>
    </p:spTree>
    <p:extLst>
      <p:ext uri="{BB962C8B-B14F-4D97-AF65-F5344CB8AC3E}">
        <p14:creationId xmlns:p14="http://schemas.microsoft.com/office/powerpoint/2010/main" val="20335335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Tx/>
              <a:buNone/>
            </a:pPr>
            <a:r>
              <a:rPr kumimoji="1" lang="en-US" altLang="zh-CN" dirty="0" err="1"/>
              <a:t>Feedas</a:t>
            </a:r>
            <a:r>
              <a:rPr kumimoji="1" lang="zh-CN" altLang="en-US" dirty="0"/>
              <a:t>主要有</a:t>
            </a:r>
            <a:r>
              <a:rPr kumimoji="1" lang="en-US" altLang="zh-CN" dirty="0"/>
              <a:t>10</a:t>
            </a:r>
            <a:r>
              <a:rPr kumimoji="1" lang="zh-CN" altLang="en-US" dirty="0"/>
              <a:t>个</a:t>
            </a:r>
            <a:r>
              <a:rPr kumimoji="1" lang="en-US" altLang="zh-CN" dirty="0"/>
              <a:t>phase</a:t>
            </a:r>
            <a:r>
              <a:rPr kumimoji="1" lang="zh-CN" altLang="en-US" dirty="0"/>
              <a:t>，可以分为</a:t>
            </a:r>
            <a:r>
              <a:rPr kumimoji="1" lang="en-US" altLang="zh-CN" dirty="0"/>
              <a:t>7</a:t>
            </a:r>
            <a:r>
              <a:rPr kumimoji="1" lang="zh-CN" altLang="en-US" dirty="0"/>
              <a:t>个处理阶段，</a:t>
            </a:r>
            <a:endParaRPr kumimoji="1" lang="en-US" altLang="zh-CN" dirty="0"/>
          </a:p>
          <a:p>
            <a:pPr marL="0" indent="0">
              <a:buFontTx/>
              <a:buNone/>
            </a:pPr>
            <a:r>
              <a:rPr kumimoji="1" lang="zh-CN" altLang="en-US" dirty="0"/>
              <a:t>第一个阶段是初始化和请求解析，有</a:t>
            </a:r>
            <a:r>
              <a:rPr kumimoji="1" lang="en-US" altLang="zh-CN" dirty="0" err="1"/>
              <a:t>DataManager</a:t>
            </a:r>
            <a:r>
              <a:rPr kumimoji="1" lang="zh-CN" altLang="en-US" dirty="0"/>
              <a:t>和</a:t>
            </a:r>
            <a:r>
              <a:rPr kumimoji="1" lang="en-US" altLang="zh-CN" dirty="0" err="1"/>
              <a:t>ReqProcess</a:t>
            </a:r>
            <a:r>
              <a:rPr kumimoji="1" lang="zh-CN" altLang="en-US" dirty="0"/>
              <a:t>两个模块，</a:t>
            </a:r>
            <a:endParaRPr kumimoji="1" lang="en-US" altLang="zh-CN" dirty="0"/>
          </a:p>
          <a:p>
            <a:pPr marL="0" indent="0">
              <a:buFontTx/>
              <a:buNone/>
            </a:pPr>
            <a:r>
              <a:rPr kumimoji="1" lang="zh-CN" altLang="en-US" dirty="0"/>
              <a:t>第二个阶段是用户信息获取，包含</a:t>
            </a:r>
            <a:r>
              <a:rPr kumimoji="1" lang="en-US" altLang="zh-CN" dirty="0" err="1"/>
              <a:t>Uas</a:t>
            </a:r>
            <a:r>
              <a:rPr kumimoji="1" lang="zh-CN" altLang="en-US" dirty="0"/>
              <a:t>、</a:t>
            </a:r>
            <a:r>
              <a:rPr kumimoji="1" lang="en-US" altLang="zh-CN" dirty="0" err="1"/>
              <a:t>UserCenter</a:t>
            </a:r>
            <a:r>
              <a:rPr kumimoji="1" lang="zh-CN" altLang="en-US" dirty="0"/>
              <a:t>、</a:t>
            </a:r>
            <a:r>
              <a:rPr kumimoji="1" lang="en-US" altLang="zh-CN" dirty="0" err="1"/>
              <a:t>Upin</a:t>
            </a:r>
            <a:r>
              <a:rPr kumimoji="1" lang="zh-CN" altLang="en-US" dirty="0"/>
              <a:t>、</a:t>
            </a:r>
            <a:r>
              <a:rPr kumimoji="1" lang="en-US" altLang="zh-CN" dirty="0" err="1"/>
              <a:t>Kaiwu</a:t>
            </a:r>
            <a:r>
              <a:rPr kumimoji="1" lang="zh-CN" altLang="en-US" dirty="0"/>
              <a:t>、</a:t>
            </a:r>
            <a:r>
              <a:rPr kumimoji="1" lang="en-US" altLang="zh-CN" dirty="0"/>
              <a:t>Ums</a:t>
            </a:r>
            <a:r>
              <a:rPr kumimoji="1" lang="zh-CN" altLang="en-US" dirty="0"/>
              <a:t>、</a:t>
            </a:r>
            <a:r>
              <a:rPr kumimoji="1" lang="en-US" altLang="zh-CN" dirty="0" err="1"/>
              <a:t>IntentService</a:t>
            </a:r>
            <a:r>
              <a:rPr kumimoji="1" lang="zh-CN" altLang="en-US" dirty="0"/>
              <a:t> </a:t>
            </a:r>
            <a:r>
              <a:rPr kumimoji="1" lang="en-US" altLang="zh-CN" dirty="0"/>
              <a:t>6</a:t>
            </a:r>
            <a:r>
              <a:rPr kumimoji="1" lang="zh-CN" altLang="en-US" dirty="0"/>
              <a:t>个模块，</a:t>
            </a:r>
            <a:endParaRPr kumimoji="1" lang="en-US" altLang="zh-CN" dirty="0"/>
          </a:p>
          <a:p>
            <a:pPr marL="0" indent="0">
              <a:buFontTx/>
              <a:buNone/>
            </a:pPr>
            <a:r>
              <a:rPr kumimoji="1" lang="zh-CN" altLang="en-US" dirty="0"/>
              <a:t>第三个阶段是广告触发准备，包含金门、</a:t>
            </a:r>
            <a:r>
              <a:rPr kumimoji="1" lang="en-US" altLang="zh-CN" dirty="0" err="1"/>
              <a:t>UserEmbedding</a:t>
            </a:r>
            <a:r>
              <a:rPr kumimoji="1" lang="zh-CN" altLang="en-US" dirty="0"/>
              <a:t>、</a:t>
            </a:r>
            <a:r>
              <a:rPr kumimoji="1" lang="en-US" altLang="zh-CN" dirty="0" err="1"/>
              <a:t>RedisPM</a:t>
            </a:r>
            <a:r>
              <a:rPr kumimoji="1" lang="zh-CN" altLang="en-US" dirty="0"/>
              <a:t>、</a:t>
            </a:r>
            <a:r>
              <a:rPr kumimoji="1" lang="en-US" altLang="zh-CN" dirty="0" err="1"/>
              <a:t>XboxCenter</a:t>
            </a:r>
            <a:r>
              <a:rPr kumimoji="1" lang="zh-CN" altLang="en-US" dirty="0"/>
              <a:t>、</a:t>
            </a:r>
            <a:r>
              <a:rPr kumimoji="1" lang="en-US" altLang="zh-CN" dirty="0" err="1"/>
              <a:t>QueryPM</a:t>
            </a:r>
            <a:r>
              <a:rPr kumimoji="1" lang="zh-CN" altLang="en-US" dirty="0"/>
              <a:t> </a:t>
            </a:r>
            <a:r>
              <a:rPr kumimoji="1" lang="en-US" altLang="zh-CN" dirty="0"/>
              <a:t>5</a:t>
            </a:r>
            <a:r>
              <a:rPr kumimoji="1" lang="zh-CN" altLang="en-US" dirty="0"/>
              <a:t>个模块，</a:t>
            </a:r>
            <a:endParaRPr kumimoji="1" lang="en-US" altLang="zh-CN" dirty="0"/>
          </a:p>
          <a:p>
            <a:pPr marL="0" indent="0">
              <a:buFontTx/>
              <a:buNone/>
            </a:pPr>
            <a:r>
              <a:rPr kumimoji="1" lang="zh-CN" altLang="en-US" dirty="0"/>
              <a:t>第四个阶段是广告触发，包含</a:t>
            </a:r>
            <a:r>
              <a:rPr kumimoji="1" lang="en-US" altLang="zh-CN" dirty="0" err="1"/>
              <a:t>FeedProxy</a:t>
            </a:r>
            <a:r>
              <a:rPr kumimoji="1" lang="zh-CN" altLang="en-US" dirty="0"/>
              <a:t>和</a:t>
            </a:r>
            <a:r>
              <a:rPr kumimoji="1" lang="en-US" altLang="zh-CN" dirty="0" err="1"/>
              <a:t>RtaBs</a:t>
            </a:r>
            <a:r>
              <a:rPr kumimoji="1" lang="zh-CN" altLang="en-US" dirty="0"/>
              <a:t>模块，该阶段将根据用户信息检索并返回广告</a:t>
            </a:r>
            <a:endParaRPr kumimoji="1" lang="en-US" altLang="zh-CN" dirty="0"/>
          </a:p>
          <a:p>
            <a:pPr marL="0" indent="0">
              <a:buFontTx/>
              <a:buNone/>
            </a:pPr>
            <a:r>
              <a:rPr kumimoji="1" lang="zh-CN" altLang="en-US" dirty="0"/>
              <a:t>第五个阶段是创意优选，包含</a:t>
            </a:r>
            <a:r>
              <a:rPr kumimoji="1" lang="en-US" altLang="zh-CN" dirty="0" err="1"/>
              <a:t>MaterialPM</a:t>
            </a:r>
            <a:r>
              <a:rPr kumimoji="1" lang="zh-CN" altLang="en-US" dirty="0"/>
              <a:t>、</a:t>
            </a:r>
            <a:r>
              <a:rPr kumimoji="1" lang="en-US" altLang="zh-CN" dirty="0" err="1"/>
              <a:t>AdrestPM</a:t>
            </a:r>
            <a:r>
              <a:rPr kumimoji="1" lang="zh-CN" altLang="en-US" dirty="0"/>
              <a:t>、</a:t>
            </a:r>
            <a:r>
              <a:rPr kumimoji="1" lang="en-US" altLang="zh-CN" dirty="0" err="1"/>
              <a:t>FeedAdrestXboxPM</a:t>
            </a:r>
            <a:r>
              <a:rPr kumimoji="1" lang="zh-CN" altLang="en-US" dirty="0"/>
              <a:t>，主要进行广告创意的生成。</a:t>
            </a:r>
            <a:endParaRPr kumimoji="1" lang="en-US" altLang="zh-CN" dirty="0"/>
          </a:p>
          <a:p>
            <a:pPr marL="0" indent="0">
              <a:buFontTx/>
              <a:buNone/>
            </a:pPr>
            <a:r>
              <a:rPr kumimoji="1" lang="zh-CN" altLang="en-US" dirty="0"/>
              <a:t>第六个阶段是后处理和返回阶段，包含</a:t>
            </a:r>
            <a:r>
              <a:rPr kumimoji="1" lang="en-US" altLang="zh-CN" dirty="0" err="1"/>
              <a:t>PostPM</a:t>
            </a:r>
            <a:r>
              <a:rPr kumimoji="1" lang="zh-CN" altLang="en-US" dirty="0"/>
              <a:t>和</a:t>
            </a:r>
            <a:r>
              <a:rPr kumimoji="1" lang="en-US" altLang="zh-CN" dirty="0" err="1"/>
              <a:t>ResponsePM</a:t>
            </a:r>
            <a:r>
              <a:rPr kumimoji="1" lang="zh-CN" altLang="en-US" dirty="0"/>
              <a:t>，主要负责</a:t>
            </a:r>
            <a:r>
              <a:rPr lang="zh-CN" altLang="en-US" dirty="0">
                <a:effectLst/>
              </a:rPr>
              <a:t>打包样式，填充计费串返回广告给</a:t>
            </a:r>
            <a:r>
              <a:rPr lang="en-US" altLang="zh-CN" dirty="0">
                <a:effectLst/>
              </a:rPr>
              <a:t>AFD</a:t>
            </a:r>
            <a:endParaRPr kumimoji="1" lang="en-US" altLang="zh-CN" dirty="0">
              <a:effectLst/>
            </a:endParaRPr>
          </a:p>
          <a:p>
            <a:pPr marL="0" indent="0">
              <a:buFontTx/>
              <a:buNone/>
            </a:pPr>
            <a:endParaRPr kumimoji="1" lang="en-US" altLang="zh-CN" dirty="0"/>
          </a:p>
          <a:p>
            <a:pPr marL="0" indent="0">
              <a:buFontTx/>
              <a:buNone/>
            </a:pPr>
            <a:r>
              <a:rPr kumimoji="1" lang="en-US" altLang="zh-CN" dirty="0"/>
              <a: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1" lang="zh-CN" altLang="en-US" dirty="0"/>
              <a:t>初始化与解析请求，有</a:t>
            </a:r>
            <a:r>
              <a:rPr kumimoji="1" lang="en-US" altLang="zh-CN" dirty="0" err="1"/>
              <a:t>DataManagerModule</a:t>
            </a:r>
            <a:r>
              <a:rPr kumimoji="1" lang="zh-CN" altLang="en-US" dirty="0"/>
              <a:t>和</a:t>
            </a:r>
            <a:r>
              <a:rPr kumimoji="1" lang="en-US" altLang="zh-CN" dirty="0" err="1"/>
              <a:t>ReqProcessModule</a:t>
            </a:r>
            <a:r>
              <a:rPr kumimoji="1" lang="zh-CN" altLang="en-US" dirty="0"/>
              <a:t>两个模块，负责初始化、配置加载和解析</a:t>
            </a:r>
            <a:r>
              <a:rPr kumimoji="1" lang="en-US" altLang="zh-CN" dirty="0"/>
              <a:t>asp</a:t>
            </a:r>
            <a:r>
              <a:rPr kumimoji="1" lang="zh-CN" altLang="en-US" dirty="0"/>
              <a:t>请求的数据</a:t>
            </a:r>
            <a:r>
              <a:rPr kumimoji="1" lang="zh-CN" altLang="en-US" dirty="0">
                <a:effectLst/>
              </a:rPr>
              <a:t>（</a:t>
            </a:r>
            <a:r>
              <a:rPr lang="en-US" altLang="zh-CN" dirty="0">
                <a:effectLst/>
              </a:rPr>
              <a:t>asp</a:t>
            </a:r>
            <a:r>
              <a:rPr lang="zh-CN" altLang="en-US" dirty="0">
                <a:effectLst/>
              </a:rPr>
              <a:t>是广告选择平台，</a:t>
            </a:r>
            <a:r>
              <a:rPr lang="en-US" altLang="zh-CN" dirty="0">
                <a:effectLst/>
              </a:rPr>
              <a:t>asp</a:t>
            </a:r>
            <a:r>
              <a:rPr lang="zh-CN" altLang="en-US" dirty="0">
                <a:effectLst/>
              </a:rPr>
              <a:t>请求进入</a:t>
            </a:r>
            <a:r>
              <a:rPr lang="en-US" altLang="zh-CN" dirty="0">
                <a:effectLst/>
              </a:rPr>
              <a:t>AFD</a:t>
            </a:r>
            <a:r>
              <a:rPr lang="zh-CN" altLang="en-US" dirty="0">
                <a:effectLst/>
              </a:rPr>
              <a:t>之后开始下发到</a:t>
            </a:r>
            <a:r>
              <a:rPr lang="en-US" altLang="zh-CN" dirty="0" err="1">
                <a:effectLst/>
              </a:rPr>
              <a:t>feedas</a:t>
            </a:r>
            <a:r>
              <a:rPr lang="zh-CN" altLang="en-US" dirty="0">
                <a:effectLst/>
              </a:rPr>
              <a:t>）</a:t>
            </a:r>
            <a:endParaRPr kumimoji="1" lang="en-US" altLang="zh-CN" dirty="0"/>
          </a:p>
          <a:p>
            <a:pPr marL="228600" indent="-228600">
              <a:buAutoNum type="arabicPeriod"/>
            </a:pPr>
            <a:r>
              <a:rPr kumimoji="1" lang="zh-CN" altLang="en-US" dirty="0"/>
              <a:t>用户画像信息获取：向</a:t>
            </a:r>
            <a:r>
              <a:rPr kumimoji="1" lang="en-US" altLang="zh-CN" dirty="0" err="1"/>
              <a:t>uas</a:t>
            </a:r>
            <a:r>
              <a:rPr kumimoji="1" lang="zh-CN" altLang="en-US" dirty="0"/>
              <a:t>、</a:t>
            </a:r>
            <a:r>
              <a:rPr kumimoji="1" lang="en-US" altLang="zh-CN" dirty="0" err="1"/>
              <a:t>usercenter</a:t>
            </a:r>
            <a:r>
              <a:rPr kumimoji="1" lang="zh-CN" altLang="en-US" dirty="0"/>
              <a:t>、</a:t>
            </a:r>
            <a:r>
              <a:rPr kumimoji="1" lang="en-US" altLang="zh-CN" dirty="0" err="1"/>
              <a:t>upin</a:t>
            </a:r>
            <a:r>
              <a:rPr kumimoji="1" lang="zh-CN" altLang="en-US" dirty="0"/>
              <a:t>、</a:t>
            </a:r>
            <a:r>
              <a:rPr kumimoji="1" lang="en-US" altLang="zh-CN" dirty="0"/>
              <a:t>ums</a:t>
            </a:r>
            <a:r>
              <a:rPr kumimoji="1" lang="zh-CN" altLang="en-US" dirty="0"/>
              <a:t>、</a:t>
            </a:r>
            <a:r>
              <a:rPr kumimoji="1" lang="en-US" altLang="zh-CN" dirty="0" err="1"/>
              <a:t>intentservice</a:t>
            </a:r>
            <a:r>
              <a:rPr kumimoji="1" lang="zh-CN" altLang="en-US" dirty="0"/>
              <a:t>等请求用户数据。</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228600" indent="-228600">
              <a:buAutoNum type="arabicPeriod"/>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广告触发准备阶段：</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85800" lvl="1" indent="-228600">
              <a:buFont typeface="Arial" panose="020B0604020202020204" pitchFamily="34" charset="0"/>
              <a:buChar char="•"/>
            </a:pPr>
            <a:r>
              <a:rPr lang="en-US" altLang="zh-CN" dirty="0" err="1">
                <a:effectLst/>
              </a:rPr>
              <a:t>GoldengateProcess</a:t>
            </a:r>
            <a:r>
              <a:rPr lang="zh-CN" altLang="en-US" dirty="0">
                <a:effectLst/>
              </a:rPr>
              <a:t>：发送给金门获取意图推荐</a:t>
            </a:r>
            <a:r>
              <a:rPr lang="en-US" altLang="zh-CN" dirty="0" err="1">
                <a:effectLst/>
              </a:rPr>
              <a:t>querylist</a:t>
            </a:r>
            <a:r>
              <a:rPr lang="zh-CN" altLang="en-US" dirty="0">
                <a:effectLst/>
              </a:rPr>
              <a:t>，根据</a:t>
            </a:r>
            <a:r>
              <a:rPr lang="en-US" altLang="zh-CN" dirty="0">
                <a:effectLst/>
              </a:rPr>
              <a:t>query</a:t>
            </a:r>
            <a:r>
              <a:rPr lang="zh-CN" altLang="en-US" dirty="0">
                <a:effectLst/>
              </a:rPr>
              <a:t>拉取广告</a:t>
            </a:r>
            <a:endParaRPr lang="en-US" altLang="zh-CN" dirty="0">
              <a:effectLst/>
            </a:endParaRPr>
          </a:p>
          <a:p>
            <a:pPr marL="685800" lvl="1" indent="-228600">
              <a:buFont typeface="Arial" panose="020B0604020202020204" pitchFamily="34" charset="0"/>
              <a:buChar char="•"/>
            </a:pPr>
            <a:r>
              <a:rPr lang="en-US" altLang="zh-CN" dirty="0" err="1">
                <a:effectLst/>
              </a:rPr>
              <a:t>UserEmbedding</a:t>
            </a:r>
            <a:r>
              <a:rPr lang="zh-CN" altLang="en-US" dirty="0">
                <a:effectLst/>
              </a:rPr>
              <a:t>：与观星交互取得用户侧向量</a:t>
            </a:r>
            <a:endParaRPr lang="en-US" altLang="zh-CN" dirty="0">
              <a:effectLst/>
            </a:endParaRPr>
          </a:p>
          <a:p>
            <a:pPr marL="685800" lvl="1" indent="-228600">
              <a:buFont typeface="Arial" panose="020B0604020202020204" pitchFamily="34" charset="0"/>
              <a:buChar char="•"/>
            </a:pPr>
            <a:r>
              <a:rPr lang="en-US" altLang="zh-CN" dirty="0" err="1">
                <a:effectLst/>
              </a:rPr>
              <a:t>RedisProcess</a:t>
            </a:r>
            <a:r>
              <a:rPr lang="zh-CN" altLang="en-US" dirty="0">
                <a:effectLst/>
              </a:rPr>
              <a:t>：与</a:t>
            </a:r>
            <a:r>
              <a:rPr lang="en-US" altLang="zh-CN" dirty="0">
                <a:effectLst/>
              </a:rPr>
              <a:t>Redis</a:t>
            </a:r>
            <a:r>
              <a:rPr lang="zh-CN" altLang="en-US" dirty="0">
                <a:effectLst/>
              </a:rPr>
              <a:t>缓存服务交互获取</a:t>
            </a:r>
            <a:r>
              <a:rPr lang="en-US" altLang="zh-CN" dirty="0" err="1">
                <a:effectLst/>
              </a:rPr>
              <a:t>ideaid</a:t>
            </a:r>
            <a:r>
              <a:rPr lang="zh-CN" altLang="en-US" dirty="0">
                <a:effectLst/>
              </a:rPr>
              <a:t>列表、</a:t>
            </a:r>
            <a:r>
              <a:rPr lang="en-US" altLang="zh-CN" dirty="0" err="1">
                <a:effectLst/>
              </a:rPr>
              <a:t>unitid</a:t>
            </a:r>
            <a:r>
              <a:rPr lang="zh-CN" altLang="en-US" dirty="0">
                <a:effectLst/>
              </a:rPr>
              <a:t>列表、高质广告信息（后续</a:t>
            </a:r>
            <a:r>
              <a:rPr lang="en-US" altLang="zh-CN" dirty="0" err="1">
                <a:effectLst/>
              </a:rPr>
              <a:t>feedproxy</a:t>
            </a:r>
            <a:r>
              <a:rPr lang="zh-CN" altLang="en-US" dirty="0">
                <a:effectLst/>
              </a:rPr>
              <a:t>阶段将这些信息放入</a:t>
            </a:r>
            <a:r>
              <a:rPr lang="en-US" altLang="zh-CN" dirty="0" err="1">
                <a:effectLst/>
              </a:rPr>
              <a:t>upin_info</a:t>
            </a:r>
            <a:r>
              <a:rPr lang="zh-CN" altLang="en-US" dirty="0">
                <a:effectLst/>
              </a:rPr>
              <a:t>，用于拉取广告）</a:t>
            </a:r>
            <a:endParaRPr lang="en-US" altLang="zh-CN" dirty="0">
              <a:effectLst/>
            </a:endParaRPr>
          </a:p>
          <a:p>
            <a:pPr marL="685800" lvl="1" indent="-228600">
              <a:buFont typeface="Arial" panose="020B0604020202020204" pitchFamily="34" charset="0"/>
              <a:buChar char="•"/>
            </a:pPr>
            <a:r>
              <a:rPr lang="en-US" altLang="zh-CN" dirty="0" err="1">
                <a:effectLst/>
              </a:rPr>
              <a:t>XboxCenter</a:t>
            </a:r>
            <a:r>
              <a:rPr lang="zh-CN" altLang="en-US" dirty="0">
                <a:effectLst/>
              </a:rPr>
              <a:t>：获取好看兴趣点和与用户相关的广告向量</a:t>
            </a:r>
            <a:r>
              <a:rPr lang="en-US" altLang="zh-CN" dirty="0">
                <a:effectLst/>
              </a:rPr>
              <a:t>【</a:t>
            </a:r>
            <a:r>
              <a:rPr lang="zh-CN" altLang="en-US" dirty="0">
                <a:effectLst/>
              </a:rPr>
              <a:t>大数据量存储</a:t>
            </a:r>
            <a:r>
              <a:rPr lang="en-US" altLang="zh-CN" dirty="0">
                <a:effectLst/>
              </a:rPr>
              <a:t>】</a:t>
            </a:r>
          </a:p>
          <a:p>
            <a:pPr marL="228600" lvl="0" indent="-228600">
              <a:buFont typeface="+mj-ea"/>
              <a:buAutoNum type="arabicPeriod" startAt="4"/>
            </a:pPr>
            <a:r>
              <a:rPr kumimoji="1" lang="zh-CN" altLang="en-US" dirty="0"/>
              <a:t>广告触发：</a:t>
            </a:r>
            <a:r>
              <a:rPr lang="zh-CN" altLang="en-US" dirty="0">
                <a:effectLst/>
              </a:rPr>
              <a:t>通过意图词和基础用户特征在广告库中召回与用户相匹配的广告。</a:t>
            </a:r>
            <a:r>
              <a:rPr kumimoji="1" lang="en-US" altLang="zh-CN" dirty="0" err="1"/>
              <a:t>feedproxy</a:t>
            </a:r>
            <a:r>
              <a:rPr kumimoji="1" lang="zh-CN" altLang="en-US" dirty="0"/>
              <a:t>请求</a:t>
            </a:r>
            <a:r>
              <a:rPr kumimoji="1" lang="en-US" altLang="zh-CN" dirty="0" err="1"/>
              <a:t>feedbs</a:t>
            </a:r>
            <a:r>
              <a:rPr kumimoji="1" lang="zh-CN" altLang="en-US" dirty="0"/>
              <a:t>、闪投、</a:t>
            </a:r>
            <a:r>
              <a:rPr kumimoji="1" lang="en-US" altLang="zh-CN" dirty="0" err="1"/>
              <a:t>gd</a:t>
            </a:r>
            <a:r>
              <a:rPr kumimoji="1" lang="zh-CN" altLang="en-US" dirty="0"/>
              <a:t>获取广告。</a:t>
            </a:r>
            <a:endParaRPr kumimoji="1" lang="en-US" altLang="zh-CN" dirty="0"/>
          </a:p>
          <a:p>
            <a:pPr marL="228600" lvl="0" indent="-228600">
              <a:buFont typeface="+mj-ea"/>
              <a:buAutoNum type="arabicPeriod" startAt="4"/>
            </a:pPr>
            <a:r>
              <a:rPr kumimoji="1" lang="zh-CN" altLang="en-US" sz="1200" kern="1200" baseline="0" dirty="0">
                <a:solidFill>
                  <a:schemeClr val="tx1"/>
                </a:solidFill>
                <a:latin typeface="Arial Unicode MS" panose="020B0604020202020204" pitchFamily="34" charset="-128"/>
                <a:ea typeface="微软雅黑" panose="020B0503020204020204" pitchFamily="34" charset="-122"/>
                <a:cs typeface="+mn-cs"/>
              </a:rPr>
              <a:t>创意优选：与</a:t>
            </a:r>
            <a:r>
              <a:rPr kumimoji="1" lang="en-US" altLang="zh-CN" sz="1200" kern="1200" baseline="0" dirty="0" err="1">
                <a:solidFill>
                  <a:schemeClr val="tx1"/>
                </a:solidFill>
                <a:latin typeface="Arial Unicode MS" panose="020B0604020202020204" pitchFamily="34" charset="-128"/>
                <a:ea typeface="微软雅黑" panose="020B0503020204020204" pitchFamily="34" charset="-122"/>
                <a:cs typeface="+mn-cs"/>
              </a:rPr>
              <a:t>xbox</a:t>
            </a:r>
            <a:r>
              <a:rPr kumimoji="1" lang="zh-CN" altLang="en-US" sz="1200" kern="1200" baseline="0" dirty="0">
                <a:solidFill>
                  <a:schemeClr val="tx1"/>
                </a:solidFill>
                <a:latin typeface="Arial Unicode MS" panose="020B0604020202020204" pitchFamily="34" charset="-128"/>
                <a:ea typeface="微软雅黑" panose="020B0503020204020204" pitchFamily="34" charset="-122"/>
                <a:cs typeface="+mn-cs"/>
              </a:rPr>
              <a:t>交互获取样式物料，并进行创意优选。</a:t>
            </a:r>
            <a:endParaRPr kumimoji="1" lang="en-US" altLang="zh-CN" sz="1200" kern="1200" baseline="0" dirty="0">
              <a:solidFill>
                <a:schemeClr val="tx1"/>
              </a:solidFill>
              <a:latin typeface="Arial Unicode MS" panose="020B0604020202020204" pitchFamily="34" charset="-128"/>
              <a:ea typeface="微软雅黑" panose="020B0503020204020204" pitchFamily="34" charset="-122"/>
              <a:cs typeface="+mn-cs"/>
            </a:endParaRPr>
          </a:p>
          <a:p>
            <a:pPr marL="228600" lvl="0" indent="-228600">
              <a:buFont typeface="+mj-ea"/>
              <a:buAutoNum type="arabicPeriod" startAt="4"/>
            </a:pPr>
            <a:r>
              <a:rPr kumimoji="1" lang="zh-CN" altLang="en-US" dirty="0"/>
              <a:t>机制策略的处理：对召回的广告进行</a:t>
            </a:r>
            <a:r>
              <a:rPr kumimoji="1" lang="en" altLang="zh-CN" sz="1200" kern="1200" baseline="0" dirty="0" err="1">
                <a:solidFill>
                  <a:schemeClr val="tx1"/>
                </a:solidFill>
                <a:latin typeface="Arial Unicode MS" panose="020B0604020202020204" pitchFamily="34" charset="-128"/>
                <a:ea typeface="微软雅黑" panose="020B0503020204020204" pitchFamily="34" charset="-122"/>
                <a:cs typeface="+mn-cs"/>
              </a:rPr>
              <a:t>gid</a:t>
            </a:r>
            <a:r>
              <a:rPr kumimoji="1" lang="en" altLang="zh-CN" dirty="0" err="1"/>
              <a:t>&amp;srcid</a:t>
            </a:r>
            <a:r>
              <a:rPr kumimoji="1" lang="zh-CN" altLang="en" dirty="0"/>
              <a:t>策略</a:t>
            </a:r>
            <a:r>
              <a:rPr kumimoji="1" lang="zh-CN" altLang="en-US" dirty="0"/>
              <a:t>处理。</a:t>
            </a:r>
            <a:r>
              <a:rPr kumimoji="1" lang="en-US" altLang="zh-CN" dirty="0" err="1"/>
              <a:t>Gid</a:t>
            </a:r>
            <a:r>
              <a:rPr kumimoji="1" lang="zh-CN" altLang="en-US" dirty="0"/>
              <a:t>策略负责填充字段、请求观星获取</a:t>
            </a:r>
            <a:r>
              <a:rPr kumimoji="1" lang="en-US" altLang="zh-CN" dirty="0"/>
              <a:t>q</a:t>
            </a:r>
            <a:r>
              <a:rPr kumimoji="1" lang="zh-CN" altLang="en-US" dirty="0"/>
              <a:t>值。</a:t>
            </a:r>
            <a:r>
              <a:rPr kumimoji="1" lang="en-US" altLang="zh-CN" dirty="0" err="1"/>
              <a:t>srcid</a:t>
            </a:r>
            <a:r>
              <a:rPr kumimoji="1" lang="zh-CN" altLang="en-US" dirty="0"/>
              <a:t>级别策略包括</a:t>
            </a:r>
            <a:r>
              <a:rPr lang="en-US" altLang="zh-CN" sz="1200" b="0" i="0" u="none" strike="noStrike" kern="1200" dirty="0" err="1">
                <a:solidFill>
                  <a:schemeClr val="tx1"/>
                </a:solidFill>
                <a:effectLst/>
                <a:latin typeface="+mn-lt"/>
                <a:ea typeface="+mn-ea"/>
                <a:cs typeface="+mn-cs"/>
              </a:rPr>
              <a:t>ctrq</a:t>
            </a:r>
            <a:r>
              <a:rPr lang="zh-CN" altLang="zh-CN" sz="1200" b="0" i="0" u="none" strike="noStrike" kern="1200" dirty="0">
                <a:solidFill>
                  <a:schemeClr val="tx1"/>
                </a:solidFill>
                <a:effectLst/>
                <a:latin typeface="+mn-lt"/>
                <a:ea typeface="+mn-ea"/>
                <a:cs typeface="+mn-cs"/>
              </a:rPr>
              <a:t>调整</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排序</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过滤</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去重</a:t>
            </a:r>
            <a:r>
              <a:rPr lang="zh-CN" altLang="en-US" sz="1200" b="0" i="0" u="none" strike="noStrike" kern="1200" dirty="0">
                <a:solidFill>
                  <a:schemeClr val="tx1"/>
                </a:solidFill>
                <a:effectLst/>
                <a:latin typeface="+mn-lt"/>
                <a:ea typeface="+mn-ea"/>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预算控制</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计费</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截断</a:t>
            </a:r>
            <a:endParaRPr lang="en-US" altLang="zh-CN" sz="1200" b="0" i="0" u="none" strike="noStrike" kern="1200" dirty="0">
              <a:solidFill>
                <a:schemeClr val="tx1"/>
              </a:solidFill>
              <a:effectLst/>
              <a:latin typeface="+mn-lt"/>
              <a:ea typeface="+mn-ea"/>
              <a:cs typeface="+mn-cs"/>
            </a:endParaRPr>
          </a:p>
          <a:p>
            <a:pPr marL="228600" marR="0" lvl="0" indent="-228600" algn="l" defTabSz="914400" rtl="0" eaLnBrk="1" fontAlgn="t" latinLnBrk="0" hangingPunct="1">
              <a:lnSpc>
                <a:spcPct val="100000"/>
              </a:lnSpc>
              <a:spcBef>
                <a:spcPts val="0"/>
              </a:spcBef>
              <a:spcAft>
                <a:spcPts val="0"/>
              </a:spcAft>
              <a:buClrTx/>
              <a:buSzTx/>
              <a:buFont typeface="+mj-lt"/>
              <a:buAutoNum type="arabicPeriod" startAt="7"/>
              <a:tabLst/>
              <a:defRPr/>
            </a:pPr>
            <a:r>
              <a:rPr kumimoji="1" lang="zh-CN" altLang="en-US" dirty="0"/>
              <a:t>后处理与返回数据，包括</a:t>
            </a:r>
            <a:r>
              <a:rPr kumimoji="1" lang="en-US" altLang="zh-CN" dirty="0" err="1"/>
              <a:t>PostProcessModule</a:t>
            </a:r>
            <a:r>
              <a:rPr kumimoji="1" lang="zh-CN" altLang="en-US" dirty="0"/>
              <a:t>、</a:t>
            </a:r>
            <a:r>
              <a:rPr kumimoji="1" lang="en-US" altLang="zh-CN" dirty="0" err="1"/>
              <a:t>ResponseProcessModule</a:t>
            </a:r>
            <a:r>
              <a:rPr kumimoji="1" lang="zh-CN" altLang="en-US" dirty="0"/>
              <a:t>主要</a:t>
            </a:r>
            <a:r>
              <a:rPr lang="zh-CN" altLang="en-US" dirty="0">
                <a:effectLst/>
              </a:rPr>
              <a:t>打包样式，填充计费串。最后返回给</a:t>
            </a:r>
            <a:r>
              <a:rPr lang="en-US" altLang="zh-CN" dirty="0">
                <a:effectLst/>
              </a:rPr>
              <a:t>AFD</a:t>
            </a:r>
            <a:r>
              <a:rPr lang="zh-CN" altLang="en-US" dirty="0">
                <a:effectLst/>
              </a:rPr>
              <a:t>广告。</a:t>
            </a:r>
            <a:endParaRPr lang="en-US" altLang="zh-CN" dirty="0">
              <a:effectLst/>
            </a:endParaRPr>
          </a:p>
          <a:p>
            <a:pPr marL="0" marR="0" lvl="0" indent="0" algn="l" defTabSz="914400" rtl="0" eaLnBrk="1" fontAlgn="t" latinLnBrk="0" hangingPunct="1">
              <a:lnSpc>
                <a:spcPct val="100000"/>
              </a:lnSpc>
              <a:spcBef>
                <a:spcPts val="0"/>
              </a:spcBef>
              <a:spcAft>
                <a:spcPts val="0"/>
              </a:spcAft>
              <a:buClrTx/>
              <a:buSzTx/>
              <a:buFont typeface="+mj-lt"/>
              <a:buNone/>
              <a:tabLst/>
              <a:defRPr/>
            </a:pPr>
            <a:endParaRPr kumimoji="1" lang="zh-CN" altLang="en-US" dirty="0"/>
          </a:p>
        </p:txBody>
      </p:sp>
      <p:sp>
        <p:nvSpPr>
          <p:cNvPr id="4" name="灯片编号占位符 3"/>
          <p:cNvSpPr>
            <a:spLocks noGrp="1"/>
          </p:cNvSpPr>
          <p:nvPr>
            <p:ph type="sldNum" sz="quarter" idx="10"/>
          </p:nvPr>
        </p:nvSpPr>
        <p:spPr/>
        <p:txBody>
          <a:bodyPr/>
          <a:lstStyle/>
          <a:p>
            <a:fld id="{C76A5298-7A03-4638-AA50-81B90C4C5876}" type="slidenum">
              <a:rPr lang="zh-CN" altLang="en-US" smtClean="0"/>
              <a:t>17</a:t>
            </a:fld>
            <a:endParaRPr lang="zh-CN" altLang="en-US"/>
          </a:p>
        </p:txBody>
      </p:sp>
    </p:spTree>
    <p:extLst>
      <p:ext uri="{BB962C8B-B14F-4D97-AF65-F5344CB8AC3E}">
        <p14:creationId xmlns:p14="http://schemas.microsoft.com/office/powerpoint/2010/main" val="38196523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接下来进行各个模块的详细介绍：</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首先是</a:t>
            </a:r>
            <a:r>
              <a:rPr kumimoji="1" lang="en-US" altLang="zh-CN" dirty="0" err="1"/>
              <a:t>DataManagerModule</a:t>
            </a:r>
            <a:r>
              <a:rPr kumimoji="1" lang="zh-CN" altLang="en-US" dirty="0"/>
              <a:t>模块，它是非交互类，作用就是初始化和注册配置文件：</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初始化主要包括：</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1. </a:t>
            </a:r>
            <a:r>
              <a:rPr kumimoji="1" lang="zh-CN" altLang="en-US" dirty="0"/>
              <a:t>进程级数据</a:t>
            </a:r>
            <a:r>
              <a:rPr kumimoji="1" lang="en-US" altLang="zh-CN" dirty="0"/>
              <a:t>PD</a:t>
            </a:r>
            <a:r>
              <a:rPr kumimoji="1" lang="zh-CN" altLang="en-US" dirty="0"/>
              <a:t>初始化、观星</a:t>
            </a:r>
            <a:r>
              <a:rPr kumimoji="1" lang="en-US" altLang="zh-CN" dirty="0"/>
              <a:t>schema</a:t>
            </a:r>
            <a:r>
              <a:rPr kumimoji="1" lang="zh-CN" altLang="en-US" dirty="0"/>
              <a:t>及</a:t>
            </a:r>
            <a:r>
              <a:rPr kumimoji="1" lang="en-US" altLang="zh-CN" dirty="0"/>
              <a:t>API</a:t>
            </a:r>
            <a:r>
              <a:rPr kumimoji="1" lang="zh-CN" altLang="en-US" dirty="0"/>
              <a:t>初始化</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2. </a:t>
            </a:r>
            <a:r>
              <a:rPr kumimoji="1" lang="zh-CN" altLang="en-US" dirty="0"/>
              <a:t>线程级数据</a:t>
            </a:r>
            <a:r>
              <a:rPr kumimoji="1" lang="en-US" altLang="zh-CN" dirty="0"/>
              <a:t>TD</a:t>
            </a:r>
            <a:r>
              <a:rPr kumimoji="1" lang="zh-CN" altLang="en-US" dirty="0"/>
              <a:t>初始化和烽燧日志初始化</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3.</a:t>
            </a:r>
            <a:r>
              <a:rPr kumimoji="1" lang="zh-CN" altLang="en-US" dirty="0"/>
              <a:t> 配置初始化，</a:t>
            </a:r>
            <a:r>
              <a:rPr lang="zh-CN" altLang="en-US" dirty="0"/>
              <a:t>利用</a:t>
            </a:r>
            <a:r>
              <a:rPr lang="en" altLang="zh-CN" dirty="0"/>
              <a:t>register_conf</a:t>
            </a:r>
            <a:r>
              <a:rPr lang="zh-CN" altLang="en-US" dirty="0"/>
              <a:t>注册各种配置文件到进程数据</a:t>
            </a:r>
            <a:r>
              <a:rPr lang="en-US" altLang="zh-CN" dirty="0"/>
              <a:t>PD</a:t>
            </a:r>
            <a:r>
              <a:rPr lang="zh-CN" altLang="en-US" dirty="0"/>
              <a:t>中</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feed_src_info.conf</a:t>
            </a:r>
            <a:r>
              <a:rPr kumimoji="1" lang="zh-CN" altLang="en-US" dirty="0"/>
              <a:t>：</a:t>
            </a:r>
            <a:r>
              <a:rPr kumimoji="1" lang="zh-Hans" altLang="en-US" dirty="0"/>
              <a:t>与周围模块交互</a:t>
            </a:r>
            <a:r>
              <a:rPr kumimoji="1" lang="zh-CN" altLang="en-US" dirty="0"/>
              <a:t>的</a:t>
            </a:r>
            <a:r>
              <a:rPr kumimoji="1" lang="zh-Hans" altLang="en-US" dirty="0"/>
              <a:t>关键信息</a:t>
            </a:r>
            <a:r>
              <a:rPr kumimoji="1" lang="zh-CN" altLang="en-US" dirty="0"/>
              <a:t>，根据</a:t>
            </a:r>
            <a:r>
              <a:rPr kumimoji="1" lang="en-US" altLang="zh-CN" dirty="0" err="1"/>
              <a:t>srcid</a:t>
            </a:r>
            <a:r>
              <a:rPr kumimoji="1" lang="zh-CN" altLang="en-US" dirty="0"/>
              <a:t>确定不同</a:t>
            </a:r>
            <a:r>
              <a:rPr kumimoji="1" lang="en-US" altLang="zh-CN" dirty="0"/>
              <a:t>module</a:t>
            </a:r>
            <a:r>
              <a:rPr kumimoji="1" lang="zh-CN" altLang="en-US" dirty="0"/>
              <a:t>（</a:t>
            </a:r>
            <a:r>
              <a:rPr kumimoji="1" lang="en-US" altLang="zh-CN" dirty="0" err="1"/>
              <a:t>upin</a:t>
            </a:r>
            <a:r>
              <a:rPr kumimoji="1" lang="zh-CN" altLang="en-US" dirty="0"/>
              <a:t>、</a:t>
            </a:r>
            <a:r>
              <a:rPr kumimoji="1" lang="en-US" altLang="zh-CN" dirty="0" err="1"/>
              <a:t>uas</a:t>
            </a:r>
            <a:r>
              <a:rPr kumimoji="1" lang="zh-CN" altLang="en-US" dirty="0"/>
              <a:t>等接口的）超时时间、截断数量</a:t>
            </a:r>
            <a:r>
              <a:rPr kumimoji="1" lang="en-US" altLang="zh-CN" dirty="0"/>
              <a:t>,</a:t>
            </a:r>
            <a:r>
              <a:rPr kumimoji="1" lang="zh-CN" altLang="en-US" dirty="0"/>
              <a:t> 通过给</a:t>
            </a:r>
            <a:r>
              <a:rPr kumimoji="1" lang="en-US" altLang="zh-CN" dirty="0"/>
              <a:t>asp</a:t>
            </a:r>
            <a:r>
              <a:rPr kumimoji="1" lang="zh-CN" altLang="en-US" dirty="0"/>
              <a:t> </a:t>
            </a:r>
            <a:r>
              <a:rPr kumimoji="1" lang="en-US" altLang="zh-CN" dirty="0"/>
              <a:t>data</a:t>
            </a:r>
            <a:r>
              <a:rPr kumimoji="1" lang="zh-CN" altLang="en-US" dirty="0"/>
              <a:t>使用</a:t>
            </a:r>
            <a:endParaRPr kumimoji="1" lang="en-US" altLang="zh-CN"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src_info.conf</a:t>
            </a:r>
            <a:r>
              <a:rPr kumimoji="1" lang="zh-CN" altLang="en-US" dirty="0"/>
              <a:t>，是</a:t>
            </a:r>
            <a:r>
              <a:rPr kumimoji="1" lang="en-US" altLang="zh-CN" dirty="0"/>
              <a:t>module</a:t>
            </a:r>
            <a:r>
              <a:rPr kumimoji="1" lang="zh-CN" altLang="en-US" dirty="0"/>
              <a:t>内部的配置信息，比如</a:t>
            </a:r>
            <a:r>
              <a:rPr kumimoji="1" lang="en-US" altLang="zh-CN" dirty="0" err="1"/>
              <a:t>upin</a:t>
            </a:r>
            <a:r>
              <a:rPr kumimoji="1" lang="zh-CN" altLang="en-US" dirty="0"/>
              <a:t>的</a:t>
            </a:r>
            <a:r>
              <a:rPr kumimoji="1" lang="en-US" altLang="zh-CN" dirty="0"/>
              <a:t>inner</a:t>
            </a:r>
            <a:r>
              <a:rPr kumimoji="1" lang="zh-CN" altLang="en-US" dirty="0"/>
              <a:t>、</a:t>
            </a:r>
            <a:r>
              <a:rPr kumimoji="1" lang="en-US" altLang="zh-CN" dirty="0" err="1"/>
              <a:t>outercmatch</a:t>
            </a:r>
            <a:r>
              <a:rPr kumimoji="1" lang="zh-CN" altLang="en-US" dirty="0"/>
              <a:t>，根据不同的</a:t>
            </a:r>
            <a:r>
              <a:rPr kumimoji="1" lang="en-US" altLang="zh-CN" dirty="0" err="1"/>
              <a:t>cmatch</a:t>
            </a:r>
            <a:r>
              <a:rPr kumimoji="1" lang="zh-CN" altLang="en-US" dirty="0"/>
              <a:t>设置</a:t>
            </a:r>
            <a:r>
              <a:rPr kumimoji="1" lang="en-US" altLang="zh-CN" dirty="0"/>
              <a:t>status</a:t>
            </a:r>
            <a:r>
              <a:rPr kumimoji="1" lang="zh-CN" altLang="en-US" dirty="0"/>
              <a:t>。直接用</a:t>
            </a:r>
            <a:r>
              <a:rPr lang="en" altLang="zh-CN" sz="1200" b="0" kern="1200" baseline="0" dirty="0">
                <a:solidFill>
                  <a:schemeClr val="tx1"/>
                </a:solidFill>
                <a:effectLst/>
                <a:latin typeface="Arial Unicode MS" panose="020B0604020202020204" pitchFamily="34" charset="-128"/>
                <a:ea typeface="微软雅黑" panose="020B0503020204020204" pitchFamily="34" charset="-122"/>
                <a:cs typeface="+mn-cs"/>
              </a:rPr>
              <a:t>PD()-&gt;</a:t>
            </a:r>
            <a:r>
              <a:rPr lang="en" altLang="zh-CN" sz="1200" b="0" kern="1200" baseline="0" dirty="0" err="1">
                <a:solidFill>
                  <a:schemeClr val="tx1"/>
                </a:solidFill>
                <a:effectLst/>
                <a:latin typeface="Arial Unicode MS" panose="020B0604020202020204" pitchFamily="34" charset="-128"/>
                <a:ea typeface="微软雅黑" panose="020B0503020204020204" pitchFamily="34" charset="-122"/>
                <a:cs typeface="+mn-cs"/>
              </a:rPr>
              <a:t>src_info_conf</a:t>
            </a:r>
            <a:r>
              <a:rPr lang="en" altLang="zh-CN" sz="1200" b="0"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en" altLang="zh-CN" sz="1200" b="0" kern="1200" baseline="0" dirty="0" err="1">
                <a:solidFill>
                  <a:schemeClr val="tx1"/>
                </a:solidFill>
                <a:effectLst/>
                <a:latin typeface="Arial Unicode MS" panose="020B0604020202020204" pitchFamily="34" charset="-128"/>
                <a:ea typeface="微软雅黑" panose="020B0503020204020204" pitchFamily="34" charset="-122"/>
                <a:cs typeface="+mn-cs"/>
              </a:rPr>
              <a:t>src_infos</a:t>
            </a:r>
            <a:r>
              <a:rPr lang="en-US" altLang="zh-CN" sz="1200" b="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kern="1200" baseline="0" dirty="0">
                <a:solidFill>
                  <a:schemeClr val="tx1"/>
                </a:solidFill>
                <a:effectLst/>
                <a:latin typeface="Arial Unicode MS" panose="020B0604020202020204" pitchFamily="34" charset="-128"/>
                <a:ea typeface="微软雅黑" panose="020B0503020204020204" pitchFamily="34" charset="-122"/>
                <a:cs typeface="+mn-cs"/>
              </a:rPr>
              <a:t>j)</a:t>
            </a:r>
            <a:r>
              <a:rPr lang="zh-CN" altLang="en" sz="1200" b="0" kern="1200" baseline="0" dirty="0">
                <a:solidFill>
                  <a:schemeClr val="tx1"/>
                </a:solidFill>
                <a:effectLst/>
                <a:latin typeface="Arial Unicode MS" panose="020B0604020202020204" pitchFamily="34" charset="-128"/>
                <a:ea typeface="微软雅黑" panose="020B0503020204020204" pitchFamily="34" charset="-122"/>
                <a:cs typeface="+mn-cs"/>
              </a:rPr>
              <a:t>获取</a:t>
            </a:r>
            <a:endParaRPr kumimoji="1" lang="en-US" altLang="zh-CN"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switchs.conf</a:t>
            </a:r>
            <a:r>
              <a:rPr kumimoji="1" lang="zh-CN" altLang="en-US" dirty="0"/>
              <a:t>，开关配置文件</a:t>
            </a:r>
            <a:endParaRPr kumimoji="1" lang="en-US" altLang="zh-CN"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freq_control.conf</a:t>
            </a:r>
            <a:r>
              <a:rPr kumimoji="1" lang="zh-CN" altLang="en-US" dirty="0"/>
              <a:t>，频控配置</a:t>
            </a:r>
            <a:endParaRPr kumimoji="1" lang="en-US" altLang="zh-CN"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global_params.conf</a:t>
            </a:r>
            <a:r>
              <a:rPr kumimoji="1" lang="zh-CN" altLang="en-US" dirty="0"/>
              <a:t>，全局参数</a:t>
            </a:r>
            <a:endParaRPr kumimoji="1" lang="en-US" altLang="zh-CN"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new_predictor_models.conf</a:t>
            </a:r>
            <a:r>
              <a:rPr kumimoji="1" lang="zh-CN" altLang="en-US" dirty="0"/>
              <a:t> 观星模型配置</a:t>
            </a:r>
            <a:endParaRPr kumimoji="1" lang="en-US"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18</a:t>
            </a:fld>
            <a:endParaRPr lang="zh-CN" altLang="en-US"/>
          </a:p>
        </p:txBody>
      </p:sp>
    </p:spTree>
    <p:extLst>
      <p:ext uri="{BB962C8B-B14F-4D97-AF65-F5344CB8AC3E}">
        <p14:creationId xmlns:p14="http://schemas.microsoft.com/office/powerpoint/2010/main" val="39518485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kumimoji="1" lang="zh-CN" altLang="en-US" b="0" dirty="0"/>
              <a:t>下一个前处理模块是</a:t>
            </a:r>
            <a:r>
              <a:rPr kumimoji="1" lang="en-US" altLang="zh-CN" b="0" dirty="0" err="1"/>
              <a:t>ReqPM</a:t>
            </a:r>
            <a:r>
              <a:rPr kumimoji="1" lang="zh-CN" altLang="en-US" b="0" dirty="0"/>
              <a:t>，</a:t>
            </a:r>
            <a:r>
              <a:rPr kumimoji="1" lang="en-US" altLang="zh-CN" b="0" dirty="0" err="1"/>
              <a:t>ReqProcessModule</a:t>
            </a:r>
            <a:r>
              <a:rPr kumimoji="1" lang="zh-CN" altLang="en-US" b="0" dirty="0"/>
              <a:t>负责处理并解析上游请求信息</a:t>
            </a:r>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kumimoji="1"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handle_data</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中主要实现的功能有读取请求并进行反序列化，开启烽燧日志，解析实验参数和来自上游的信息，上游信息主要包括数据源信息，用户基本信息，用户浏览历史等等，最后还会计算</a:t>
            </a:r>
            <a:r>
              <a:rPr kumimoji="1"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cmatch</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dirty="0"/>
          </a:p>
          <a:p>
            <a:pPr marL="171450" lvl="0" indent="-171450">
              <a:buFont typeface="Arial" panose="020B0604020202020204" pitchFamily="34" charset="0"/>
              <a:buChar char="•"/>
            </a:pPr>
            <a:r>
              <a:rPr lang="zh-CN" altLang="en-US" sz="1200" dirty="0"/>
              <a:t>调用</a:t>
            </a:r>
            <a:r>
              <a:rPr lang="en-US" altLang="zh-CN" sz="1200" dirty="0" err="1"/>
              <a:t>read_request_idl</a:t>
            </a:r>
            <a:r>
              <a:rPr lang="zh-CN" altLang="en-US" sz="1200" dirty="0"/>
              <a:t>：读取请求并进行反序列化，</a:t>
            </a:r>
            <a:r>
              <a:rPr lang="zh-CN" altLang="en-US"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开启烽燧日志</a:t>
            </a:r>
            <a:endParaRPr lang="en-US" altLang="zh-CN" sz="1200" dirty="0"/>
          </a:p>
          <a:p>
            <a:pPr marL="171450" lvl="0" indent="-171450">
              <a:buFont typeface="Arial" panose="020B0604020202020204" pitchFamily="34" charset="0"/>
              <a:buChar char="•"/>
            </a:pPr>
            <a:r>
              <a:rPr lang="zh-CN" altLang="en-US" sz="1200" dirty="0"/>
              <a:t>调用</a:t>
            </a:r>
            <a:r>
              <a:rPr lang="en-US" altLang="zh-CN" sz="1200" dirty="0" err="1"/>
              <a:t>parse_exp_info</a:t>
            </a:r>
            <a:r>
              <a:rPr lang="zh-CN" altLang="en-US" sz="1200" dirty="0"/>
              <a:t>：解析实验参数</a:t>
            </a:r>
            <a:r>
              <a:rPr lang="en" altLang="zh-CN"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lvlexp</a:t>
            </a:r>
            <a:r>
              <a:rPr lang="en-US" altLang="zh-CN"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_info</a:t>
            </a:r>
            <a:r>
              <a:rPr lang="zh-CN" altLang="en-US"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和</a:t>
            </a:r>
            <a:r>
              <a:rPr lang="en-US" altLang="zh-CN" sz="1200" kern="1200" baseline="0" dirty="0" err="1">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ovlexp_info</a:t>
            </a:r>
            <a:r>
              <a:rPr lang="zh-CN" altLang="en-US" sz="1200" dirty="0"/>
              <a:t>并</a:t>
            </a:r>
            <a:r>
              <a:rPr lang="en-US" altLang="zh-CN" sz="1200" dirty="0"/>
              <a:t>merge</a:t>
            </a:r>
            <a:r>
              <a:rPr lang="zh-CN" altLang="en-US" sz="1200" dirty="0"/>
              <a:t>到线程参数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q_ctx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a:t>
            </a:r>
            <a:endParaRPr lang="en-US" altLang="zh-CN"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1200" dirty="0"/>
              <a:t>调用</a:t>
            </a:r>
            <a:r>
              <a:rPr lang="en" altLang="zh-CN"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parse_aspreq_data</a:t>
            </a:r>
            <a:r>
              <a:rPr lang="zh-CN" altLang="en-US"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a:t>
            </a:r>
            <a:r>
              <a:rPr lang="zh-CN" altLang="en-US" dirty="0"/>
              <a:t>解析来自上游的信息：</a:t>
            </a:r>
            <a:endParaRPr lang="en-US" altLang="zh-CN" sz="1200" dirty="0"/>
          </a:p>
          <a:p>
            <a:pPr marL="628650" lvl="1" indent="-171450">
              <a:buFont typeface="Arial" panose="020B0604020202020204" pitchFamily="34" charset="0"/>
              <a:buChar char="•"/>
            </a:pP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数据源信息：</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gid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src_id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req_num</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flow_type</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query_source</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original_query</a:t>
            </a:r>
            <a:endParaRPr lang="en-US" altLang="zh-CN" sz="1200" dirty="0">
              <a:solidFill>
                <a:srgbClr val="000000"/>
              </a:solidFill>
              <a:latin typeface="SimSun" panose="02010600030101010101" pitchFamily="2" charset="-122"/>
              <a:ea typeface="SimSun" panose="02010600030101010101" pitchFamily="2" charset="-122"/>
              <a:cs typeface="宋体" panose="02010600030101010101" pitchFamily="2" charset="-122"/>
            </a:endParaRPr>
          </a:p>
          <a:p>
            <a:pPr marL="628650" lvl="1" indent="-171450">
              <a:buFont typeface="Arial" panose="020B0604020202020204" pitchFamily="34" charset="0"/>
              <a:buChar char="•"/>
            </a:pP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用户基本信息：</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user_id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baidu_id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passport_user_id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cud_id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device_id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、位置信息等</a:t>
            </a:r>
            <a:endParaRPr lang="en-US" altLang="zh-CN" sz="1200" dirty="0">
              <a:solidFill>
                <a:srgbClr val="000000"/>
              </a:solidFill>
              <a:latin typeface="SimSun" panose="02010600030101010101" pitchFamily="2" charset="-122"/>
              <a:ea typeface="SimSun" panose="02010600030101010101" pitchFamily="2" charset="-122"/>
              <a:cs typeface="宋体" panose="02010600030101010101" pitchFamily="2" charset="-122"/>
            </a:endParaRPr>
          </a:p>
          <a:p>
            <a:pPr marL="628650" lvl="1" indent="-171450">
              <a:buFont typeface="Arial" panose="020B0604020202020204" pitchFamily="34" charset="0"/>
              <a:buChar char="•"/>
            </a:pP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历史浏览广告相关信息：</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shown_info</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user_dislike_ad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等（用于频控）</a:t>
            </a:r>
            <a:endParaRPr lang="en-US" altLang="zh-CN" sz="1200" dirty="0"/>
          </a:p>
          <a:p>
            <a:pPr marL="171450" lvl="0" indent="-171450">
              <a:buFont typeface="Arial" panose="020B0604020202020204" pitchFamily="34" charset="0"/>
              <a:buChar char="•"/>
            </a:pPr>
            <a:r>
              <a:rPr lang="zh-CN" altLang="en-US" sz="1200" dirty="0"/>
              <a:t>然后还会计算</a:t>
            </a:r>
            <a:r>
              <a:rPr lang="en-US" altLang="zh-CN" sz="1200" dirty="0" err="1"/>
              <a:t>original_query</a:t>
            </a:r>
            <a:r>
              <a:rPr lang="zh-CN" altLang="en-US" sz="1200" dirty="0"/>
              <a:t>的签名</a:t>
            </a:r>
            <a:r>
              <a:rPr lang="en-US" altLang="zh-CN" sz="1200" dirty="0"/>
              <a:t>,</a:t>
            </a:r>
            <a:r>
              <a:rPr lang="zh-CN" altLang="en-US" sz="1200" dirty="0"/>
              <a:t> 以及查表计算</a:t>
            </a:r>
            <a:r>
              <a:rPr lang="en-US" altLang="zh-CN" sz="1200" dirty="0" err="1"/>
              <a:t>cmatch</a:t>
            </a:r>
            <a:endParaRPr kumimoji="1" lang="en-US" altLang="zh-CN" b="0" dirty="0"/>
          </a:p>
          <a:p>
            <a:pPr marL="171450" lvl="0" indent="-171450">
              <a:buFont typeface="Arial" panose="020B0604020202020204" pitchFamily="34" charset="0"/>
              <a:buChar char="•"/>
            </a:pPr>
            <a:endParaRPr kumimoji="1" lang="en-US" altLang="zh-Han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a:t>
            </a:r>
          </a:p>
          <a:p>
            <a:r>
              <a:rPr lang="en-US" altLang="zh-CN" sz="1800" dirty="0" err="1">
                <a:solidFill>
                  <a:srgbClr val="000000"/>
                </a:solidFill>
                <a:ea typeface="+mn-ea"/>
                <a:cs typeface="宋体" panose="02010600030101010101" pitchFamily="2" charset="-122"/>
              </a:rPr>
              <a:t>Src_id</a:t>
            </a:r>
            <a:r>
              <a:rPr lang="zh-CN" altLang="en-US" sz="1800" dirty="0">
                <a:solidFill>
                  <a:srgbClr val="000000"/>
                </a:solidFill>
                <a:ea typeface="+mn-ea"/>
                <a:cs typeface="宋体" panose="02010600030101010101" pitchFamily="2" charset="-122"/>
              </a:rPr>
              <a:t>和</a:t>
            </a:r>
            <a:r>
              <a:rPr lang="en-US" altLang="zh-CN" sz="1800" dirty="0" err="1">
                <a:solidFill>
                  <a:srgbClr val="000000"/>
                </a:solidFill>
                <a:ea typeface="+mn-ea"/>
                <a:cs typeface="宋体" panose="02010600030101010101" pitchFamily="2" charset="-122"/>
              </a:rPr>
              <a:t>Cmatch</a:t>
            </a:r>
            <a:r>
              <a:rPr lang="zh-CN" altLang="en-US" sz="1800" dirty="0">
                <a:solidFill>
                  <a:srgbClr val="000000"/>
                </a:solidFill>
                <a:ea typeface="+mn-ea"/>
                <a:cs typeface="宋体" panose="02010600030101010101" pitchFamily="2" charset="-122"/>
              </a:rPr>
              <a:t>的关系</a:t>
            </a:r>
            <a:endParaRPr lang="en-US" altLang="zh-CN" sz="1800" dirty="0">
              <a:solidFill>
                <a:srgbClr val="000000"/>
              </a:solidFill>
              <a:ea typeface="+mn-ea"/>
              <a:cs typeface="宋体" panose="02010600030101010101" pitchFamily="2" charset="-122"/>
            </a:endParaRPr>
          </a:p>
          <a:p>
            <a:r>
              <a:rPr lang="zh-CN" altLang="en-US" sz="1800" dirty="0">
                <a:solidFill>
                  <a:srgbClr val="000000"/>
                </a:solidFill>
                <a:ea typeface="+mn-ea"/>
                <a:cs typeface="宋体" panose="02010600030101010101" pitchFamily="2" charset="-122"/>
              </a:rPr>
              <a:t>遍历</a:t>
            </a:r>
            <a:r>
              <a:rPr lang="en-US" altLang="zh-CN" sz="1800" dirty="0" err="1">
                <a:solidFill>
                  <a:srgbClr val="000000"/>
                </a:solidFill>
                <a:ea typeface="+mn-ea"/>
                <a:cs typeface="宋体" panose="02010600030101010101" pitchFamily="2" charset="-122"/>
              </a:rPr>
              <a:t>src_info.conf</a:t>
            </a:r>
            <a:r>
              <a:rPr lang="zh-CN" altLang="en-US" sz="1800" dirty="0">
                <a:solidFill>
                  <a:srgbClr val="000000"/>
                </a:solidFill>
                <a:ea typeface="+mn-ea"/>
                <a:cs typeface="宋体" panose="02010600030101010101" pitchFamily="2" charset="-122"/>
              </a:rPr>
              <a:t>，通过</a:t>
            </a:r>
            <a:r>
              <a:rPr lang="en-US" altLang="zh-CN" sz="1800" dirty="0">
                <a:solidFill>
                  <a:srgbClr val="000000"/>
                </a:solidFill>
                <a:ea typeface="+mn-ea"/>
                <a:cs typeface="宋体" panose="02010600030101010101" pitchFamily="2" charset="-122"/>
              </a:rPr>
              <a:t>&lt;</a:t>
            </a:r>
            <a:r>
              <a:rPr lang="en-US" altLang="zh-CN" sz="1800" dirty="0" err="1">
                <a:solidFill>
                  <a:srgbClr val="000000"/>
                </a:solidFill>
                <a:ea typeface="+mn-ea"/>
                <a:cs typeface="宋体" panose="02010600030101010101" pitchFamily="2" charset="-122"/>
              </a:rPr>
              <a:t>src_id</a:t>
            </a:r>
            <a:r>
              <a:rPr lang="en-US" altLang="zh-CN" sz="1800" dirty="0">
                <a:solidFill>
                  <a:srgbClr val="000000"/>
                </a:solidFill>
                <a:ea typeface="+mn-ea"/>
                <a:cs typeface="宋体" panose="02010600030101010101" pitchFamily="2" charset="-122"/>
              </a:rPr>
              <a:t>,</a:t>
            </a:r>
            <a:r>
              <a:rPr lang="zh-CN" altLang="en-US" sz="1800" dirty="0">
                <a:solidFill>
                  <a:srgbClr val="000000"/>
                </a:solidFill>
                <a:ea typeface="+mn-ea"/>
                <a:cs typeface="宋体" panose="02010600030101010101" pitchFamily="2" charset="-122"/>
              </a:rPr>
              <a:t> </a:t>
            </a:r>
            <a:r>
              <a:rPr lang="en-US" altLang="zh-CN" sz="1800" dirty="0" err="1">
                <a:solidFill>
                  <a:srgbClr val="000000"/>
                </a:solidFill>
                <a:ea typeface="+mn-ea"/>
                <a:cs typeface="宋体" panose="02010600030101010101" pitchFamily="2" charset="-122"/>
              </a:rPr>
              <a:t>is_inner</a:t>
            </a:r>
            <a:r>
              <a:rPr lang="en-US" altLang="zh-CN" sz="1800" dirty="0">
                <a:solidFill>
                  <a:srgbClr val="000000"/>
                </a:solidFill>
                <a:ea typeface="+mn-ea"/>
                <a:cs typeface="宋体" panose="02010600030101010101" pitchFamily="2" charset="-122"/>
              </a:rPr>
              <a:t>,</a:t>
            </a:r>
            <a:r>
              <a:rPr lang="zh-CN" altLang="en-US" sz="1800" dirty="0">
                <a:solidFill>
                  <a:srgbClr val="000000"/>
                </a:solidFill>
                <a:ea typeface="+mn-ea"/>
                <a:cs typeface="宋体" panose="02010600030101010101" pitchFamily="2" charset="-122"/>
              </a:rPr>
              <a:t> </a:t>
            </a:r>
            <a:r>
              <a:rPr lang="en-US" altLang="zh-CN" sz="1800" dirty="0" err="1">
                <a:solidFill>
                  <a:srgbClr val="000000"/>
                </a:solidFill>
                <a:ea typeface="+mn-ea"/>
                <a:cs typeface="宋体" panose="02010600030101010101" pitchFamily="2" charset="-122"/>
              </a:rPr>
              <a:t>cmatch</a:t>
            </a:r>
            <a:r>
              <a:rPr lang="en-US" altLang="zh-CN" sz="1800" dirty="0">
                <a:solidFill>
                  <a:srgbClr val="000000"/>
                </a:solidFill>
                <a:ea typeface="+mn-ea"/>
                <a:cs typeface="宋体" panose="02010600030101010101" pitchFamily="2" charset="-122"/>
              </a:rPr>
              <a:t>&gt;</a:t>
            </a:r>
            <a:r>
              <a:rPr lang="zh-CN" altLang="en-US" sz="1800" dirty="0">
                <a:solidFill>
                  <a:srgbClr val="000000"/>
                </a:solidFill>
                <a:ea typeface="+mn-ea"/>
                <a:cs typeface="宋体" panose="02010600030101010101" pitchFamily="2" charset="-122"/>
              </a:rPr>
              <a:t>的映射表解析</a:t>
            </a:r>
            <a:r>
              <a:rPr lang="en-US" altLang="zh-CN" sz="1800" dirty="0" err="1">
                <a:solidFill>
                  <a:srgbClr val="000000"/>
                </a:solidFill>
                <a:ea typeface="+mn-ea"/>
                <a:cs typeface="宋体" panose="02010600030101010101" pitchFamily="2" charset="-122"/>
              </a:rPr>
              <a:t>src_id</a:t>
            </a:r>
            <a:r>
              <a:rPr lang="zh-CN" altLang="en-US" sz="1800" dirty="0">
                <a:solidFill>
                  <a:srgbClr val="000000"/>
                </a:solidFill>
                <a:ea typeface="+mn-ea"/>
                <a:cs typeface="宋体" panose="02010600030101010101" pitchFamily="2" charset="-122"/>
              </a:rPr>
              <a:t>对应的</a:t>
            </a:r>
            <a:r>
              <a:rPr lang="en-US" altLang="zh-CN" sz="1800" dirty="0" err="1">
                <a:solidFill>
                  <a:srgbClr val="000000"/>
                </a:solidFill>
                <a:ea typeface="+mn-ea"/>
                <a:cs typeface="宋体" panose="02010600030101010101" pitchFamily="2" charset="-122"/>
              </a:rPr>
              <a:t>cmatch_id</a:t>
            </a:r>
            <a:r>
              <a:rPr lang="zh-CN" altLang="en-US" sz="1800" dirty="0">
                <a:solidFill>
                  <a:srgbClr val="000000"/>
                </a:solidFill>
                <a:ea typeface="+mn-ea"/>
                <a:cs typeface="宋体" panose="02010600030101010101" pitchFamily="2" charset="-122"/>
              </a:rPr>
              <a:t>。</a:t>
            </a:r>
            <a:endParaRPr lang="en-US" altLang="zh-CN" sz="1800" dirty="0">
              <a:solidFill>
                <a:srgbClr val="000000"/>
              </a:solidFill>
              <a:ea typeface="+mn-ea"/>
              <a:cs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err="1">
                <a:solidFill>
                  <a:srgbClr val="000000"/>
                </a:solidFill>
                <a:ea typeface="+mn-ea"/>
                <a:cs typeface="宋体" panose="02010600030101010101" pitchFamily="2" charset="-122"/>
              </a:rPr>
              <a:t>src_id</a:t>
            </a:r>
            <a:r>
              <a:rPr lang="zh-CN" altLang="en-US" sz="1800" dirty="0">
                <a:solidFill>
                  <a:srgbClr val="000000"/>
                </a:solidFill>
                <a:ea typeface="+mn-ea"/>
                <a:cs typeface="宋体" panose="02010600030101010101" pitchFamily="2" charset="-122"/>
              </a:rPr>
              <a:t>：用于检索端，标记一个广告源。</a:t>
            </a:r>
            <a:r>
              <a:rPr lang="en-US" altLang="zh-CN" sz="1800" dirty="0" err="1">
                <a:solidFill>
                  <a:srgbClr val="000000"/>
                </a:solidFill>
                <a:ea typeface="+mn-ea"/>
                <a:cs typeface="宋体" panose="02010600030101010101" pitchFamily="2" charset="-122"/>
              </a:rPr>
              <a:t>cmatch</a:t>
            </a:r>
            <a:r>
              <a:rPr lang="zh-CN" altLang="en-US" sz="1800" dirty="0">
                <a:solidFill>
                  <a:srgbClr val="000000"/>
                </a:solidFill>
                <a:ea typeface="+mn-ea"/>
                <a:cs typeface="宋体" panose="02010600030101010101" pitchFamily="2" charset="-122"/>
              </a:rPr>
              <a:t>：用于业务端，表示广告的匹配类型</a:t>
            </a:r>
            <a:endParaRPr lang="en" altLang="zh-CN" sz="1800" dirty="0">
              <a:solidFill>
                <a:srgbClr val="000000"/>
              </a:solidFill>
              <a:ea typeface="+mn-ea"/>
              <a:cs typeface="宋体" panose="02010600030101010101" pitchFamily="2" charset="-122"/>
            </a:endParaRPr>
          </a:p>
          <a:p>
            <a:endParaRPr lang="en" altLang="zh-CN" sz="1800" dirty="0">
              <a:solidFill>
                <a:srgbClr val="000000"/>
              </a:solidFill>
              <a:latin typeface="SimSun" panose="02010600030101010101" pitchFamily="2" charset="-122"/>
              <a:ea typeface="SimSun" panose="02010600030101010101" pitchFamily="2" charset="-122"/>
              <a:cs typeface="宋体" panose="02010600030101010101" pitchFamily="2" charset="-122"/>
            </a:endParaRPr>
          </a:p>
          <a:p>
            <a:endParaRPr lang="en" altLang="zh-CN" sz="1200" b="0" i="0" u="none" strike="noStrike" kern="1200" dirty="0">
              <a:solidFill>
                <a:schemeClr val="tx1"/>
              </a:solidFill>
              <a:effectLst/>
              <a:latin typeface="+mn-lt"/>
              <a:ea typeface="+mn-ea"/>
              <a:cs typeface="+mn-cs"/>
            </a:endParaRPr>
          </a:p>
          <a:p>
            <a:endParaRPr lang="zh-CN" altLang="en-US" dirty="0"/>
          </a:p>
          <a:p>
            <a:endParaRPr kumimoji="1" lang="zh-CN" altLang="en-US"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19</a:t>
            </a:fld>
            <a:endParaRPr lang="zh-CN" altLang="en-US"/>
          </a:p>
        </p:txBody>
      </p:sp>
    </p:spTree>
    <p:extLst>
      <p:ext uri="{BB962C8B-B14F-4D97-AF65-F5344CB8AC3E}">
        <p14:creationId xmlns:p14="http://schemas.microsoft.com/office/powerpoint/2010/main" val="10327922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接下来我们来了解</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用户</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信息获取的模块，</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UmsPM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是交互类，作用是与</a:t>
            </a:r>
            <a:r>
              <a:rPr lang="zh-CN" altLang="en-US" dirty="0"/>
              <a:t>信息流内容侧进行用户信息</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交互，获得用户的</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信息</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1" dirty="0">
                <a:ln w="0"/>
                <a:solidFill>
                  <a:schemeClr val="bg1"/>
                </a:solidFill>
                <a:effectLst>
                  <a:outerShdw blurRad="38100" dist="19050" dir="2700000" algn="tl" rotWithShape="0">
                    <a:schemeClr val="dk1">
                      <a:alpha val="40000"/>
                    </a:schemeClr>
                  </a:outerShdw>
                </a:effectLst>
              </a:rPr>
              <a:t>在</a:t>
            </a:r>
            <a:r>
              <a:rPr kumimoji="1" lang="en-US" altLang="zh-CN" sz="1200" b="1" dirty="0" err="1">
                <a:ln w="0"/>
                <a:solidFill>
                  <a:schemeClr val="bg1"/>
                </a:solidFill>
                <a:effectLst>
                  <a:outerShdw blurRad="38100" dist="19050" dir="2700000" algn="tl" rotWithShape="0">
                    <a:schemeClr val="dk1">
                      <a:alpha val="40000"/>
                    </a:schemeClr>
                  </a:outerShdw>
                </a:effectLst>
              </a:rPr>
              <a:t>prepare_request</a:t>
            </a:r>
            <a:r>
              <a:rPr kumimoji="1" lang="zh-CN" altLang="en-US" sz="1200" b="0" i="0" u="none" strike="noStrike" kern="1200" baseline="0" dirty="0">
                <a:ln w="0"/>
                <a:solidFill>
                  <a:schemeClr val="tx1"/>
                </a:solidFill>
                <a:effectLst/>
                <a:latin typeface="Arial Unicode MS" panose="020B0604020202020204" pitchFamily="34" charset="-128"/>
                <a:ea typeface="微软雅黑" panose="020B0503020204020204" pitchFamily="34" charset="-122"/>
                <a:cs typeface="+mn-cs"/>
              </a:rPr>
              <a:t>阶段，</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主要是通过一些数据字段来构造</a:t>
            </a:r>
            <a:r>
              <a:rPr lang="en-US" altLang="zh-CN" dirty="0" err="1">
                <a:effectLst/>
              </a:rPr>
              <a:t>ums_request</a:t>
            </a:r>
            <a:r>
              <a:rPr lang="zh-CN" altLang="en-US" dirty="0">
                <a:effectLst/>
              </a:rPr>
              <a:t>来</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发送请求。</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后面几个用户信息模块的</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prepare_request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ums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类似，不多赘述</a:t>
            </a: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1" dirty="0">
                <a:ln w="0"/>
                <a:solidFill>
                  <a:schemeClr val="bg1"/>
                </a:solidFill>
                <a:effectLst>
                  <a:outerShdw blurRad="38100" dist="19050" dir="2700000" algn="tl" rotWithShape="0">
                    <a:schemeClr val="dk1">
                      <a:alpha val="40000"/>
                    </a:schemeClr>
                  </a:outerShdw>
                </a:effectLst>
              </a:rPr>
              <a:t>在</a:t>
            </a:r>
            <a:r>
              <a:rPr kumimoji="1" lang="en-US" altLang="zh-CN" sz="1200" b="1" dirty="0" err="1">
                <a:ln w="0"/>
                <a:solidFill>
                  <a:schemeClr val="bg1"/>
                </a:solidFill>
                <a:effectLst>
                  <a:outerShdw blurRad="38100" dist="19050" dir="2700000" algn="tl" rotWithShape="0">
                    <a:schemeClr val="dk1">
                      <a:alpha val="40000"/>
                    </a:schemeClr>
                  </a:outerShdw>
                </a:effectLst>
              </a:rPr>
              <a:t>handle_response</a:t>
            </a:r>
            <a:r>
              <a:rPr kumimoji="1" lang="zh-CN" altLang="en-US" sz="1200" b="1" dirty="0">
                <a:ln w="0"/>
                <a:solidFill>
                  <a:schemeClr val="bg1"/>
                </a:solidFill>
                <a:effectLst>
                  <a:outerShdw blurRad="38100" dist="19050" dir="2700000" algn="tl" rotWithShape="0">
                    <a:schemeClr val="dk1">
                      <a:alpha val="40000"/>
                    </a:schemeClr>
                  </a:outerShdw>
                </a:effectLst>
              </a:rPr>
              <a:t>阶段，主要会去解析返回的响应，</a:t>
            </a:r>
            <a:r>
              <a:rPr kumimoji="1" lang="en-US" altLang="zh-CN" sz="1200" b="0" i="0" u="none" strike="noStrike" kern="1200" baseline="0" dirty="0">
                <a:ln w="0"/>
                <a:solidFill>
                  <a:schemeClr val="tx1"/>
                </a:solidFill>
                <a:effectLst/>
                <a:latin typeface="Arial Unicode MS" panose="020B0604020202020204" pitchFamily="34" charset="-128"/>
                <a:ea typeface="微软雅黑" panose="020B0503020204020204" pitchFamily="34" charset="-122"/>
                <a:cs typeface="+mn-cs"/>
              </a:rPr>
              <a:t>ums</a:t>
            </a:r>
            <a:r>
              <a:rPr kumimoji="1" lang="zh-CN" altLang="en-US" sz="1200" b="0" i="0" u="none" strike="noStrike" kern="1200" baseline="0" dirty="0">
                <a:ln w="0"/>
                <a:solidFill>
                  <a:schemeClr val="tx1"/>
                </a:solidFill>
                <a:effectLst/>
                <a:latin typeface="Arial Unicode MS" panose="020B0604020202020204" pitchFamily="34" charset="-128"/>
                <a:ea typeface="微软雅黑" panose="020B0503020204020204" pitchFamily="34" charset="-122"/>
                <a:cs typeface="+mn-cs"/>
              </a:rPr>
              <a:t>主要</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包括用户自然浏览时所产生的</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信息，如长短期的兴趣，一二级分类，视频一二级分类，新闻，</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dislike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attention_short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 attentions(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权重</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时间戳</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)200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recent_click</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nid</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时间戳</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)100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条，</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daily_click</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天的点击次数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dislike_attention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用户不喜欢的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强，用户点击不感兴趣时，点击的具体兴趣点</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attention_dislike</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不喜欢的文章的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全部写入，用户点击不感兴趣却没点击任何兴趣点（注：用户强不喜欢的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以及与之强相关的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会在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attention_short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中移除，弱不感兴趣以及不喜欢</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的弱相关的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会在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attention_short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权重置</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attention_statics</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统计用户</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维度的点展，最近一次点击时的展现数和全局下发次数 （上限</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900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多）</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 ums</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信息是什么？怎么挖掘出来的？数据源是什么？</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ums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信息表示用户近一段时间内的关注点，用于广告触发。联盟流量会在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FeedUserXboxCenterModule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模块从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获取用户的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信息，包括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refresh_state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refresh_count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category_profile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attention_video</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ideal_status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等。这些特征会作为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feedannq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的用户侧的特征输入。</a:t>
            </a: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kumimoji="1" lang="zh-CN" altLang="en-US"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20</a:t>
            </a:fld>
            <a:endParaRPr lang="zh-CN" altLang="en-US"/>
          </a:p>
        </p:txBody>
      </p:sp>
    </p:spTree>
    <p:extLst>
      <p:ext uri="{BB962C8B-B14F-4D97-AF65-F5344CB8AC3E}">
        <p14:creationId xmlns:p14="http://schemas.microsoft.com/office/powerpoint/2010/main" val="29164023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UasProcessModule</a:t>
            </a:r>
            <a:r>
              <a:rPr kumimoji="1" lang="zh-CN" altLang="en-US" dirty="0"/>
              <a:t>是交互类，作用是与</a:t>
            </a:r>
            <a:r>
              <a:rPr kumimoji="1" lang="en-US" altLang="zh-CN" dirty="0" err="1"/>
              <a:t>uas</a:t>
            </a:r>
            <a:r>
              <a:rPr kumimoji="1" lang="en-US" altLang="zh-CN" dirty="0"/>
              <a:t>(</a:t>
            </a:r>
            <a:r>
              <a:rPr lang="zh-CN" altLang="en-US" dirty="0"/>
              <a:t>大数据部用户画像平台</a:t>
            </a:r>
            <a:r>
              <a:rPr kumimoji="1" lang="en-US" altLang="zh-CN" dirty="0"/>
              <a:t>)</a:t>
            </a:r>
            <a:r>
              <a:rPr kumimoji="1" lang="zh-CN" altLang="en-US" dirty="0"/>
              <a:t>进行交互，获取用户自然属性的基本信息</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1" dirty="0" err="1">
                <a:ln w="0"/>
                <a:solidFill>
                  <a:schemeClr val="bg1"/>
                </a:solidFill>
                <a:effectLst>
                  <a:outerShdw blurRad="38100" dist="19050" dir="2700000" algn="tl" rotWithShape="0">
                    <a:schemeClr val="dk1">
                      <a:alpha val="40000"/>
                    </a:schemeClr>
                  </a:outerShdw>
                </a:effectLst>
              </a:rPr>
              <a:t>prepare_request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主要是设置当前</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的检索信息、用户的标识信息，额外的</a:t>
            </a:r>
            <a:r>
              <a:rPr lang="zh-CN" altLang="en-US" dirty="0"/>
              <a:t>客户端认证信息</a:t>
            </a:r>
            <a:r>
              <a:rPr lang="en-US" altLang="zh-CN" dirty="0"/>
              <a:t>, data source</a:t>
            </a:r>
            <a:r>
              <a:rPr lang="zh-CN" altLang="en-US" dirty="0"/>
              <a:t>信息，</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然后用这些数据构造</a:t>
            </a:r>
            <a:r>
              <a:rPr lang="en-US" altLang="zh-CN" dirty="0" err="1">
                <a:effectLst/>
              </a:rPr>
              <a:t>uas_request</a:t>
            </a:r>
            <a:r>
              <a:rPr lang="zh-CN" altLang="en-US" dirty="0">
                <a:effectLst/>
              </a:rPr>
              <a:t>来</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请求用户信息</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handle_response</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则是解析返回的用户基本信息，包括姓名年龄性别兴趣信息等。</a:t>
            </a: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最新新增：</a:t>
            </a: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kern="1200" baseline="0" dirty="0" err="1">
                <a:solidFill>
                  <a:schemeClr val="tx1"/>
                </a:solidFill>
                <a:effectLst/>
                <a:latin typeface="Arial Unicode MS" panose="020B0604020202020204" pitchFamily="34" charset="-128"/>
                <a:ea typeface="微软雅黑" panose="020B0503020204020204" pitchFamily="34" charset="-122"/>
                <a:cs typeface="+mn-cs"/>
              </a:rPr>
              <a:t>parse_applist_ext_freq</a:t>
            </a:r>
            <a:r>
              <a:rPr lang="zh-CN" altLang="en-US" sz="1200" b="0" kern="1200" baseline="0" dirty="0">
                <a:solidFill>
                  <a:schemeClr val="tx1"/>
                </a:solidFill>
                <a:effectLst/>
                <a:latin typeface="Arial Unicode MS" panose="020B0604020202020204" pitchFamily="34" charset="-128"/>
                <a:ea typeface="微软雅黑" panose="020B0503020204020204" pitchFamily="34" charset="-122"/>
                <a:cs typeface="+mn-cs"/>
              </a:rPr>
              <a:t>：分高频、低频处理</a:t>
            </a:r>
            <a:endParaRPr lang="en" altLang="zh-CN" sz="1200" b="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1" dirty="0" err="1">
                <a:ln w="0"/>
                <a:solidFill>
                  <a:schemeClr val="bg1"/>
                </a:solidFill>
                <a:effectLst>
                  <a:outerShdw blurRad="38100" dist="19050" dir="2700000" algn="tl" rotWithShape="0">
                    <a:schemeClr val="dk1">
                      <a:alpha val="40000"/>
                    </a:schemeClr>
                  </a:outerShdw>
                </a:effectLst>
              </a:rPr>
              <a:t>handle_response</a:t>
            </a:r>
            <a:r>
              <a:rPr kumimoji="1" lang="zh-CN" altLang="en-US" sz="1200" b="1" dirty="0">
                <a:ln w="0"/>
                <a:solidFill>
                  <a:schemeClr val="bg1"/>
                </a:solidFill>
                <a:effectLst>
                  <a:outerShdw blurRad="38100" dist="19050" dir="2700000" algn="tl" rotWithShape="0">
                    <a:schemeClr val="dk1">
                      <a:alpha val="40000"/>
                    </a:schemeClr>
                  </a:outerShdw>
                </a:effectLst>
              </a:rPr>
              <a:t>：填充</a:t>
            </a:r>
            <a:r>
              <a:rPr kumimoji="1" lang="en-US" altLang="zh-CN" sz="1200" b="1" dirty="0" err="1">
                <a:ln w="0"/>
                <a:solidFill>
                  <a:schemeClr val="bg1"/>
                </a:solidFill>
                <a:effectLst>
                  <a:outerShdw blurRad="38100" dist="19050" dir="2700000" algn="tl" rotWithShape="0">
                    <a:schemeClr val="dk1">
                      <a:alpha val="40000"/>
                    </a:schemeClr>
                  </a:outerShdw>
                </a:effectLst>
              </a:rPr>
              <a:t>user_attribute</a:t>
            </a:r>
            <a:r>
              <a:rPr kumimoji="1" lang="zh-CN" altLang="en-US" sz="1200" b="1" dirty="0">
                <a:ln w="0"/>
                <a:solidFill>
                  <a:schemeClr val="bg1"/>
                </a:solidFill>
                <a:effectLst>
                  <a:outerShdw blurRad="38100" dist="19050" dir="2700000" algn="tl" rotWithShape="0">
                    <a:schemeClr val="dk1">
                      <a:alpha val="40000"/>
                    </a:schemeClr>
                  </a:outerShdw>
                </a:effectLst>
              </a:rPr>
              <a:t>和填充</a:t>
            </a:r>
            <a:r>
              <a:rPr kumimoji="1" lang="en-US" altLang="zh-CN" sz="1200" b="1" dirty="0" err="1">
                <a:ln w="0"/>
                <a:solidFill>
                  <a:schemeClr val="bg1"/>
                </a:solidFill>
                <a:effectLst>
                  <a:outerShdw blurRad="38100" dist="19050" dir="2700000" algn="tl" rotWithShape="0">
                    <a:schemeClr val="dk1">
                      <a:alpha val="40000"/>
                    </a:schemeClr>
                  </a:outerShdw>
                </a:effectLst>
              </a:rPr>
              <a:t>upin</a:t>
            </a:r>
            <a:r>
              <a:rPr kumimoji="1" lang="zh-CN" altLang="en-US" sz="1200" b="1" dirty="0">
                <a:ln w="0"/>
                <a:solidFill>
                  <a:schemeClr val="bg1"/>
                </a:solidFill>
                <a:effectLst>
                  <a:outerShdw blurRad="38100" dist="19050" dir="2700000" algn="tl" rotWithShape="0">
                    <a:schemeClr val="dk1">
                      <a:alpha val="40000"/>
                    </a:schemeClr>
                  </a:outerShdw>
                </a:effectLst>
              </a:rPr>
              <a:t>结果</a:t>
            </a: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effectLst/>
              </a:rPr>
              <a:t>1. </a:t>
            </a:r>
            <a:r>
              <a:rPr lang="zh-CN" altLang="en-US" dirty="0">
                <a:effectLst/>
              </a:rPr>
              <a:t>按照 </a:t>
            </a:r>
            <a:r>
              <a:rPr lang="en-US" altLang="zh-CN" dirty="0" err="1">
                <a:effectLst/>
              </a:rPr>
              <a:t>user_id</a:t>
            </a:r>
            <a:r>
              <a:rPr lang="en-US" altLang="zh-CN" dirty="0">
                <a:effectLst/>
              </a:rPr>
              <a:t>&gt;</a:t>
            </a:r>
            <a:r>
              <a:rPr lang="en-US" altLang="zh-CN" dirty="0" err="1">
                <a:effectLst/>
              </a:rPr>
              <a:t>cuid</a:t>
            </a:r>
            <a:r>
              <a:rPr lang="en-US" altLang="zh-CN" dirty="0">
                <a:effectLst/>
              </a:rPr>
              <a:t>&gt;</a:t>
            </a:r>
            <a:r>
              <a:rPr lang="en-US" altLang="zh-CN" dirty="0" err="1">
                <a:effectLst/>
              </a:rPr>
              <a:t>baiduid</a:t>
            </a:r>
            <a:r>
              <a:rPr lang="en-US" altLang="zh-CN" dirty="0">
                <a:effectLst/>
              </a:rPr>
              <a:t>&gt;</a:t>
            </a:r>
            <a:r>
              <a:rPr lang="en-US" altLang="zh-CN" dirty="0" err="1">
                <a:effectLst/>
              </a:rPr>
              <a:t>deviceid</a:t>
            </a:r>
            <a:r>
              <a:rPr lang="en-US" altLang="zh-CN" dirty="0">
                <a:effectLst/>
              </a:rPr>
              <a:t>&gt;IDFA&gt;IMEI</a:t>
            </a:r>
            <a:r>
              <a:rPr lang="zh-CN" altLang="en-US" dirty="0">
                <a:effectLst/>
              </a:rPr>
              <a:t>顺序使用返回的</a:t>
            </a:r>
            <a:r>
              <a:rPr lang="en-US" altLang="zh-CN" dirty="0">
                <a:effectLst/>
              </a:rPr>
              <a:t>user attribute</a:t>
            </a:r>
            <a:r>
              <a:rPr lang="zh-CN" altLang="en-US" dirty="0">
                <a:effectLst/>
              </a:rPr>
              <a:t>，其中属性值包含：</a:t>
            </a:r>
          </a:p>
          <a:p>
            <a:pPr marL="628650" lvl="1"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基本信息：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uas_dt_res.update_time</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age_id</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gender_id</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age_weight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gender_weight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query_profile</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兴趣信息：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uas_dt_res.interest</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意图信息：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uas_dt_res.intent</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其他信息：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uas_dt_res.other_attribute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主要是一些社会属性如</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收入水平、所在行业、星座、婚姻状况等</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0" algn="just"/>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2.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用</a:t>
            </a:r>
            <a:r>
              <a:rPr lang="en-US" altLang="zh-CN" dirty="0" err="1">
                <a:effectLst/>
              </a:rPr>
              <a:t>uas_dt_res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设置</a:t>
            </a:r>
            <a:r>
              <a:rPr lang="en-US" altLang="zh-CN" dirty="0" err="1">
                <a:effectLst/>
              </a:rPr>
              <a:t>upin_dt_res</a:t>
            </a:r>
            <a:endParaRPr lang="en-US" altLang="zh-CN" dirty="0">
              <a:effectLst/>
            </a:endParaRP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a:t>
            </a:r>
          </a:p>
          <a:p>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ums</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都是用来获取用户画像信息，区别在于：</a:t>
            </a:r>
            <a:endParaRPr lang="zh-CN" altLang="en-US" dirty="0">
              <a:effectLst/>
            </a:endParaRPr>
          </a:p>
          <a:p>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主要是基于用户的</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session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挖掘的短期行为和兴趣，比如</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8</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小时内的历史点击、浏览行为等</a:t>
            </a:r>
          </a:p>
          <a:p>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主要是挖掘用户的长期行为和兴趣，比如</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天内的历史</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等，获取相似人群以及用户的兴趣点，主要是为了</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推荐做准备</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ums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挖掘的是用户的</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信息，用于触发</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【17</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年出现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是怎么做的？</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主要包括</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age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gender_id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query_profile</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用户历史的</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dt_interest_vector</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weight)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、意图信息</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intent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type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weight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update_time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word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other_attribute</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trade_id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行业、</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income_id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收入、</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constellation_id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星座、</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dt_applist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应用列表等、</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stage_id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人生阶段</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等信息</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字段内容：</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hlinkClick r:id="rId3"/>
              </a:rPr>
              <a:t>https://console.cloud.baidu-int.com/devops/icode/repos/baidu/uas/interface/blob/master:proto/uas_service.proto</a:t>
            </a: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21</a:t>
            </a:fld>
            <a:endParaRPr lang="zh-CN" altLang="en-US"/>
          </a:p>
        </p:txBody>
      </p:sp>
    </p:spTree>
    <p:extLst>
      <p:ext uri="{BB962C8B-B14F-4D97-AF65-F5344CB8AC3E}">
        <p14:creationId xmlns:p14="http://schemas.microsoft.com/office/powerpoint/2010/main" val="18102553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接下来是</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IntentServiceProcessModule</a:t>
            </a:r>
            <a:r>
              <a:rPr lang="zh-CN" altLang="en" sz="1200" b="1" i="0" kern="1200" baseline="0" dirty="0">
                <a:solidFill>
                  <a:schemeClr val="tx1"/>
                </a:solidFill>
                <a:effectLst/>
                <a:latin typeface="Arial Unicode MS" panose="020B0604020202020204" pitchFamily="34" charset="-128"/>
                <a:ea typeface="微软雅黑" panose="020B0503020204020204" pitchFamily="34" charset="-122"/>
                <a:cs typeface="+mn-cs"/>
              </a:rPr>
              <a:t>模块</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，主要请求了意图中台，</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获取行为序列，用户画像，历史位置信息，商业标签，商业意图等，从文本和行为两方面来用户特征的挖掘。</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22</a:t>
            </a:fld>
            <a:endParaRPr lang="zh-CN" altLang="en-US"/>
          </a:p>
        </p:txBody>
      </p:sp>
    </p:spTree>
    <p:extLst>
      <p:ext uri="{BB962C8B-B14F-4D97-AF65-F5344CB8AC3E}">
        <p14:creationId xmlns:p14="http://schemas.microsoft.com/office/powerpoint/2010/main" val="2645457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从以下四方面介绍。</a:t>
            </a:r>
          </a:p>
        </p:txBody>
      </p:sp>
      <p:sp>
        <p:nvSpPr>
          <p:cNvPr id="4" name="灯片编号占位符 3"/>
          <p:cNvSpPr>
            <a:spLocks noGrp="1"/>
          </p:cNvSpPr>
          <p:nvPr>
            <p:ph type="sldNum" sz="quarter" idx="10"/>
          </p:nvPr>
        </p:nvSpPr>
        <p:spPr/>
        <p:txBody>
          <a:bodyPr/>
          <a:lstStyle/>
          <a:p>
            <a:fld id="{C76A5298-7A03-4638-AA50-81B90C4C5876}" type="slidenum">
              <a:rPr lang="zh-CN" altLang="en-US" smtClean="0"/>
              <a:t>2</a:t>
            </a:fld>
            <a:endParaRPr lang="zh-CN" altLang="en-US"/>
          </a:p>
        </p:txBody>
      </p:sp>
    </p:spTree>
    <p:extLst>
      <p:ext uri="{BB962C8B-B14F-4D97-AF65-F5344CB8AC3E}">
        <p14:creationId xmlns:p14="http://schemas.microsoft.com/office/powerpoint/2010/main" val="20388833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UserCenterProcessModule</a:t>
            </a:r>
            <a:r>
              <a:rPr kumimoji="1" lang="zh-CN" altLang="en-US" dirty="0"/>
              <a:t>与</a:t>
            </a:r>
            <a:r>
              <a:rPr kumimoji="1" lang="en-US" altLang="zh-CN" dirty="0" err="1"/>
              <a:t>usercenter</a:t>
            </a:r>
            <a:r>
              <a:rPr kumimoji="1" lang="zh-CN" altLang="en-US" dirty="0"/>
              <a:t>交互，获取用户的历史行为信息用于频控</a:t>
            </a:r>
            <a:r>
              <a:rPr lang="zh-CN" altLang="en-US" sz="1200" dirty="0">
                <a:latin typeface="Times New Roman" panose="02020603050405020304" pitchFamily="18" charset="0"/>
                <a:cs typeface="Times New Roman" panose="02020603050405020304" pitchFamily="18" charset="0"/>
              </a:rPr>
              <a:t>。</a:t>
            </a:r>
            <a:endParaRPr lang="en"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u="none" strike="noStrike" kern="1200" dirty="0">
                <a:solidFill>
                  <a:schemeClr val="tx1"/>
                </a:solidFill>
                <a:effectLst/>
                <a:latin typeface="+mn-lt"/>
                <a:ea typeface="+mn-ea"/>
                <a:cs typeface="+mn-cs"/>
              </a:rPr>
              <a:t>prepare</a:t>
            </a:r>
            <a:r>
              <a:rPr lang="en-US" altLang="zh-CN" sz="1200" b="0" i="0" u="none" strike="noStrike" kern="1200" dirty="0">
                <a:solidFill>
                  <a:schemeClr val="tx1"/>
                </a:solidFill>
                <a:effectLst/>
                <a:latin typeface="+mn-lt"/>
                <a:ea typeface="+mn-ea"/>
                <a:cs typeface="+mn-cs"/>
              </a:rPr>
              <a:t>_request</a:t>
            </a:r>
            <a:r>
              <a:rPr lang="zh-CN" altLang="en-US" sz="1200" b="0" i="0" u="none" strike="noStrike" kern="1200" dirty="0">
                <a:solidFill>
                  <a:schemeClr val="tx1"/>
                </a:solidFill>
                <a:effectLst/>
                <a:latin typeface="+mn-lt"/>
                <a:ea typeface="+mn-ea"/>
                <a:cs typeface="+mn-cs"/>
              </a:rPr>
              <a:t>设置请求信息，</a:t>
            </a:r>
            <a:r>
              <a:rPr kumimoji="1" lang="zh-CN" altLang="en-US" dirty="0"/>
              <a:t>根据</a:t>
            </a:r>
            <a:r>
              <a:rPr kumimoji="1" lang="en-US" altLang="zh-CN" dirty="0" err="1"/>
              <a:t>src_info_conf</a:t>
            </a:r>
            <a:r>
              <a:rPr kumimoji="1" lang="zh-CN" altLang="en-US" dirty="0"/>
              <a:t>来设置请求信息的</a:t>
            </a:r>
            <a:r>
              <a:rPr kumimoji="1" lang="en-US" altLang="zh-CN" dirty="0" err="1"/>
              <a:t>cmd</a:t>
            </a:r>
            <a:r>
              <a:rPr kumimoji="1" lang="zh-CN" altLang="en-US" dirty="0"/>
              <a:t>、</a:t>
            </a:r>
            <a:r>
              <a:rPr kumimoji="1" lang="en-US" altLang="zh-CN" dirty="0" err="1"/>
              <a:t>flowtype</a:t>
            </a:r>
            <a:r>
              <a:rPr kumimoji="1" lang="zh-CN" altLang="en-US" dirty="0"/>
              <a:t>，然后设置</a:t>
            </a:r>
            <a:r>
              <a:rPr kumimoji="1" lang="en-US" altLang="zh-CN" dirty="0" err="1"/>
              <a:t>cuid</a:t>
            </a:r>
            <a:r>
              <a:rPr kumimoji="1" lang="zh-CN" altLang="en-US" dirty="0"/>
              <a:t>、</a:t>
            </a:r>
            <a:r>
              <a:rPr kumimoji="1" lang="en-US" altLang="zh-CN" dirty="0" err="1"/>
              <a:t>baiduid</a:t>
            </a:r>
            <a:r>
              <a:rPr kumimoji="1" lang="zh-CN" altLang="en-US" dirty="0"/>
              <a:t>、</a:t>
            </a:r>
            <a:r>
              <a:rPr kumimoji="1" lang="en-US" altLang="zh-CN" dirty="0" err="1"/>
              <a:t>device_id</a:t>
            </a:r>
            <a:r>
              <a:rPr lang="zh-CN" altLang="en-US" sz="1200" b="0" i="0" u="none" strike="noStrike" kern="1200" dirty="0">
                <a:solidFill>
                  <a:schemeClr val="tx1"/>
                </a:solidFill>
                <a:effectLst/>
                <a:latin typeface="+mn-lt"/>
                <a:ea typeface="+mn-ea"/>
                <a:cs typeface="+mn-cs"/>
              </a:rPr>
              <a:t>，用于请求</a:t>
            </a:r>
            <a:r>
              <a:rPr lang="en-US" altLang="zh-CN" sz="1200" b="0" i="0" u="none" strike="noStrike" kern="1200" dirty="0" err="1">
                <a:solidFill>
                  <a:schemeClr val="tx1"/>
                </a:solidFill>
                <a:effectLst/>
                <a:latin typeface="+mn-lt"/>
                <a:ea typeface="+mn-ea"/>
                <a:cs typeface="+mn-cs"/>
              </a:rPr>
              <a:t>usercenter</a:t>
            </a:r>
            <a:r>
              <a:rPr lang="zh-CN" altLang="en-US" sz="1200" b="0" i="0" u="none" strike="noStrike" kern="1200" dirty="0">
                <a:solidFill>
                  <a:schemeClr val="tx1"/>
                </a:solidFill>
                <a:effectLst/>
                <a:latin typeface="+mn-lt"/>
                <a:ea typeface="+mn-ea"/>
                <a:cs typeface="+mn-cs"/>
              </a:rPr>
              <a:t>来获得用户信息</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handle_response</a:t>
            </a:r>
            <a:r>
              <a:rPr kumimoji="1" lang="zh-CN" altLang="en-US" dirty="0"/>
              <a:t>首先解析返回的历史曝光广告序列，之后利用这些信息进行频控。</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freq_session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解析存放至</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这里主要是添加了</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adv</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subject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频控数据</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交互，获取：</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shoubai_mt_profile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long_status_profile</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填充各种频控信息：</a:t>
            </a:r>
          </a:p>
          <a:p>
            <a:pPr lvl="1"/>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fill_dedup_set_prepare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expose_duration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eshow_ratio</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expose_slot_duration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scroll_info</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1"/>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fill_dedup_set</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填充不同粒度的频控数据</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dirty="0"/>
              <a:t>填充频控信息并统计去重集合，维度包括：每个数据源下、每个产品线下、每个广告，在符合频控策略的条件下</a:t>
            </a:r>
            <a:r>
              <a:rPr kumimoji="1" lang="en" altLang="zh-CN" sz="1200" dirty="0" err="1"/>
              <a:t>winfoid</a:t>
            </a:r>
            <a:r>
              <a:rPr kumimoji="1" lang="zh-CN" altLang="en-US" sz="1200" dirty="0"/>
              <a:t>、</a:t>
            </a:r>
            <a:r>
              <a:rPr kumimoji="1" lang="en-US" altLang="zh-CN" sz="1200" dirty="0" err="1"/>
              <a:t>ideaid</a:t>
            </a:r>
            <a:r>
              <a:rPr kumimoji="1" lang="zh-CN" altLang="en-US" sz="1200" dirty="0"/>
              <a:t>、</a:t>
            </a:r>
            <a:r>
              <a:rPr kumimoji="1" lang="en-US" altLang="zh-CN" sz="1200" dirty="0" err="1"/>
              <a:t>planid</a:t>
            </a:r>
            <a:r>
              <a:rPr kumimoji="1" lang="zh-CN" altLang="en-US" sz="1200" dirty="0"/>
              <a:t>、</a:t>
            </a:r>
            <a:r>
              <a:rPr kumimoji="1" lang="en-US" altLang="zh-CN" sz="1200" dirty="0" err="1"/>
              <a:t>userid</a:t>
            </a:r>
            <a:r>
              <a:rPr kumimoji="1" lang="zh-CN" altLang="en-US" sz="1200" dirty="0"/>
              <a:t>、</a:t>
            </a:r>
            <a:r>
              <a:rPr kumimoji="1" lang="en" altLang="zh-CN" sz="1200" dirty="0"/>
              <a:t> </a:t>
            </a:r>
            <a:r>
              <a:rPr kumimoji="1" lang="en" altLang="zh-CN" sz="1200" dirty="0" err="1"/>
              <a:t>richq_userid</a:t>
            </a:r>
            <a:r>
              <a:rPr kumimoji="1" lang="zh-CN" altLang="en-US" sz="1200" dirty="0"/>
              <a:t>、</a:t>
            </a:r>
            <a:r>
              <a:rPr kumimoji="1" lang="en-US" altLang="zh-CN" sz="1200" dirty="0"/>
              <a:t>trade2</a:t>
            </a:r>
            <a:r>
              <a:rPr kumimoji="1" lang="zh-CN" altLang="en-US" sz="1200" dirty="0"/>
              <a:t>、</a:t>
            </a:r>
            <a:r>
              <a:rPr kumimoji="1" lang="en-US" altLang="zh-CN" sz="1200" dirty="0"/>
              <a:t>title</a:t>
            </a:r>
            <a:r>
              <a:rPr kumimoji="1" lang="zh-CN" altLang="en-US" sz="1200" dirty="0"/>
              <a:t>、</a:t>
            </a:r>
            <a:r>
              <a:rPr kumimoji="1" lang="en-US" altLang="zh-CN" sz="1200" dirty="0"/>
              <a:t>subject</a:t>
            </a:r>
            <a:r>
              <a:rPr kumimoji="1" lang="zh-CN" altLang="en-US" sz="1200" dirty="0"/>
              <a:t>、</a:t>
            </a:r>
            <a:r>
              <a:rPr kumimoji="1" lang="en-US" altLang="zh-CN" sz="1200" dirty="0"/>
              <a:t>brand</a:t>
            </a:r>
            <a:r>
              <a:rPr kumimoji="1" lang="zh-CN" altLang="en-US" sz="1200" dirty="0"/>
              <a:t>、</a:t>
            </a:r>
            <a:r>
              <a:rPr kumimoji="1" lang="en" altLang="zh-CN" sz="1200" dirty="0"/>
              <a:t> </a:t>
            </a:r>
            <a:r>
              <a:rPr kumimoji="1" lang="en" altLang="zh-CN" sz="1200" dirty="0" err="1"/>
              <a:t>richq_brand</a:t>
            </a:r>
            <a:r>
              <a:rPr kumimoji="1" lang="zh-CN" altLang="en-US" sz="1200" dirty="0"/>
              <a:t>，不同</a:t>
            </a:r>
            <a:r>
              <a:rPr kumimoji="1" lang="en-US" altLang="zh-CN" sz="1200" dirty="0" err="1"/>
              <a:t>matchtype</a:t>
            </a:r>
            <a:r>
              <a:rPr kumimoji="1" lang="zh-CN" altLang="en-US" sz="1200" dirty="0"/>
              <a:t>下</a:t>
            </a:r>
            <a:r>
              <a:rPr kumimoji="1" lang="en-US" altLang="zh-CN" sz="1200" dirty="0"/>
              <a:t>word</a:t>
            </a:r>
            <a:r>
              <a:rPr kumimoji="1" lang="zh-CN" altLang="en-US" sz="1200" dirty="0"/>
              <a:t>、</a:t>
            </a:r>
            <a:r>
              <a:rPr kumimoji="1" lang="en-US" altLang="zh-CN" sz="1200" dirty="0"/>
              <a:t>title</a:t>
            </a:r>
            <a:r>
              <a:rPr kumimoji="1" lang="zh-CN" altLang="en-US" sz="1200" dirty="0"/>
              <a:t>。</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频控信息：来源是从</a:t>
            </a:r>
            <a:r>
              <a:rPr kumimoji="1" lang="en-US" altLang="zh-CN" dirty="0" err="1"/>
              <a:t>asplog</a:t>
            </a:r>
            <a:r>
              <a:rPr kumimoji="1" lang="zh-CN" altLang="en-US" dirty="0"/>
              <a:t>解析获取，频控信息类型分为</a:t>
            </a:r>
            <a:r>
              <a:rPr kumimoji="1" lang="en-US" altLang="zh-CN" dirty="0"/>
              <a:t>10</a:t>
            </a:r>
            <a:r>
              <a:rPr kumimoji="1" lang="zh-CN" altLang="en-US" dirty="0"/>
              <a:t>次</a:t>
            </a:r>
            <a:r>
              <a:rPr kumimoji="1" lang="en-US" altLang="zh-CN" dirty="0" err="1"/>
              <a:t>pv</a:t>
            </a:r>
            <a:r>
              <a:rPr kumimoji="1" lang="en-US" altLang="zh-CN" dirty="0"/>
              <a:t>(</a:t>
            </a:r>
            <a:r>
              <a:rPr kumimoji="1" lang="en-US" altLang="zh-CN" dirty="0" err="1"/>
              <a:t>shown_info</a:t>
            </a:r>
            <a:r>
              <a:rPr kumimoji="1" lang="en-US" altLang="zh-CN" dirty="0"/>
              <a:t>)</a:t>
            </a:r>
            <a:r>
              <a:rPr kumimoji="1" lang="zh-CN" altLang="en-US" dirty="0"/>
              <a:t>和</a:t>
            </a:r>
            <a:r>
              <a:rPr kumimoji="1" lang="en-US" altLang="zh-CN" dirty="0"/>
              <a:t>8</a:t>
            </a:r>
            <a:r>
              <a:rPr kumimoji="1" lang="zh-CN" altLang="en-US" dirty="0"/>
              <a:t>小时</a:t>
            </a:r>
            <a:r>
              <a:rPr kumimoji="1" lang="en-US" altLang="zh-CN" dirty="0"/>
              <a:t>(</a:t>
            </a:r>
            <a:r>
              <a:rPr kumimoji="1" lang="en-US" altLang="zh-CN" dirty="0" err="1"/>
              <a:t>usercenter</a:t>
            </a:r>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dirty="0"/>
              <a:t>频控周期的控制在</a:t>
            </a:r>
            <a:r>
              <a:rPr lang="en" altLang="zh-CN" b="0" dirty="0">
                <a:hlinkClick r:id="rId3"/>
              </a:rPr>
              <a:t>freq_control.conf</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23</a:t>
            </a:fld>
            <a:endParaRPr lang="zh-CN" altLang="en-US"/>
          </a:p>
        </p:txBody>
      </p:sp>
    </p:spTree>
    <p:extLst>
      <p:ext uri="{BB962C8B-B14F-4D97-AF65-F5344CB8AC3E}">
        <p14:creationId xmlns:p14="http://schemas.microsoft.com/office/powerpoint/2010/main" val="21705085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b="1" dirty="0" err="1"/>
              <a:t>UpinPM</a:t>
            </a:r>
            <a:r>
              <a:rPr kumimoji="1" lang="zh-CN" altLang="en-US" b="1" dirty="0"/>
              <a:t>是交互类，作用是访问</a:t>
            </a:r>
            <a:r>
              <a:rPr lang="zh-CN" altLang="en-US" dirty="0"/>
              <a:t>凤巢用户画像平台，</a:t>
            </a:r>
            <a:r>
              <a:rPr kumimoji="1" lang="en-US" altLang="zh-CN" b="0" dirty="0" err="1"/>
              <a:t>Afd</a:t>
            </a:r>
            <a:r>
              <a:rPr kumimoji="1" lang="zh-CN" altLang="en-US" b="0" dirty="0"/>
              <a:t>模块会记录</a:t>
            </a:r>
            <a:r>
              <a:rPr kumimoji="1" lang="en-US" altLang="zh-CN" b="0" dirty="0" err="1"/>
              <a:t>feedas</a:t>
            </a:r>
            <a:r>
              <a:rPr kumimoji="1" lang="zh-CN" altLang="en-US" b="0" dirty="0"/>
              <a:t>返回的广告结果并记录到日志，相应日志会传到</a:t>
            </a:r>
            <a:r>
              <a:rPr kumimoji="1" lang="en-US" altLang="zh-CN" b="0" dirty="0"/>
              <a:t>Hadoop</a:t>
            </a:r>
            <a:r>
              <a:rPr kumimoji="1" lang="zh-CN" altLang="en-US" b="0" dirty="0"/>
              <a:t>集群上，</a:t>
            </a:r>
            <a:r>
              <a:rPr kumimoji="1" lang="en-US" altLang="zh-CN" b="0" dirty="0" err="1"/>
              <a:t>upin</a:t>
            </a:r>
            <a:r>
              <a:rPr kumimoji="1" lang="zh-CN" altLang="en-US" b="0" dirty="0"/>
              <a:t>的同学会请求该集群获取用户近期相关的检索数据，用来分析生成用户特征，在</a:t>
            </a:r>
            <a:r>
              <a:rPr kumimoji="1" lang="en-US" altLang="zh-CN" b="0" dirty="0" err="1"/>
              <a:t>upin</a:t>
            </a:r>
            <a:r>
              <a:rPr kumimoji="1" lang="zh-CN" altLang="en-US" b="0" dirty="0"/>
              <a:t>交互模块可以获取用户历史搜索浏览信息、历史广告触发信息、短期兴趣等。</a:t>
            </a:r>
            <a:endParaRPr kumimoji="1" lang="en-US" altLang="zh-CN" b="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b="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handle_response</a:t>
            </a:r>
            <a:r>
              <a:rPr kumimoji="1" lang="zh-CN" altLang="en-US" dirty="0"/>
              <a:t>解析返回的用户属性信息和兴趣、搜索数据、历史广告触发信息</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parse_session_info</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1"/>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parse_wise_dt_attr_info</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基础信息，优先级</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1"/>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search_session_info</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在凤巢的历史搜索记录，包括搜索的扩展信息</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1"/>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parse_asplog_session_info_config</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解析</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asplog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中近期的广告点击信息</a:t>
            </a:r>
          </a:p>
          <a:p>
            <a:pPr lvl="1"/>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如果是</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wise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请求</a:t>
            </a:r>
          </a:p>
          <a:p>
            <a:pPr lvl="2"/>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parse_region_info</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解析粗略位置信息</a:t>
            </a:r>
          </a:p>
          <a:p>
            <a:pPr lvl="2"/>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get_locations_from_ugate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解析</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IP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定位信息、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cuid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常驻点、</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cookie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常驻点</a:t>
            </a:r>
          </a:p>
          <a:p>
            <a:pPr lvl="2"/>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get_gs_wise_multi_preq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进行解码，去除非法字符</a:t>
            </a: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fill_dedup_set</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解析频控信息，根据不同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mining_type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src_id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对应的</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freq_control</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配置信息分粒度调整频控力度，这里主要获取了频控力度相关的配置信息</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用户基本信息优先级：</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24</a:t>
            </a:fld>
            <a:endParaRPr lang="zh-CN" altLang="en-US"/>
          </a:p>
        </p:txBody>
      </p:sp>
    </p:spTree>
    <p:extLst>
      <p:ext uri="{BB962C8B-B14F-4D97-AF65-F5344CB8AC3E}">
        <p14:creationId xmlns:p14="http://schemas.microsoft.com/office/powerpoint/2010/main" val="7097940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区别（都是查询的</a:t>
            </a:r>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dirty="0">
              <a:effectLst/>
            </a:endParaRPr>
          </a:p>
          <a:p>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负责</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session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短期兴趣，</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负责用户长期行为兴趣</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数据源不同：</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的数据源是百度外网，</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的数据源是百度内网</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权重不同：</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拿到的兴趣点的权重较高</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频控：</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内</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间 自然基础的属性</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抽象的个人属性 商业属性对应不同的行为，需要仔细区别</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usercent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e</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频控信息有什么区别？</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中的频控逻辑是从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中迁移过来的，目前大部分（包括手百、好看、联盟）的频控都是在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生效的，只有一小部分（</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wap</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还在走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的频控逻辑。这里代码也写了</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user center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的返回解析时候会直接填充</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的频控信息。</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dirty="0">
                <a:effectLst/>
                <a:latin typeface="Helvetica Neue"/>
                <a:ea typeface="Helvetica Neue"/>
                <a:cs typeface="Helvetica Neue"/>
                <a:sym typeface="Helvetica Neue"/>
              </a:rPr>
              <a:t>2</a:t>
            </a:r>
            <a:r>
              <a:rPr lang="zh-CN" altLang="en-US" sz="1200" b="0" i="0" dirty="0">
                <a:effectLst/>
                <a:latin typeface="Helvetica Neue"/>
                <a:ea typeface="Helvetica Neue"/>
                <a:cs typeface="Helvetica Neue"/>
                <a:sym typeface="Helvetica Neue"/>
              </a:rPr>
              <a:t>、与</a:t>
            </a:r>
            <a:r>
              <a:rPr lang="en-US" altLang="zh-CN" sz="1200" b="0" i="0" dirty="0" err="1">
                <a:effectLst/>
                <a:latin typeface="Helvetica Neue"/>
                <a:ea typeface="Helvetica Neue"/>
                <a:cs typeface="Helvetica Neue"/>
                <a:sym typeface="Helvetica Neue"/>
              </a:rPr>
              <a:t>shown_info</a:t>
            </a:r>
            <a:r>
              <a:rPr lang="zh-CN" altLang="en-US" sz="1200" b="0" i="0" dirty="0">
                <a:effectLst/>
                <a:latin typeface="Helvetica Neue"/>
                <a:ea typeface="Helvetica Neue"/>
                <a:cs typeface="Helvetica Neue"/>
                <a:sym typeface="Helvetica Neue"/>
              </a:rPr>
              <a:t>的区别：</a:t>
            </a:r>
            <a:endParaRPr lang="en-US" altLang="zh-CN" sz="1200" b="0" i="0" dirty="0">
              <a:effectLst/>
              <a:latin typeface="Helvetica Neue"/>
              <a:ea typeface="Helvetica Neue"/>
              <a:cs typeface="Helvetica Neue"/>
              <a:sym typeface="Helvetica Neue"/>
            </a:endParaRPr>
          </a:p>
          <a:p>
            <a:pPr marL="228600" indent="-228600">
              <a:buFont typeface="+mj-lt"/>
              <a:buAutoNum type="arabicPeriod"/>
            </a:pPr>
            <a:r>
              <a:rPr lang="zh-CN" altLang="en-US" sz="1200" b="0" i="0" dirty="0">
                <a:effectLst/>
                <a:latin typeface="Helvetica Neue"/>
                <a:ea typeface="Helvetica Neue"/>
                <a:cs typeface="Helvetica Neue"/>
                <a:sym typeface="Helvetica Neue"/>
              </a:rPr>
              <a:t>时间粒度不同，</a:t>
            </a:r>
            <a:r>
              <a:rPr lang="en-US" altLang="zh-CN" sz="1200" b="0" i="0" dirty="0" err="1">
                <a:effectLst/>
                <a:latin typeface="Helvetica Neue"/>
                <a:ea typeface="Helvetica Neue"/>
                <a:cs typeface="Helvetica Neue"/>
                <a:sym typeface="Helvetica Neue"/>
              </a:rPr>
              <a:t>shown_info</a:t>
            </a:r>
            <a:r>
              <a:rPr lang="zh-CN" altLang="en-US" sz="1200" b="0" i="0" dirty="0">
                <a:effectLst/>
                <a:latin typeface="Helvetica Neue"/>
                <a:ea typeface="Helvetica Neue"/>
                <a:cs typeface="Helvetica Neue"/>
                <a:sym typeface="Helvetica Neue"/>
              </a:rPr>
              <a:t>是</a:t>
            </a:r>
            <a:r>
              <a:rPr lang="en-US" altLang="zh-CN" sz="1200" b="0" i="0" dirty="0">
                <a:effectLst/>
                <a:latin typeface="Helvetica Neue"/>
                <a:ea typeface="Helvetica Neue"/>
                <a:cs typeface="Helvetica Neue"/>
                <a:sym typeface="Helvetica Neue"/>
              </a:rPr>
              <a:t>24</a:t>
            </a:r>
            <a:r>
              <a:rPr lang="zh-CN" altLang="en-US" sz="1200" b="0" i="0" dirty="0">
                <a:effectLst/>
                <a:latin typeface="Helvetica Neue"/>
                <a:ea typeface="Helvetica Neue"/>
                <a:cs typeface="Helvetica Neue"/>
                <a:sym typeface="Helvetica Neue"/>
              </a:rPr>
              <a:t>小时的</a:t>
            </a:r>
            <a:r>
              <a:rPr lang="en-US" altLang="zh-CN" sz="1200" b="0" i="0" dirty="0">
                <a:effectLst/>
                <a:latin typeface="Helvetica Neue"/>
                <a:ea typeface="Helvetica Neue"/>
                <a:cs typeface="Helvetica Neue"/>
                <a:sym typeface="Helvetica Neue"/>
              </a:rPr>
              <a:t>,</a:t>
            </a:r>
            <a:r>
              <a:rPr lang="en-US" altLang="zh-CN" sz="1200" b="0" i="0" dirty="0" err="1">
                <a:effectLst/>
                <a:latin typeface="Helvetica Neue"/>
                <a:ea typeface="Helvetica Neue"/>
                <a:cs typeface="Helvetica Neue"/>
                <a:sym typeface="Helvetica Neue"/>
              </a:rPr>
              <a:t>usercenter</a:t>
            </a:r>
            <a:r>
              <a:rPr lang="zh-CN" altLang="en-US" sz="1200" b="0" i="0" dirty="0">
                <a:effectLst/>
                <a:latin typeface="Helvetica Neue"/>
                <a:ea typeface="Helvetica Neue"/>
                <a:cs typeface="Helvetica Neue"/>
                <a:sym typeface="Helvetica Neue"/>
              </a:rPr>
              <a:t>是</a:t>
            </a:r>
            <a:r>
              <a:rPr lang="en-US" altLang="zh-CN" sz="1200" b="0" i="0" dirty="0">
                <a:effectLst/>
                <a:latin typeface="Helvetica Neue"/>
                <a:ea typeface="Helvetica Neue"/>
                <a:cs typeface="Helvetica Neue"/>
                <a:sym typeface="Helvetica Neue"/>
              </a:rPr>
              <a:t>8</a:t>
            </a:r>
            <a:r>
              <a:rPr lang="zh-CN" altLang="en-US" sz="1200" b="0" i="0" dirty="0">
                <a:effectLst/>
                <a:latin typeface="Helvetica Neue"/>
                <a:ea typeface="Helvetica Neue"/>
                <a:cs typeface="Helvetica Neue"/>
                <a:sym typeface="Helvetica Neue"/>
              </a:rPr>
              <a:t>小时</a:t>
            </a:r>
            <a:endParaRPr lang="en-US" altLang="zh-CN" sz="1200" b="0" i="0" dirty="0">
              <a:effectLst/>
              <a:latin typeface="Helvetica Neue"/>
              <a:ea typeface="Helvetica Neue"/>
              <a:cs typeface="Helvetica Neue"/>
              <a:sym typeface="Helvetica Neue"/>
            </a:endParaRPr>
          </a:p>
          <a:p>
            <a:pPr marL="228600" indent="-228600">
              <a:buFont typeface="+mj-lt"/>
              <a:buAutoNum type="arabicPeriod"/>
            </a:pPr>
            <a:r>
              <a:rPr lang="en-US" altLang="zh-CN" sz="1200" b="0" i="0" dirty="0" err="1">
                <a:effectLst/>
                <a:latin typeface="Helvetica Neue"/>
                <a:ea typeface="Helvetica Neue"/>
                <a:cs typeface="Helvetica Neue"/>
                <a:sym typeface="Helvetica Neue"/>
              </a:rPr>
              <a:t>usercenter</a:t>
            </a:r>
            <a:r>
              <a:rPr lang="zh-CN" altLang="en-US" sz="1200" b="0" i="0" dirty="0">
                <a:effectLst/>
                <a:latin typeface="Helvetica Neue"/>
                <a:ea typeface="Helvetica Neue"/>
                <a:cs typeface="Helvetica Neue"/>
                <a:sym typeface="Helvetica Neue"/>
              </a:rPr>
              <a:t>是曝光数据，</a:t>
            </a:r>
            <a:r>
              <a:rPr lang="en-US" altLang="zh-CN" sz="1200" b="0" i="0" dirty="0" err="1">
                <a:effectLst/>
                <a:latin typeface="Helvetica Neue"/>
                <a:ea typeface="Helvetica Neue"/>
                <a:cs typeface="Helvetica Neue"/>
                <a:sym typeface="Helvetica Neue"/>
              </a:rPr>
              <a:t>shown_info</a:t>
            </a:r>
            <a:r>
              <a:rPr lang="zh-CN" altLang="en-US" sz="1200" b="0" i="0" dirty="0">
                <a:effectLst/>
                <a:latin typeface="Helvetica Neue"/>
                <a:ea typeface="Helvetica Neue"/>
                <a:cs typeface="Helvetica Neue"/>
                <a:sym typeface="Helvetica Neue"/>
              </a:rPr>
              <a:t>是</a:t>
            </a:r>
            <a:r>
              <a:rPr lang="en-US" altLang="zh-CN" sz="1200" b="0" i="0" dirty="0" err="1">
                <a:effectLst/>
                <a:latin typeface="Helvetica Neue"/>
                <a:ea typeface="Helvetica Neue"/>
                <a:cs typeface="Helvetica Neue"/>
                <a:sym typeface="Helvetica Neue"/>
              </a:rPr>
              <a:t>pv</a:t>
            </a:r>
            <a:r>
              <a:rPr lang="zh-CN" altLang="en-US" sz="1200" b="0" i="0" dirty="0">
                <a:effectLst/>
                <a:latin typeface="Helvetica Neue"/>
                <a:ea typeface="Helvetica Neue"/>
                <a:cs typeface="Helvetica Neue"/>
                <a:sym typeface="Helvetica Neue"/>
              </a:rPr>
              <a:t>的检索数据</a:t>
            </a:r>
            <a:endParaRPr lang="en-US" altLang="zh-CN" dirty="0">
              <a:effectLst/>
            </a:endParaRPr>
          </a:p>
          <a:p>
            <a:endParaRPr kumimoji="1" lang="en-US" altLang="zh-CN" dirty="0"/>
          </a:p>
          <a:p>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主要用于解析用户历史广告信息以进行频控</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的功能有些类似，甚至有一些返回字段重合，它们主要有以下不同</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重合的字段会有优先级</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&gt;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&gt;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endPar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关注在用户基本信息</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兴趣、意图次要</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主要挖掘用户的长期行为和兴趣</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(30</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天历史</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与用户相似的人群、潜在的意图信息</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主要关注用户</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短期行为</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(8</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小时内的点击、粗定位、常驻点等</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Ums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则主要分析用户</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例如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attention_short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根据点击时间戳总结的近一个月的兴趣点</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attention_short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dislike_attention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点击过不喜欢的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标签</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25</a:t>
            </a:fld>
            <a:endParaRPr lang="zh-CN" altLang="en-US"/>
          </a:p>
        </p:txBody>
      </p:sp>
    </p:spTree>
    <p:extLst>
      <p:ext uri="{BB962C8B-B14F-4D97-AF65-F5344CB8AC3E}">
        <p14:creationId xmlns:p14="http://schemas.microsoft.com/office/powerpoint/2010/main" val="38934377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在触发部分，是通过上用户信息获取阶段中获得的用户信息去请求金门，获取用户意图列表，即推荐</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）金门先从不同的分支拉取了</a:t>
            </a:r>
            <a:r>
              <a:rPr lang="en-US" altLang="zh-CN" dirty="0">
                <a:effectLst/>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original_query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dirty="0" err="1">
                <a:effectLst/>
              </a:rPr>
              <a:t>upin</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、热词表、</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intent_xbox</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返回的意图</a:t>
            </a:r>
            <a:r>
              <a:rPr lang="en-US" altLang="zh-CN" dirty="0">
                <a:effectLst/>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dirty="0">
              <a:effectLst/>
            </a:endParaRPr>
          </a:p>
          <a:p>
            <a:r>
              <a:rPr lang="en-US" altLang="zh-CN" dirty="0">
                <a:effectLst/>
              </a:rPr>
              <a:t>2</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）随后访问观星，获取</a:t>
            </a:r>
            <a:r>
              <a:rPr lang="en-US" altLang="zh-CN" dirty="0" err="1">
                <a:effectLst/>
              </a:rPr>
              <a:t>intentq</a:t>
            </a:r>
            <a:r>
              <a:rPr lang="zh-CN" altLang="en-US" dirty="0">
                <a:effectLst/>
              </a:rPr>
              <a:t>（用户和意图的相关性）</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dirty="0" err="1">
                <a:effectLst/>
              </a:rPr>
              <a:t>epvq</a:t>
            </a:r>
            <a:r>
              <a:rPr lang="zh-CN" altLang="en-US" dirty="0">
                <a:effectLst/>
              </a:rPr>
              <a:t>（商业价值分数）</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，访问词表，获取</a:t>
            </a:r>
            <a:r>
              <a:rPr lang="en-US" altLang="zh-CN" dirty="0" err="1">
                <a:effectLst/>
              </a:rPr>
              <a:t>cpm</a:t>
            </a:r>
            <a:r>
              <a:rPr lang="zh-CN" altLang="en-US" dirty="0">
                <a:effectLst/>
              </a:rPr>
              <a:t>（千次展现）</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dirty="0" err="1">
                <a:effectLst/>
              </a:rPr>
              <a:t>trade_id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dirty="0">
              <a:effectLst/>
            </a:endParaRPr>
          </a:p>
          <a:p>
            <a:r>
              <a:rPr lang="en-US" altLang="zh-CN" dirty="0">
                <a:effectLst/>
              </a:rPr>
              <a:t>3</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）计算</a:t>
            </a:r>
            <a:r>
              <a:rPr lang="en-US" altLang="zh-CN" dirty="0" err="1">
                <a:effectLst/>
              </a:rPr>
              <a:t>query_score</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dirty="0">
              <a:effectLst/>
            </a:endParaRPr>
          </a:p>
          <a:p>
            <a:r>
              <a:rPr lang="en-US" altLang="zh-CN" dirty="0">
                <a:effectLst/>
              </a:rPr>
              <a:t>4</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）排序：根据</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branch_rank</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升序，</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降序</a:t>
            </a:r>
            <a:endParaRPr lang="zh-CN" altLang="en-US" dirty="0">
              <a:effectLst/>
            </a:endParaRPr>
          </a:p>
          <a:p>
            <a:r>
              <a:rPr lang="en-US" altLang="zh-CN" dirty="0">
                <a:effectLst/>
              </a:rPr>
              <a:t>5</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）过滤：黑名单过滤：将</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query_trade_id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black_trade_list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行业黑名单进行比较；</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阀值过滤：</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epvq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endParaRPr lang="zh-CN" altLang="en-US" dirty="0">
              <a:effectLst/>
            </a:endParaRPr>
          </a:p>
          <a:p>
            <a:r>
              <a:rPr lang="en-US" altLang="zh-CN" dirty="0">
                <a:effectLst/>
              </a:rPr>
              <a:t>6</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）频控：</a:t>
            </a:r>
            <a:endParaRPr lang="zh-CN" altLang="en-US" dirty="0">
              <a:effectLst/>
            </a:endParaRPr>
          </a:p>
          <a:p>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show_info</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按个数进行频控，比如前</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5</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条触发过广告的</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，下次出现时不会再去触发广告</a:t>
            </a:r>
            <a:endParaRPr lang="zh-CN" altLang="en-US" dirty="0">
              <a:effectLst/>
            </a:endParaRPr>
          </a:p>
          <a:p>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user_center</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按时段进行频控，比如</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8h</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内触发过的广告的</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不会再去触发广告</a:t>
            </a:r>
            <a:endParaRPr lang="zh-CN" altLang="en-US" dirty="0">
              <a:effectLst/>
            </a:endParaRPr>
          </a:p>
          <a:p>
            <a:r>
              <a:rPr lang="en-US" altLang="zh-CN" dirty="0">
                <a:effectLst/>
              </a:rPr>
              <a:t>7</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）去重：将相似或相同的</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过滤掉</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去重维度</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self_dedup</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shown_dedup</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upin_dedup</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dirty="0">
              <a:effectLst/>
            </a:endParaRPr>
          </a:p>
          <a:p>
            <a:r>
              <a:rPr lang="en-US" altLang="zh-CN" dirty="0">
                <a:effectLst/>
              </a:rPr>
              <a:t>8</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）筛选：</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进行筛选，选择出最后的推荐</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，选择方式主要有三种：选第一个、随机选择、按照权重选择</a:t>
            </a: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kumimoji="1" lang="en-US" altLang="zh-CN" sz="1200" dirty="0">
              <a:solidFill>
                <a:srgbClr val="FF0000"/>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zh-CN" altLang="en-US" sz="1200" dirty="0">
                <a:solidFill>
                  <a:srgbClr val="FF0000"/>
                </a:solidFill>
              </a:rPr>
              <a:t>金门进行排序的依据还是观星，具体的</a:t>
            </a:r>
            <a:r>
              <a:rPr kumimoji="1" lang="en-US" altLang="zh-CN" sz="1200" dirty="0">
                <a:solidFill>
                  <a:srgbClr val="FF0000"/>
                </a:solidFill>
              </a:rPr>
              <a:t>q</a:t>
            </a:r>
            <a:r>
              <a:rPr kumimoji="1" lang="zh-CN" altLang="en-US" sz="1200" dirty="0">
                <a:solidFill>
                  <a:srgbClr val="FF0000"/>
                </a:solidFill>
              </a:rPr>
              <a:t>值为以下几种：</a:t>
            </a:r>
            <a:endParaRPr kumimoji="1" lang="en-US" altLang="zh-CN" sz="1200" dirty="0">
              <a:solidFill>
                <a:srgbClr val="FF0000"/>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zh-CN" sz="1200" b="1" dirty="0" err="1">
                <a:solidFill>
                  <a:srgbClr val="FF0000"/>
                </a:solidFill>
              </a:rPr>
              <a:t>intentq</a:t>
            </a:r>
            <a:r>
              <a:rPr kumimoji="1" lang="en-US" altLang="zh-CN" sz="1200" b="1" dirty="0">
                <a:solidFill>
                  <a:srgbClr val="FF0000"/>
                </a:solidFill>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表示用户和</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的相关性，用于</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排序和截断</a:t>
            </a:r>
            <a:endPar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Deepintentq</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：基于</a:t>
            </a:r>
            <a:r>
              <a:rPr lang="en-US"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dnn</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US"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endPar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zh-CN" sz="1200" b="1" dirty="0" err="1">
                <a:solidFill>
                  <a:srgbClr val="FF0000"/>
                </a:solidFill>
              </a:rPr>
              <a:t>feedepvq</a:t>
            </a:r>
            <a:r>
              <a:rPr kumimoji="1" lang="en-US" altLang="zh-CN" sz="1200" b="1" dirty="0">
                <a:solidFill>
                  <a:srgbClr val="FF0000"/>
                </a:solidFill>
              </a:rPr>
              <a:t>:</a:t>
            </a:r>
            <a:r>
              <a:rPr kumimoji="1" lang="zh-CN" altLang="en-US" sz="1200" b="1" dirty="0">
                <a:solidFill>
                  <a:srgbClr val="FF0000"/>
                </a:solidFill>
              </a:rPr>
              <a:t> </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召回广告的点击率，用于</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选择（相当于后验值）</a:t>
            </a:r>
            <a:endParaRPr kumimoji="1" lang="en-US" altLang="zh-CN" sz="1200" b="1" dirty="0">
              <a:solidFill>
                <a:srgbClr val="FF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kumimoji="1" lang="en-US" altLang="zh-CN" sz="1200" dirty="0">
              <a:solidFill>
                <a:srgbClr val="FF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金门主要做两件事情</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无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 -&gt;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有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以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化来表达非搜索流量的网民意图</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单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 -&gt;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多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以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化来提高搜索流量的商业价值</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kumimoji="1" lang="en-US" altLang="zh-CN" sz="1200" dirty="0">
              <a:solidFill>
                <a:srgbClr val="FF0000"/>
              </a:solidFill>
            </a:endParaRPr>
          </a:p>
          <a:p>
            <a:r>
              <a:rPr kumimoji="1" lang="zh-CN" altLang="en-US" b="1" dirty="0"/>
              <a:t>金门</a:t>
            </a:r>
            <a:r>
              <a:rPr kumimoji="1" lang="en-US" altLang="zh-CN" b="1" dirty="0"/>
              <a:t> </a:t>
            </a:r>
            <a:r>
              <a:rPr kumimoji="1" lang="zh-CN" altLang="en-US" b="1" dirty="0"/>
              <a:t>意图推荐平台的代码都不在</a:t>
            </a:r>
            <a:r>
              <a:rPr kumimoji="1" lang="en-US" altLang="zh-CN" b="1" dirty="0" err="1"/>
              <a:t>feedas</a:t>
            </a:r>
            <a:r>
              <a:rPr kumimoji="1" lang="zh-CN" altLang="en-US" b="1" dirty="0"/>
              <a:t>中：</a:t>
            </a:r>
          </a:p>
          <a:p>
            <a:r>
              <a:rPr kumimoji="1" lang="zh-CN" altLang="en-US" dirty="0"/>
              <a:t>请求信息和返回信息可以在</a:t>
            </a:r>
            <a:r>
              <a:rPr kumimoji="1" lang="en-US" altLang="zh-CN" dirty="0"/>
              <a:t> </a:t>
            </a:r>
            <a:r>
              <a:rPr kumimoji="1" lang="en-US" altLang="zh-CN" dirty="0" err="1"/>
              <a:t>goldengate.proto</a:t>
            </a:r>
            <a:r>
              <a:rPr kumimoji="1" lang="zh-CN" altLang="en-US" dirty="0"/>
              <a:t> 中的</a:t>
            </a:r>
            <a:r>
              <a:rPr kumimoji="1" lang="en-US" altLang="zh-CN" dirty="0" err="1"/>
              <a:t>goldengaterequest</a:t>
            </a:r>
            <a:r>
              <a:rPr kumimoji="1" lang="zh-CN" altLang="en-US" dirty="0"/>
              <a:t>和</a:t>
            </a:r>
            <a:r>
              <a:rPr kumimoji="1" lang="en-US" altLang="zh-CN" dirty="0" err="1"/>
              <a:t>goldengateresponse</a:t>
            </a:r>
            <a:r>
              <a:rPr kumimoji="1" lang="zh-CN" altLang="en-US" dirty="0"/>
              <a:t>中找到。</a:t>
            </a:r>
            <a:endParaRPr kumimoji="1" lang="en-US" altLang="zh-CN" dirty="0"/>
          </a:p>
          <a:p>
            <a:endParaRPr kumimoji="1" lang="en-US" altLang="zh-CN" dirty="0"/>
          </a:p>
          <a:p>
            <a:br>
              <a:rPr lang="zh-CN" altLang="en-US" dirty="0">
                <a:effectLst/>
              </a:rPr>
            </a:br>
            <a:endParaRPr lang="zh-CN" altLang="en-US" dirty="0">
              <a:effectLst/>
            </a:endParaRPr>
          </a:p>
          <a:p>
            <a:endParaRPr kumimoji="1" lang="zh-CN" altLang="en-US"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26</a:t>
            </a:fld>
            <a:endParaRPr lang="zh-CN" altLang="en-US"/>
          </a:p>
        </p:txBody>
      </p:sp>
    </p:spTree>
    <p:extLst>
      <p:ext uri="{BB962C8B-B14F-4D97-AF65-F5344CB8AC3E}">
        <p14:creationId xmlns:p14="http://schemas.microsoft.com/office/powerpoint/2010/main" val="33646183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indent="0">
              <a:buFontTx/>
              <a:buNone/>
            </a:pPr>
            <a:r>
              <a:rPr kumimoji="1" lang="zh-CN" altLang="en-US" b="0" dirty="0"/>
              <a:t>意图触发的下一个模块是</a:t>
            </a:r>
            <a:r>
              <a:rPr kumimoji="1" lang="en-US" altLang="zh-CN" b="0" dirty="0" err="1"/>
              <a:t>UserEmbeddingPM</a:t>
            </a:r>
            <a:r>
              <a:rPr kumimoji="1" lang="en-US" altLang="zh-CN" b="0" dirty="0"/>
              <a:t>, </a:t>
            </a:r>
            <a:r>
              <a:rPr kumimoji="1" lang="zh-CN" altLang="en-US" b="0" dirty="0"/>
              <a:t>这个</a:t>
            </a:r>
            <a:r>
              <a:rPr kumimoji="1" lang="en-US" altLang="zh-CN" b="0" dirty="0"/>
              <a:t>module</a:t>
            </a:r>
            <a:r>
              <a:rPr kumimoji="1" lang="zh-CN" altLang="en-US" b="0" dirty="0"/>
              <a:t>虽然是非交互类，但内部</a:t>
            </a:r>
            <a:r>
              <a:rPr kumimoji="1" lang="en-US" altLang="zh-CN" b="0" dirty="0" err="1"/>
              <a:t>handle_data</a:t>
            </a:r>
            <a:r>
              <a:rPr kumimoji="1" lang="zh-CN" altLang="en-US" b="0" dirty="0"/>
              <a:t>会异步请求观星，</a:t>
            </a:r>
            <a:r>
              <a:rPr kumimoji="1" lang="zh-CN" altLang="en-US" dirty="0"/>
              <a:t>计算用户侧的</a:t>
            </a:r>
            <a:r>
              <a:rPr kumimoji="1" lang="en-US" altLang="zh-CN" dirty="0"/>
              <a:t>embedding</a:t>
            </a:r>
            <a:r>
              <a:rPr kumimoji="1" lang="zh-CN" altLang="en-US" dirty="0"/>
              <a:t> </a:t>
            </a:r>
            <a:r>
              <a:rPr kumimoji="1" lang="en-US" altLang="zh-CN" dirty="0"/>
              <a:t>vector,</a:t>
            </a:r>
            <a:r>
              <a:rPr kumimoji="1" lang="zh-CN" altLang="en-US" dirty="0"/>
              <a:t>用于后续计算相关的</a:t>
            </a:r>
            <a:r>
              <a:rPr kumimoji="1" lang="en-US" altLang="zh-CN" dirty="0"/>
              <a:t>q</a:t>
            </a:r>
            <a:r>
              <a:rPr kumimoji="1" lang="zh-CN" altLang="en-US" dirty="0"/>
              <a:t>值</a:t>
            </a:r>
            <a:r>
              <a:rPr kumimoji="1" lang="zh-CN" altLang="en-US" b="0" dirty="0"/>
              <a:t>。</a:t>
            </a:r>
            <a:endParaRPr kumimoji="1" lang="en-US" altLang="zh-CN" b="0" dirty="0"/>
          </a:p>
          <a:p>
            <a:pPr marL="0" lvl="0" indent="0" fontAlgn="base">
              <a:buClr>
                <a:prstClr val="black"/>
              </a:buClr>
              <a:buSzPct val="150000"/>
              <a:buFontTx/>
              <a:buNone/>
            </a:pPr>
            <a:endParaRPr kumimoji="1" lang="en-US" altLang="zh-CN" b="0" dirty="0"/>
          </a:p>
          <a:p>
            <a:pPr marL="0" indent="0">
              <a:buFontTx/>
              <a:buNone/>
            </a:pPr>
            <a:r>
              <a:rPr kumimoji="1" lang="en-US" altLang="zh-CN" b="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从</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new_</a:t>
            </a:r>
            <a:r>
              <a:rPr lang="en-US" altLang="zh-CN" sz="1200" b="0" kern="1200" baseline="0" dirty="0" err="1">
                <a:solidFill>
                  <a:schemeClr val="tx1"/>
                </a:solidFill>
                <a:effectLst/>
                <a:latin typeface="Arial Unicode MS" panose="020B0604020202020204" pitchFamily="34" charset="-128"/>
                <a:ea typeface="微软雅黑" panose="020B0503020204020204" pitchFamily="34" charset="-122"/>
                <a:cs typeface="+mn-cs"/>
              </a:rPr>
              <a:t>predictor_models.conf</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中可以看到，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user_embedding_phase</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下面有</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[.@models]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下面有</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feedcloseq</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feedqueryq</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feedroiuserq</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共</a:t>
            </a:r>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59</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个模型</a:t>
            </a:r>
            <a:br>
              <a:rPr lang="zh-CN" altLang="en-US" dirty="0">
                <a:effectLst/>
              </a:rPr>
            </a:b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主要包括所有中间过程的模型对应的</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user embedding</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向量：</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检索模型：</a:t>
            </a:r>
            <a:r>
              <a:rPr lang="en-US" altLang="zh-CN" dirty="0" err="1">
                <a:effectLst/>
              </a:rPr>
              <a:t>feedannq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物料</a:t>
            </a:r>
            <a:r>
              <a:rPr lang="en-US" altLang="zh-CN" dirty="0" err="1">
                <a:effectLst/>
              </a:rPr>
              <a:t>ctcvr</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模型：</a:t>
            </a:r>
            <a:r>
              <a:rPr lang="en-US" altLang="zh-CN" dirty="0" err="1">
                <a:effectLst/>
              </a:rPr>
              <a:t>feednnimageq</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召回：</a:t>
            </a:r>
            <a:r>
              <a:rPr lang="en-US" altLang="zh-CN" dirty="0" err="1">
                <a:effectLst/>
              </a:rPr>
              <a:t>feedannq</a:t>
            </a:r>
            <a:endParaRPr lang="zh-CN" altLang="en-US" dirty="0">
              <a:effectLst/>
            </a:endParaRPr>
          </a:p>
          <a:p>
            <a:r>
              <a:rPr lang="en-US" altLang="zh-CN" dirty="0" err="1">
                <a:effectLst/>
              </a:rPr>
              <a:t>ctr</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模型：</a:t>
            </a:r>
            <a:r>
              <a:rPr lang="en-US" altLang="zh-CN" dirty="0" err="1">
                <a:effectLst/>
              </a:rPr>
              <a:t>feeduserq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dirty="0">
                <a:effectLst/>
              </a:rPr>
              <a:t> </a:t>
            </a:r>
            <a:r>
              <a:rPr lang="en-US" altLang="zh-CN" dirty="0" err="1">
                <a:effectLst/>
              </a:rPr>
              <a:t>feedasq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dirty="0">
              <a:effectLst/>
            </a:endParaRPr>
          </a:p>
          <a:p>
            <a:r>
              <a:rPr lang="en-US" altLang="zh-CN" dirty="0" err="1">
                <a:effectLst/>
              </a:rPr>
              <a:t>ctcvr</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模型：</a:t>
            </a:r>
            <a:r>
              <a:rPr lang="en-US" altLang="zh-CN" dirty="0" err="1">
                <a:effectLst/>
              </a:rPr>
              <a:t>feedroiuserq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27</a:t>
            </a:fld>
            <a:endParaRPr lang="zh-CN" altLang="en-US"/>
          </a:p>
        </p:txBody>
      </p:sp>
    </p:spTree>
    <p:extLst>
      <p:ext uri="{BB962C8B-B14F-4D97-AF65-F5344CB8AC3E}">
        <p14:creationId xmlns:p14="http://schemas.microsoft.com/office/powerpoint/2010/main" val="36978465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kumimoji="1" lang="zh-CN" altLang="en-US" dirty="0"/>
              <a:t>触发中还有个模块是</a:t>
            </a:r>
            <a:r>
              <a:rPr kumimoji="1" lang="en-US" altLang="zh-CN" dirty="0" err="1"/>
              <a:t>redis</a:t>
            </a:r>
            <a:r>
              <a:rPr kumimoji="1" lang="en-US" altLang="zh-CN" dirty="0"/>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RedisProcessModule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为联盟新增模块，虽然为非交互类，但是在内部实现时使用了</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rpc</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服务进行了交互，原因是因为</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remix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框架交互类不支持</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请求交互，无法通过交互类来实现需求。</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使用的键是</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cuid</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目前存储了广告的</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ideaid</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unitid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等信息，并通过解析函数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parse_adv_response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将结果解析保存到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td.cache_info</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的区别</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的区别在于，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都是</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key - value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数据库，其中</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是存储在硬盘上的分布式数据库，其中存储的数据量级较大。</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是在存放于内存中的数据库，其特点为读写效率高。在读写方面，</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支持读</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写，</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仅能读    </a:t>
            </a:r>
          </a:p>
          <a:p>
            <a:endParaRPr kumimoji="1" lang="zh-CN" altLang="en-US"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28</a:t>
            </a:fld>
            <a:endParaRPr lang="zh-CN" altLang="en-US"/>
          </a:p>
        </p:txBody>
      </p:sp>
    </p:spTree>
    <p:extLst>
      <p:ext uri="{BB962C8B-B14F-4D97-AF65-F5344CB8AC3E}">
        <p14:creationId xmlns:p14="http://schemas.microsoft.com/office/powerpoint/2010/main" val="5441563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触发准备的最后一个模块，与</a:t>
            </a:r>
            <a:r>
              <a:rPr lang="en-US" altLang="zh-CN" sz="1200" b="0" i="0" u="none" strike="noStrike" kern="1200" dirty="0" err="1">
                <a:solidFill>
                  <a:schemeClr val="tx1"/>
                </a:solidFill>
                <a:effectLst/>
                <a:latin typeface="+mn-lt"/>
                <a:ea typeface="+mn-ea"/>
                <a:cs typeface="+mn-cs"/>
              </a:rPr>
              <a:t>xbox</a:t>
            </a:r>
            <a:r>
              <a:rPr lang="zh-CN" altLang="en-US" sz="1200" b="0" i="0" u="none" strike="noStrike" kern="1200" dirty="0">
                <a:solidFill>
                  <a:schemeClr val="tx1"/>
                </a:solidFill>
                <a:effectLst/>
                <a:latin typeface="+mn-lt"/>
                <a:ea typeface="+mn-ea"/>
                <a:cs typeface="+mn-cs"/>
              </a:rPr>
              <a:t>交互，目前主要实现一个功能：得到与用户相关的广告向量。</a:t>
            </a:r>
            <a:endParaRPr lang="en-US" altLang="zh-CN" sz="1200" b="0" i="0" u="none" strike="noStrike" kern="1200" dirty="0">
              <a:solidFill>
                <a:schemeClr val="tx1"/>
              </a:solidFill>
              <a:effectLst/>
              <a:latin typeface="+mn-lt"/>
              <a:ea typeface="+mn-ea"/>
              <a:cs typeface="+mn-cs"/>
            </a:endParaRPr>
          </a:p>
          <a:p>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b="0" dirty="0"/>
              <a:t>----------------------------------------------</a:t>
            </a:r>
          </a:p>
          <a:p>
            <a:endParaRPr lang="en-US" altLang="zh-CN" sz="1200" b="0" i="0" u="none" strike="noStrike" kern="1200" dirty="0">
              <a:solidFill>
                <a:schemeClr val="tx1"/>
              </a:solidFill>
              <a:effectLst/>
              <a:latin typeface="+mn-lt"/>
              <a:ea typeface="+mn-ea"/>
              <a:cs typeface="+mn-cs"/>
            </a:endParaRPr>
          </a:p>
          <a:p>
            <a:r>
              <a:rPr lang="en-US" altLang="zh-CN" dirty="0" err="1">
                <a:effectLst/>
              </a:rPr>
              <a:t>Xbuilt</a:t>
            </a:r>
            <a:r>
              <a:rPr lang="zh-CN" altLang="en-US" dirty="0">
                <a:effectLst/>
              </a:rPr>
              <a:t>本地词表和</a:t>
            </a:r>
            <a:r>
              <a:rPr lang="en-US" altLang="zh-CN" dirty="0">
                <a:effectLst/>
              </a:rPr>
              <a:t>Xbox</a:t>
            </a:r>
            <a:r>
              <a:rPr lang="zh-CN" altLang="en-US" dirty="0">
                <a:effectLst/>
              </a:rPr>
              <a:t>词表区别：</a:t>
            </a:r>
          </a:p>
          <a:p>
            <a:pPr marL="228600" indent="-228600">
              <a:buAutoNum type="arabicPeriod"/>
            </a:pPr>
            <a:r>
              <a:rPr lang="zh-CN" altLang="en-US" dirty="0">
                <a:effectLst/>
              </a:rPr>
              <a:t>职能：本地词表是黑白名单、控制逻辑 </a:t>
            </a:r>
            <a:endParaRPr lang="en-US" altLang="zh-CN" dirty="0">
              <a:effectLst/>
            </a:endParaRPr>
          </a:p>
          <a:p>
            <a:pPr marL="228600" indent="-228600">
              <a:buAutoNum type="arabicPeriod"/>
            </a:pPr>
            <a:r>
              <a:rPr lang="zh-CN" altLang="en-US" dirty="0">
                <a:effectLst/>
              </a:rPr>
              <a:t>大小：本地词表较小，</a:t>
            </a:r>
            <a:r>
              <a:rPr lang="en-US" altLang="zh-CN" dirty="0" err="1">
                <a:effectLst/>
              </a:rPr>
              <a:t>xbox</a:t>
            </a:r>
            <a:r>
              <a:rPr lang="zh-CN" altLang="en-US" dirty="0">
                <a:effectLst/>
              </a:rPr>
              <a:t>分布式存储基于</a:t>
            </a:r>
            <a:r>
              <a:rPr lang="en-US" altLang="zh-CN" dirty="0">
                <a:effectLst/>
              </a:rPr>
              <a:t>HDFS</a:t>
            </a:r>
            <a:r>
              <a:rPr lang="zh-CN" altLang="en-US" dirty="0">
                <a:effectLst/>
              </a:rPr>
              <a:t>可存时间更长内容更多 </a:t>
            </a:r>
            <a:endParaRPr lang="en-US" altLang="zh-CN" dirty="0">
              <a:effectLst/>
            </a:endParaRPr>
          </a:p>
          <a:p>
            <a:pPr marL="228600" indent="-228600">
              <a:buAutoNum type="arabicPeriod"/>
            </a:pPr>
            <a:r>
              <a:rPr lang="zh-CN" altLang="en-US" dirty="0">
                <a:effectLst/>
              </a:rPr>
              <a:t>数据内容：词表存储配置</a:t>
            </a:r>
            <a:r>
              <a:rPr lang="en-US" altLang="zh-CN" dirty="0">
                <a:effectLst/>
              </a:rPr>
              <a:t>id</a:t>
            </a:r>
            <a:r>
              <a:rPr lang="zh-CN" altLang="en-US" dirty="0">
                <a:effectLst/>
              </a:rPr>
              <a:t>、</a:t>
            </a:r>
            <a:r>
              <a:rPr lang="en-US" altLang="zh-CN" dirty="0">
                <a:effectLst/>
              </a:rPr>
              <a:t>key</a:t>
            </a:r>
            <a:r>
              <a:rPr lang="zh-CN" altLang="en-US" dirty="0">
                <a:effectLst/>
              </a:rPr>
              <a:t>，</a:t>
            </a:r>
            <a:r>
              <a:rPr lang="en-US" altLang="zh-CN" dirty="0" err="1">
                <a:effectLst/>
              </a:rPr>
              <a:t>xbox</a:t>
            </a:r>
            <a:r>
              <a:rPr lang="zh-CN" altLang="en-US" dirty="0">
                <a:effectLst/>
              </a:rPr>
              <a:t>存好看兴趣点和广告向量 </a:t>
            </a:r>
            <a:endParaRPr lang="en-US" altLang="zh-CN" dirty="0">
              <a:effectLst/>
            </a:endParaRPr>
          </a:p>
          <a:p>
            <a:pPr marL="228600" indent="-228600">
              <a:buAutoNum type="arabicPeriod"/>
            </a:pPr>
            <a:r>
              <a:rPr lang="zh-CN" altLang="en-US" dirty="0">
                <a:effectLst/>
              </a:rPr>
              <a:t>时间</a:t>
            </a:r>
          </a:p>
          <a:p>
            <a:endParaRPr lang="zh-CN" altLang="en-US" dirty="0">
              <a:effectLst/>
            </a:endParaRPr>
          </a:p>
          <a:p>
            <a:r>
              <a:rPr lang="en-US" altLang="zh-CN" dirty="0">
                <a:effectLst/>
              </a:rPr>
              <a:t>XBOX</a:t>
            </a:r>
            <a:r>
              <a:rPr lang="zh-CN" altLang="en-US" dirty="0">
                <a:effectLst/>
              </a:rPr>
              <a:t>的基本概念：</a:t>
            </a:r>
          </a:p>
          <a:p>
            <a:r>
              <a:rPr lang="zh-CN" altLang="en-US" dirty="0">
                <a:effectLst/>
              </a:rPr>
              <a:t>注意</a:t>
            </a:r>
            <a:r>
              <a:rPr lang="en-US" altLang="zh-CN" dirty="0">
                <a:effectLst/>
              </a:rPr>
              <a:t>XBOX</a:t>
            </a:r>
            <a:r>
              <a:rPr lang="zh-CN" altLang="en-US" dirty="0">
                <a:effectLst/>
              </a:rPr>
              <a:t>的主要解决问题：</a:t>
            </a:r>
          </a:p>
          <a:p>
            <a:r>
              <a:rPr lang="en-US" altLang="zh-CN" sz="1200" u="sng" kern="1200" baseline="0" dirty="0">
                <a:solidFill>
                  <a:schemeClr val="tx1"/>
                </a:solidFill>
                <a:effectLst/>
                <a:latin typeface="Arial Unicode MS" panose="020B0604020202020204" pitchFamily="34" charset="-128"/>
                <a:ea typeface="微软雅黑" panose="020B0503020204020204" pitchFamily="34" charset="-122"/>
                <a:cs typeface="+mn-cs"/>
                <a:hlinkClick r:id="rId3"/>
              </a:rPr>
              <a:t>http://wiki.baidu.com/pages/viewpage.action?pageId=1005106509</a:t>
            </a:r>
            <a:endParaRPr lang="en-US" altLang="zh-CN" sz="1200" u="sng"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u="sng" kern="1200" baseline="0" dirty="0">
                <a:solidFill>
                  <a:schemeClr val="tx1"/>
                </a:solidFill>
                <a:effectLst/>
                <a:latin typeface="Arial Unicode MS" panose="020B0604020202020204" pitchFamily="34" charset="-128"/>
                <a:ea typeface="微软雅黑" panose="020B0503020204020204" pitchFamily="34" charset="-122"/>
                <a:cs typeface="+mn-cs"/>
              </a:rPr>
              <a:t>简单来说就是存储离线数据得到的数据，直接利用</a:t>
            </a:r>
            <a:r>
              <a:rPr lang="en-US" altLang="zh-CN" sz="1200" u="sng" kern="1200" baseline="0" dirty="0" err="1">
                <a:solidFill>
                  <a:schemeClr val="tx1"/>
                </a:solidFill>
                <a:effectLst/>
                <a:latin typeface="Arial Unicode MS" panose="020B0604020202020204" pitchFamily="34" charset="-128"/>
                <a:ea typeface="微软雅黑" panose="020B0503020204020204" pitchFamily="34" charset="-122"/>
                <a:cs typeface="+mn-cs"/>
              </a:rPr>
              <a:t>kv</a:t>
            </a:r>
            <a:r>
              <a:rPr lang="zh-CN" altLang="en-US" sz="1200" u="sng" kern="1200" baseline="0" dirty="0">
                <a:solidFill>
                  <a:schemeClr val="tx1"/>
                </a:solidFill>
                <a:effectLst/>
                <a:latin typeface="Arial Unicode MS" panose="020B0604020202020204" pitchFamily="34" charset="-128"/>
                <a:ea typeface="微软雅黑" panose="020B0503020204020204" pitchFamily="34" charset="-122"/>
                <a:cs typeface="+mn-cs"/>
              </a:rPr>
              <a:t>形式快速得到数据进行在线实时更新。</a:t>
            </a:r>
            <a:endParaRPr lang="zh-CN" altLang="en-US" dirty="0">
              <a:effectLst/>
            </a:endParaRPr>
          </a:p>
          <a:p>
            <a:endParaRPr lang="zh-CN" altLang="en-US" sz="1200" b="0" i="0" u="none" strike="noStrike"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29</a:t>
            </a:fld>
            <a:endParaRPr lang="zh-CN" altLang="en-US"/>
          </a:p>
        </p:txBody>
      </p:sp>
    </p:spTree>
    <p:extLst>
      <p:ext uri="{BB962C8B-B14F-4D97-AF65-F5344CB8AC3E}">
        <p14:creationId xmlns:p14="http://schemas.microsoft.com/office/powerpoint/2010/main" val="21554390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触发信息准备总结</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此部分的所有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Module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均是基于 </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原始</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流量信息和画像信息获取阶段获取的信息，为请求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BS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做准备。例如，金门实现了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从无到有、</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UserEmbedding</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调用观星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API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拿到了相关的用户向量、请求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Redis</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Xbox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拿到请求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FeedProxy</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必须的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ideaid</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用户和广告向量</a:t>
            </a:r>
          </a:p>
          <a:p>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Userembed</a:t>
            </a:r>
            <a:r>
              <a:rPr kumimoji="1" lang="en-US" altLang="zh-CN" dirty="0"/>
              <a:t>: (</a:t>
            </a:r>
            <a:r>
              <a:rPr kumimoji="1" lang="en-US" altLang="zh-CN" dirty="0" err="1"/>
              <a:t>feeduserq</a:t>
            </a:r>
            <a:r>
              <a:rPr kumimoji="1" lang="zh-CN" altLang="en-US" dirty="0"/>
              <a:t>，</a:t>
            </a:r>
            <a:r>
              <a:rPr kumimoji="1" lang="en-US" altLang="zh-CN" dirty="0" err="1"/>
              <a:t>feedannq</a:t>
            </a:r>
            <a:r>
              <a:rPr kumimoji="1" lang="zh-CN" altLang="en-US" dirty="0"/>
              <a:t>，</a:t>
            </a:r>
            <a:r>
              <a:rPr kumimoji="1" lang="en-US" altLang="zh-CN" dirty="0" err="1"/>
              <a:t>intentxq</a:t>
            </a:r>
            <a:r>
              <a:rPr kumimoji="1" lang="en-US" altLang="zh-CN" dirty="0"/>
              <a:t>)</a:t>
            </a:r>
          </a:p>
          <a:p>
            <a:r>
              <a:rPr kumimoji="1" lang="zh-CN" altLang="en-US" dirty="0"/>
              <a:t>金门拿到的分支</a:t>
            </a:r>
            <a:r>
              <a:rPr kumimoji="1" lang="en-US" altLang="zh-CN" dirty="0"/>
              <a:t>query</a:t>
            </a:r>
            <a:r>
              <a:rPr kumimoji="1" lang="zh-CN" altLang="en-US" dirty="0"/>
              <a:t>包括</a:t>
            </a:r>
            <a:r>
              <a:rPr lang="en-US" altLang="zh-CN" kern="1200" dirty="0" err="1"/>
              <a:t>original_query</a:t>
            </a:r>
            <a:r>
              <a:rPr lang="zh-CN" altLang="en-US" kern="1200" dirty="0"/>
              <a:t>、</a:t>
            </a:r>
            <a:r>
              <a:rPr lang="en-US" altLang="zh-CN" dirty="0" err="1"/>
              <a:t>upin</a:t>
            </a:r>
            <a:r>
              <a:rPr lang="zh-CN" altLang="en-US" dirty="0"/>
              <a:t> </a:t>
            </a:r>
            <a:r>
              <a:rPr lang="en-US" altLang="zh-CN" dirty="0"/>
              <a:t>query</a:t>
            </a:r>
            <a:r>
              <a:rPr lang="zh-CN" altLang="en-US" kern="1200" dirty="0"/>
              <a:t>、热词表、意图</a:t>
            </a:r>
            <a:r>
              <a:rPr lang="en-US" altLang="zh-CN" dirty="0"/>
              <a:t>query</a:t>
            </a:r>
            <a:r>
              <a:rPr lang="zh-CN" altLang="en-US" dirty="0"/>
              <a:t>等，</a:t>
            </a:r>
            <a:endParaRPr kumimoji="1" lang="zh-CN" altLang="en-US"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30</a:t>
            </a:fld>
            <a:endParaRPr lang="zh-CN" altLang="en-US"/>
          </a:p>
        </p:txBody>
      </p:sp>
    </p:spTree>
    <p:extLst>
      <p:ext uri="{BB962C8B-B14F-4D97-AF65-F5344CB8AC3E}">
        <p14:creationId xmlns:p14="http://schemas.microsoft.com/office/powerpoint/2010/main" val="16885022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lvl="0" indent="0">
              <a:buNone/>
            </a:pPr>
            <a:r>
              <a:rPr kumimoji="1" lang="zh-CN" altLang="en-US" dirty="0"/>
              <a:t>触发得到各种信息之后进入到基础检索阶段，进行广告的召回。</a:t>
            </a:r>
            <a:endParaRPr kumimoji="1" lang="en-US" altLang="zh-CN" dirty="0"/>
          </a:p>
          <a:p>
            <a:r>
              <a:rPr kumimoji="1" lang="en-US" altLang="zh-CN" dirty="0" err="1"/>
              <a:t>common_info</a:t>
            </a:r>
            <a:r>
              <a:rPr kumimoji="1" lang="en-US" altLang="zh-CN" dirty="0"/>
              <a:t>(</a:t>
            </a:r>
            <a:r>
              <a:rPr kumimoji="1" lang="zh-CN" altLang="en-US" dirty="0"/>
              <a:t>基本信息</a:t>
            </a:r>
            <a:r>
              <a:rPr kumimoji="1" lang="en-US" altLang="zh-CN" dirty="0"/>
              <a:t>)</a:t>
            </a:r>
            <a:r>
              <a:rPr kumimoji="1" lang="zh-CN" altLang="en-US" dirty="0"/>
              <a:t>的信息源包括</a:t>
            </a:r>
            <a:r>
              <a:rPr kumimoji="1" lang="en-US" altLang="zh-CN" dirty="0"/>
              <a:t> </a:t>
            </a:r>
            <a:r>
              <a:rPr kumimoji="1" lang="zh-CN" altLang="en-US" dirty="0"/>
              <a:t>原始流量信息</a:t>
            </a:r>
            <a:r>
              <a:rPr kumimoji="1" lang="en-US" altLang="zh-CN" dirty="0"/>
              <a:t>(</a:t>
            </a:r>
            <a:r>
              <a:rPr kumimoji="1" lang="en-US" altLang="zh-CN" dirty="0" err="1"/>
              <a:t>asprq_data</a:t>
            </a:r>
            <a:r>
              <a:rPr kumimoji="1" lang="en-US" altLang="zh-CN" dirty="0"/>
              <a:t>), </a:t>
            </a:r>
            <a:r>
              <a:rPr kumimoji="1" lang="en-US" altLang="zh-CN" dirty="0" err="1"/>
              <a:t>uas</a:t>
            </a:r>
            <a:r>
              <a:rPr kumimoji="1" lang="zh-CN" altLang="en-US" dirty="0"/>
              <a:t>用户自然属性信息（</a:t>
            </a:r>
            <a:r>
              <a:rPr kumimoji="1" lang="en-US" altLang="zh-CN" dirty="0" err="1"/>
              <a:t>uas</a:t>
            </a:r>
            <a:r>
              <a:rPr kumimoji="1" lang="zh-CN" altLang="en-US" dirty="0"/>
              <a:t>）</a:t>
            </a:r>
            <a:r>
              <a:rPr kumimoji="1" lang="en-US" altLang="zh-CN" dirty="0"/>
              <a:t>, </a:t>
            </a:r>
            <a:r>
              <a:rPr kumimoji="1" lang="zh-CN" altLang="en-US" dirty="0"/>
              <a:t>意图信息（</a:t>
            </a:r>
            <a:r>
              <a:rPr kumimoji="1" lang="en-US" altLang="zh-CN" dirty="0" err="1"/>
              <a:t>intent_service</a:t>
            </a:r>
            <a:r>
              <a:rPr kumimoji="1" lang="zh-CN" altLang="en-US" dirty="0"/>
              <a:t>）</a:t>
            </a:r>
            <a:r>
              <a:rPr kumimoji="1" lang="en-US" altLang="zh-CN" dirty="0"/>
              <a:t>,</a:t>
            </a:r>
            <a:r>
              <a:rPr kumimoji="1" lang="zh-CN" altLang="en-US" dirty="0"/>
              <a:t> </a:t>
            </a:r>
            <a:r>
              <a:rPr kumimoji="1" lang="en-US" altLang="zh-CN" dirty="0" err="1"/>
              <a:t>usercenter</a:t>
            </a:r>
            <a:r>
              <a:rPr kumimoji="1" lang="zh-CN" altLang="en-US" dirty="0"/>
              <a:t>频控信息和</a:t>
            </a:r>
            <a:r>
              <a:rPr kumimoji="1" lang="en-US" altLang="zh-CN" dirty="0"/>
              <a:t>ums</a:t>
            </a:r>
            <a:r>
              <a:rPr kumimoji="1" lang="zh-CN" altLang="en-US" dirty="0"/>
              <a:t>用户关注信息。</a:t>
            </a:r>
            <a:endParaRPr lang="en-US" altLang="zh-CN" baseline="0" dirty="0"/>
          </a:p>
          <a:p>
            <a:pPr marL="0" indent="0">
              <a:buFontTx/>
              <a:buNone/>
            </a:pPr>
            <a:r>
              <a:rPr kumimoji="1" lang="en-US" altLang="zh-CN" dirty="0" err="1"/>
              <a:t>feedproxy</a:t>
            </a:r>
            <a:r>
              <a:rPr kumimoji="1" lang="zh-CN" altLang="en-US" dirty="0"/>
              <a:t>返回的原始广告队列中</a:t>
            </a:r>
            <a:r>
              <a:rPr kumimoji="1" lang="en-US" altLang="zh-CN" dirty="0"/>
              <a:t>,</a:t>
            </a:r>
            <a:r>
              <a:rPr kumimoji="1" lang="zh-CN" altLang="en-US" dirty="0"/>
              <a:t>广告信息包括几个方面：</a:t>
            </a:r>
            <a:endParaRPr kumimoji="1" lang="en-US" altLang="zh-CN" dirty="0"/>
          </a:p>
          <a:p>
            <a:pPr marL="228600" indent="-228600">
              <a:buFontTx/>
              <a:buAutoNum type="arabicPeriod"/>
            </a:pPr>
            <a:r>
              <a:rPr kumimoji="1" lang="zh-CN" altLang="en-US" dirty="0"/>
              <a:t>广告的结构信息，包含了广告类型，</a:t>
            </a:r>
            <a:r>
              <a:rPr kumimoji="1" lang="en-US" altLang="zh-CN" dirty="0" err="1"/>
              <a:t>user_id</a:t>
            </a:r>
            <a:r>
              <a:rPr kumimoji="1" lang="zh-CN" altLang="en-US" dirty="0"/>
              <a:t>，</a:t>
            </a:r>
            <a:r>
              <a:rPr kumimoji="1" lang="en-US" altLang="zh-CN" dirty="0" err="1"/>
              <a:t>plan_id</a:t>
            </a:r>
            <a:r>
              <a:rPr kumimoji="1" lang="zh-CN" altLang="en-US" dirty="0"/>
              <a:t>，</a:t>
            </a:r>
            <a:r>
              <a:rPr kumimoji="1" lang="en-US" altLang="zh-CN" dirty="0" err="1"/>
              <a:t>idea_id</a:t>
            </a:r>
            <a:r>
              <a:rPr kumimoji="1" lang="zh-CN" altLang="en-US" dirty="0"/>
              <a:t>等</a:t>
            </a:r>
            <a:endParaRPr kumimoji="1" lang="en-US" altLang="zh-CN" dirty="0"/>
          </a:p>
          <a:p>
            <a:pPr marL="228600" indent="-228600">
              <a:buFontTx/>
              <a:buAutoNum type="arabicPeriod"/>
            </a:pPr>
            <a:r>
              <a:rPr kumimoji="1" lang="en-US" altLang="zh-CN" dirty="0"/>
              <a:t>budget</a:t>
            </a:r>
            <a:r>
              <a:rPr kumimoji="1" lang="zh-CN" altLang="en-US" dirty="0"/>
              <a:t>信息和作弊信息</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最终按照不同的广告类型分别填入前卡广告、</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GD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广告和其他广告队列。</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b="0" dirty="0"/>
              <a:t>----------------------------------------------</a:t>
            </a:r>
          </a:p>
          <a:p>
            <a:r>
              <a:rPr kumimoji="1" lang="zh-CN" altLang="en-US" dirty="0"/>
              <a:t>从</a:t>
            </a:r>
            <a:r>
              <a:rPr kumimoji="1" lang="en-US" altLang="zh-CN" dirty="0" err="1"/>
              <a:t>aspreq</a:t>
            </a:r>
            <a:r>
              <a:rPr kumimoji="1" lang="zh-CN" altLang="en-US" dirty="0"/>
              <a:t>中主要获取</a:t>
            </a:r>
            <a:r>
              <a:rPr kumimoji="1" lang="en-US" altLang="zh-CN" dirty="0" err="1"/>
              <a:t>src_id</a:t>
            </a:r>
            <a:r>
              <a:rPr kumimoji="1" lang="zh-CN" altLang="en-US" dirty="0"/>
              <a:t>，年龄等信息，</a:t>
            </a:r>
            <a:endParaRPr kumimoji="1" lang="en-US" altLang="zh-CN" dirty="0"/>
          </a:p>
          <a:p>
            <a:r>
              <a:rPr kumimoji="1" lang="zh-CN" altLang="en-US" dirty="0"/>
              <a:t>从</a:t>
            </a:r>
            <a:r>
              <a:rPr kumimoji="1" lang="en-US" altLang="zh-CN" dirty="0"/>
              <a:t>intent service</a:t>
            </a:r>
            <a:r>
              <a:rPr kumimoji="1" lang="zh-CN" altLang="en-US" dirty="0"/>
              <a:t>中获取教育、人群等信息，</a:t>
            </a:r>
            <a:endParaRPr kumimoji="1" lang="en-US" altLang="zh-CN" dirty="0"/>
          </a:p>
          <a:p>
            <a:r>
              <a:rPr kumimoji="1" lang="zh-CN" altLang="en-US" dirty="0"/>
              <a:t>从</a:t>
            </a:r>
            <a:r>
              <a:rPr kumimoji="1" lang="en-US" altLang="zh-CN" dirty="0" err="1"/>
              <a:t>upin</a:t>
            </a:r>
            <a:r>
              <a:rPr kumimoji="1" lang="zh-CN" altLang="en-US" dirty="0"/>
              <a:t>中拿到用户基本画像信息，</a:t>
            </a:r>
            <a:endParaRPr kumimoji="1" lang="en-US" altLang="zh-CN" dirty="0"/>
          </a:p>
          <a:p>
            <a:r>
              <a:rPr kumimoji="1" lang="en-US" altLang="zh-CN" dirty="0" err="1"/>
              <a:t>usercenter</a:t>
            </a:r>
            <a:r>
              <a:rPr kumimoji="1" lang="zh-CN" altLang="en-US" dirty="0"/>
              <a:t>中获取频控的数据</a:t>
            </a:r>
            <a:endParaRPr kumimoji="1" lang="en-US" altLang="zh-CN" dirty="0"/>
          </a:p>
          <a:p>
            <a:r>
              <a:rPr kumimoji="1" lang="en-US" altLang="zh-CN" dirty="0" err="1"/>
              <a:t>upin_info</a:t>
            </a:r>
            <a:r>
              <a:rPr kumimoji="1" lang="zh-CN" altLang="en-US" dirty="0"/>
              <a:t>（历史信息）主要是从</a:t>
            </a:r>
            <a:r>
              <a:rPr kumimoji="1" lang="en-US" altLang="zh-CN" dirty="0" err="1"/>
              <a:t>upin</a:t>
            </a:r>
            <a:r>
              <a:rPr kumimoji="1" lang="zh-CN" altLang="en-US" dirty="0"/>
              <a:t>中拿到一些历史行为信息，比如</a:t>
            </a:r>
            <a:r>
              <a:rPr kumimoji="1" lang="en-US" altLang="zh-CN" dirty="0" err="1"/>
              <a:t>history_ideaid,history_tradeid</a:t>
            </a:r>
            <a:r>
              <a:rPr kumimoji="1" lang="zh-CN" altLang="en-US" dirty="0"/>
              <a:t>等</a:t>
            </a:r>
            <a:endParaRPr kumimoji="1" lang="en-US" altLang="zh-CN" dirty="0"/>
          </a:p>
          <a:p>
            <a:r>
              <a:rPr kumimoji="1" lang="en-US" altLang="zh-CN" dirty="0" err="1"/>
              <a:t>freq_control_info</a:t>
            </a:r>
            <a:r>
              <a:rPr kumimoji="1" lang="zh-CN" altLang="en-US" dirty="0"/>
              <a:t>（频控信息）主要是从</a:t>
            </a:r>
            <a:r>
              <a:rPr kumimoji="1" lang="en-US" altLang="zh-CN" dirty="0" err="1"/>
              <a:t>usercenter</a:t>
            </a:r>
            <a:r>
              <a:rPr kumimoji="1" lang="zh-CN" altLang="en-US" dirty="0"/>
              <a:t>中拿频控数据，比如</a:t>
            </a:r>
            <a:r>
              <a:rPr kumimoji="1" lang="en-US" altLang="zh-CN" dirty="0" err="1"/>
              <a:t>upin_winfo_dedup</a:t>
            </a:r>
            <a:r>
              <a:rPr kumimoji="1" lang="en-US" altLang="zh-CN" dirty="0"/>
              <a:t>(</a:t>
            </a:r>
            <a:r>
              <a:rPr kumimoji="1" lang="zh-CN" altLang="en-US" dirty="0"/>
              <a:t>选词维度）、 </a:t>
            </a:r>
            <a:r>
              <a:rPr kumimoji="1" lang="en-US" altLang="zh-CN" dirty="0" err="1"/>
              <a:t>upin_ideaid_dedup</a:t>
            </a:r>
            <a:r>
              <a:rPr kumimoji="1" lang="en-US" altLang="zh-CN" dirty="0"/>
              <a:t>(</a:t>
            </a:r>
            <a:r>
              <a:rPr kumimoji="1" lang="zh-CN" altLang="en-US" dirty="0"/>
              <a:t>创意</a:t>
            </a:r>
            <a:r>
              <a:rPr kumimoji="1" lang="en-US" altLang="zh-CN" dirty="0"/>
              <a:t>)</a:t>
            </a:r>
            <a:r>
              <a:rPr kumimoji="1" lang="zh-CN" altLang="en-US" dirty="0"/>
              <a:t>、</a:t>
            </a:r>
            <a:r>
              <a:rPr kumimoji="1" lang="en-US" altLang="zh-CN" dirty="0" err="1"/>
              <a:t>upin_userid_dedup</a:t>
            </a:r>
            <a:r>
              <a:rPr kumimoji="1" lang="zh-CN" altLang="en-US" dirty="0"/>
              <a:t>信息</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kumimoji="1" lang="en-US" altLang="zh-CN" sz="1200" b="0" i="0" kern="1200" dirty="0" err="1">
                <a:solidFill>
                  <a:schemeClr val="tx1"/>
                </a:solidFill>
                <a:effectLst/>
                <a:latin typeface="Helvetica Neue"/>
                <a:ea typeface="Helvetica Neue"/>
                <a:cs typeface="Helvetica Neue"/>
                <a:sym typeface="Helvetica Neue"/>
              </a:rPr>
              <a:t>Feedproxy</a:t>
            </a:r>
            <a:r>
              <a:rPr kumimoji="1" lang="zh-CN" altLang="en-US" sz="1200" b="0" i="0" kern="1200" dirty="0">
                <a:solidFill>
                  <a:schemeClr val="tx1"/>
                </a:solidFill>
                <a:effectLst/>
                <a:latin typeface="Helvetica Neue"/>
                <a:ea typeface="Helvetica Neue"/>
                <a:cs typeface="Helvetica Neue"/>
                <a:sym typeface="Helvetica Neue"/>
              </a:rPr>
              <a:t>对不同产品线的广告分别执行</a:t>
            </a:r>
            <a:r>
              <a:rPr kumimoji="1" lang="en-US" altLang="zh-CN" sz="1200" b="0" i="0" kern="1200" dirty="0" err="1">
                <a:solidFill>
                  <a:schemeClr val="tx1"/>
                </a:solidFill>
                <a:effectLst/>
                <a:latin typeface="Helvetica Neue"/>
                <a:ea typeface="Helvetica Neue"/>
                <a:cs typeface="Helvetica Neue"/>
                <a:sym typeface="Helvetica Neue"/>
              </a:rPr>
              <a:t>pid</a:t>
            </a:r>
            <a:r>
              <a:rPr kumimoji="1" lang="zh-CN" altLang="en-US" sz="1200" b="0" i="0" kern="1200" dirty="0">
                <a:solidFill>
                  <a:schemeClr val="tx1"/>
                </a:solidFill>
                <a:effectLst/>
                <a:latin typeface="Helvetica Neue"/>
                <a:ea typeface="Helvetica Neue"/>
                <a:cs typeface="Helvetica Neue"/>
                <a:sym typeface="Helvetica Neue"/>
              </a:rPr>
              <a:t>级别的策略，其中主要是过滤和截断。</a:t>
            </a:r>
            <a:endParaRPr kumimoji="1" lang="en-US" altLang="zh-CN" sz="1200" b="0" i="0" kern="1200" dirty="0">
              <a:solidFill>
                <a:schemeClr val="tx1"/>
              </a:solidFill>
              <a:effectLst/>
              <a:latin typeface="Helvetica Neue"/>
              <a:ea typeface="Helvetica Neue"/>
              <a:cs typeface="Helvetica Neue"/>
              <a:sym typeface="Helvetica Neue"/>
            </a:endParaRPr>
          </a:p>
          <a:p>
            <a:r>
              <a:rPr kumimoji="1" lang="zh-CN" altLang="en-US" sz="1200" b="0" i="0" kern="1200" dirty="0">
                <a:solidFill>
                  <a:schemeClr val="tx1"/>
                </a:solidFill>
                <a:effectLst/>
                <a:latin typeface="Helvetica Neue"/>
                <a:ea typeface="Helvetica Neue"/>
                <a:cs typeface="Helvetica Neue"/>
                <a:sym typeface="Helvetica Neue"/>
              </a:rPr>
              <a:t>过滤：</a:t>
            </a:r>
            <a:endParaRPr kumimoji="1" lang="en-US" altLang="zh-CN" sz="1200" b="0" i="0" kern="1200" dirty="0">
              <a:solidFill>
                <a:schemeClr val="tx1"/>
              </a:solidFill>
              <a:effectLst/>
              <a:latin typeface="Helvetica Neue"/>
              <a:ea typeface="Helvetica Neue"/>
              <a:cs typeface="Helvetica Neue"/>
              <a:sym typeface="Helvetica Neue"/>
            </a:endParaRPr>
          </a:p>
          <a:p>
            <a:pPr marL="171450" indent="-171450">
              <a:buFont typeface="Arial" panose="020B0604020202020204" pitchFamily="34" charset="0"/>
              <a:buChar char="•"/>
            </a:pPr>
            <a:r>
              <a:rPr kumimoji="1" lang="en-US" altLang="zh-CN" dirty="0" err="1"/>
              <a:t>freq_control_new</a:t>
            </a:r>
            <a:r>
              <a:rPr kumimoji="1" lang="en-US" altLang="zh-CN" dirty="0"/>
              <a:t> </a:t>
            </a:r>
            <a:r>
              <a:rPr kumimoji="1" lang="zh-CN" altLang="en-US" dirty="0"/>
              <a:t>频控 </a:t>
            </a:r>
            <a:r>
              <a:rPr kumimoji="1" lang="en-US" altLang="zh-CN" dirty="0"/>
              <a:t>(</a:t>
            </a:r>
            <a:r>
              <a:rPr kumimoji="1" lang="en-US" altLang="zh-CN" dirty="0" err="1"/>
              <a:t>showninfo</a:t>
            </a:r>
            <a:r>
              <a:rPr kumimoji="1" lang="zh-CN" altLang="en-US" dirty="0"/>
              <a:t>、</a:t>
            </a:r>
            <a:r>
              <a:rPr kumimoji="1" lang="en-US" altLang="zh-CN" dirty="0" err="1"/>
              <a:t>upin</a:t>
            </a:r>
            <a:r>
              <a:rPr kumimoji="1" lang="zh-CN" altLang="en-US" dirty="0"/>
              <a:t>、</a:t>
            </a:r>
            <a:r>
              <a:rPr kumimoji="1" lang="en-US" altLang="zh-CN" dirty="0" err="1"/>
              <a:t>usercenter</a:t>
            </a:r>
            <a:r>
              <a:rPr kumimoji="1" lang="en-US" altLang="zh-CN" dirty="0"/>
              <a:t>)</a:t>
            </a:r>
          </a:p>
          <a:p>
            <a:pPr marL="171450" indent="-171450">
              <a:buFont typeface="Arial" panose="020B0604020202020204" pitchFamily="34" charset="0"/>
              <a:buChar char="•"/>
            </a:pPr>
            <a:r>
              <a:rPr kumimoji="1" lang="en-US" altLang="zh-CN" dirty="0" err="1"/>
              <a:t>ocpc_plus_filter</a:t>
            </a:r>
            <a:r>
              <a:rPr kumimoji="1" lang="en-US" altLang="zh-CN" dirty="0"/>
              <a:t> </a:t>
            </a:r>
            <a:r>
              <a:rPr kumimoji="1" lang="zh-CN" altLang="en-US" dirty="0"/>
              <a:t>用户相关性过滤</a:t>
            </a:r>
            <a:endParaRPr kumimoji="1" lang="en-US" altLang="zh-CN" dirty="0"/>
          </a:p>
          <a:p>
            <a:pPr marL="171450" indent="-171450">
              <a:buFont typeface="Arial" panose="020B0604020202020204" pitchFamily="34" charset="0"/>
              <a:buChar char="•"/>
            </a:pPr>
            <a:r>
              <a:rPr kumimoji="1" lang="en-US" altLang="zh-CN" dirty="0" err="1"/>
              <a:t>overseas_user_blacklist_filter</a:t>
            </a:r>
            <a:r>
              <a:rPr kumimoji="1" lang="en-US" altLang="zh-CN" dirty="0"/>
              <a:t> </a:t>
            </a:r>
            <a:r>
              <a:rPr kumimoji="1" lang="zh-CN" altLang="en-US" dirty="0"/>
              <a:t>海外</a:t>
            </a:r>
            <a:r>
              <a:rPr kumimoji="1" lang="en-US" altLang="zh-CN" dirty="0"/>
              <a:t>user</a:t>
            </a:r>
            <a:r>
              <a:rPr kumimoji="1" lang="zh-CN" altLang="en-US" dirty="0"/>
              <a:t>黑名单过滤 </a:t>
            </a:r>
            <a:endParaRPr kumimoji="1" lang="en-US" altLang="zh-CN" dirty="0"/>
          </a:p>
          <a:p>
            <a:pPr marL="171450" indent="-171450">
              <a:buFont typeface="Arial" panose="020B0604020202020204" pitchFamily="34" charset="0"/>
              <a:buChar char="•"/>
            </a:pPr>
            <a:r>
              <a:rPr kumimoji="1" lang="en-US" altLang="zh-CN" dirty="0"/>
              <a:t>long_time_user_dislike_trade2_filter </a:t>
            </a:r>
            <a:r>
              <a:rPr kumimoji="1" lang="zh-CN" altLang="en-US" dirty="0"/>
              <a:t>多次点击</a:t>
            </a:r>
            <a:r>
              <a:rPr kumimoji="1" lang="en-US" altLang="zh-CN" dirty="0"/>
              <a:t>dislike</a:t>
            </a:r>
            <a:r>
              <a:rPr kumimoji="1" lang="zh-CN" altLang="en-US" dirty="0"/>
              <a:t>行业更长时间屏蔽 </a:t>
            </a:r>
            <a:endParaRPr kumimoji="1" lang="en-US" altLang="zh-CN" dirty="0"/>
          </a:p>
          <a:p>
            <a:pPr marL="171450" indent="-171450">
              <a:buFont typeface="Arial" panose="020B0604020202020204" pitchFamily="34" charset="0"/>
              <a:buChar char="•"/>
            </a:pPr>
            <a:r>
              <a:rPr kumimoji="1" lang="en-US" altLang="zh-CN" dirty="0" err="1"/>
              <a:t>report_discript_trade_filter</a:t>
            </a:r>
            <a:r>
              <a:rPr kumimoji="1" lang="en-US" altLang="zh-CN" dirty="0"/>
              <a:t> </a:t>
            </a:r>
            <a:r>
              <a:rPr kumimoji="1" lang="zh-CN" altLang="en-US" dirty="0"/>
              <a:t>举报描述行业</a:t>
            </a:r>
            <a:r>
              <a:rPr kumimoji="1" lang="en-US" altLang="zh-CN" dirty="0"/>
              <a:t>s</a:t>
            </a:r>
            <a:r>
              <a:rPr kumimoji="1" lang="zh-CN" altLang="en-US" dirty="0"/>
              <a:t> </a:t>
            </a:r>
            <a:endParaRPr kumimoji="1" lang="en-US" altLang="zh-CN" dirty="0"/>
          </a:p>
          <a:p>
            <a:pPr marL="171450" indent="-171450">
              <a:buFont typeface="Arial" panose="020B0604020202020204" pitchFamily="34" charset="0"/>
              <a:buChar char="•"/>
            </a:pPr>
            <a:r>
              <a:rPr kumimoji="1" lang="en-US" altLang="zh-CN" dirty="0" err="1"/>
              <a:t>high_freq_dislike_filter</a:t>
            </a:r>
            <a:r>
              <a:rPr kumimoji="1" lang="en-US" altLang="zh-CN" dirty="0"/>
              <a:t> </a:t>
            </a:r>
            <a:r>
              <a:rPr kumimoji="1" lang="zh-CN" altLang="en-US" dirty="0"/>
              <a:t>高频</a:t>
            </a:r>
            <a:r>
              <a:rPr kumimoji="1" lang="en-US" altLang="zh-CN" dirty="0"/>
              <a:t>dislike</a:t>
            </a:r>
            <a:r>
              <a:rPr kumimoji="1" lang="zh-CN" altLang="en-US" dirty="0"/>
              <a:t>用户不出广告 </a:t>
            </a:r>
            <a:r>
              <a:rPr kumimoji="1" lang="en-US" altLang="zh-CN" dirty="0"/>
              <a:t>(</a:t>
            </a:r>
            <a:r>
              <a:rPr lang="en-US" altLang="zh-CN" sz="1200" b="0" i="0" kern="1200" dirty="0">
                <a:solidFill>
                  <a:schemeClr val="tx1"/>
                </a:solidFill>
                <a:effectLst/>
                <a:latin typeface="Helvetica Neue"/>
                <a:ea typeface="Helvetica Neue"/>
                <a:cs typeface="Helvetica Neue"/>
                <a:sym typeface="Helvetica Neue"/>
              </a:rPr>
              <a:t>2</a:t>
            </a:r>
            <a:r>
              <a:rPr lang="zh-CN" altLang="en-US" sz="1200" b="0" i="0" kern="1200" dirty="0">
                <a:solidFill>
                  <a:schemeClr val="tx1"/>
                </a:solidFill>
                <a:effectLst/>
                <a:latin typeface="Helvetica Neue"/>
                <a:ea typeface="Helvetica Neue"/>
                <a:cs typeface="Helvetica Neue"/>
                <a:sym typeface="Helvetica Neue"/>
              </a:rPr>
              <a:t>天内，</a:t>
            </a:r>
            <a:r>
              <a:rPr lang="en" altLang="zh-CN" sz="1200" b="0" i="0" kern="1200" dirty="0">
                <a:solidFill>
                  <a:schemeClr val="tx1"/>
                </a:solidFill>
                <a:effectLst/>
                <a:latin typeface="Helvetica Neue"/>
                <a:ea typeface="Helvetica Neue"/>
                <a:cs typeface="Helvetica Neue"/>
                <a:sym typeface="Helvetica Neue"/>
              </a:rPr>
              <a:t>dislike</a:t>
            </a:r>
            <a:r>
              <a:rPr lang="zh-CN" altLang="en-US" sz="1200" b="0" i="0" kern="1200" dirty="0">
                <a:solidFill>
                  <a:schemeClr val="tx1"/>
                </a:solidFill>
                <a:effectLst/>
                <a:latin typeface="Helvetica Neue"/>
                <a:ea typeface="Helvetica Neue"/>
                <a:cs typeface="Helvetica Neue"/>
                <a:sym typeface="Helvetica Neue"/>
              </a:rPr>
              <a:t>超过</a:t>
            </a:r>
            <a:r>
              <a:rPr lang="en-US" altLang="zh-CN" sz="1200" b="0" i="0" kern="1200" dirty="0">
                <a:solidFill>
                  <a:schemeClr val="tx1"/>
                </a:solidFill>
                <a:effectLst/>
                <a:latin typeface="Helvetica Neue"/>
                <a:ea typeface="Helvetica Neue"/>
                <a:cs typeface="Helvetica Neue"/>
                <a:sym typeface="Helvetica Neue"/>
              </a:rPr>
              <a:t>10</a:t>
            </a:r>
            <a:r>
              <a:rPr lang="zh-CN" altLang="en-US" sz="1200" b="0" i="0" kern="1200" dirty="0">
                <a:solidFill>
                  <a:schemeClr val="tx1"/>
                </a:solidFill>
                <a:effectLst/>
                <a:latin typeface="Helvetica Neue"/>
                <a:ea typeface="Helvetica Neue"/>
                <a:cs typeface="Helvetica Neue"/>
                <a:sym typeface="Helvetica Neue"/>
              </a:rPr>
              <a:t>次，过滤掉所有广告</a:t>
            </a:r>
            <a:r>
              <a:rPr kumimoji="1" lang="en-US" altLang="zh-CN" dirty="0"/>
              <a:t>)</a:t>
            </a:r>
          </a:p>
          <a:p>
            <a:pPr marL="0" indent="0">
              <a:buFont typeface="Arial" panose="020B0604020202020204" pitchFamily="34" charset="0"/>
              <a:buNone/>
            </a:pPr>
            <a:r>
              <a:rPr kumimoji="1" lang="zh-CN" altLang="en-US" dirty="0"/>
              <a:t>截断：</a:t>
            </a:r>
            <a:endParaRPr kumimoji="1" lang="en-US" altLang="zh-CN" dirty="0"/>
          </a:p>
          <a:p>
            <a:pPr marL="171450" indent="-171450">
              <a:buFont typeface="Arial" panose="020B0604020202020204" pitchFamily="34" charset="0"/>
              <a:buChar char="•"/>
            </a:pPr>
            <a:r>
              <a:rPr kumimoji="1" lang="en-US" altLang="zh-CN" dirty="0" err="1"/>
              <a:t>feedbs_adv_same_user_idea_limit</a:t>
            </a:r>
            <a:r>
              <a:rPr kumimoji="1" lang="zh-CN" altLang="en-US" dirty="0"/>
              <a:t> 同广告主创意数控制</a:t>
            </a:r>
          </a:p>
          <a:p>
            <a:pPr marL="171450" indent="-171450">
              <a:buFont typeface="Arial" panose="020B0604020202020204" pitchFamily="34" charset="0"/>
              <a:buChar char="•"/>
            </a:pPr>
            <a:r>
              <a:rPr kumimoji="1" lang="en-US" altLang="zh-CN" dirty="0" err="1"/>
              <a:t>feedbs_adv_matchtype_sort_and_truncate</a:t>
            </a:r>
            <a:r>
              <a:rPr kumimoji="1" lang="zh-CN" altLang="en-US" dirty="0"/>
              <a:t> 同触发类型创意数控制</a:t>
            </a:r>
          </a:p>
          <a:p>
            <a:pPr marL="171450" indent="-171450">
              <a:buFont typeface="Arial" panose="020B0604020202020204" pitchFamily="34" charset="0"/>
              <a:buChar char="•"/>
            </a:pPr>
            <a:r>
              <a:rPr kumimoji="1" lang="zh-CN" altLang="en-US" dirty="0"/>
              <a:t>对各</a:t>
            </a:r>
            <a:r>
              <a:rPr kumimoji="1" lang="en-US" altLang="zh-CN" dirty="0" err="1"/>
              <a:t>pid</a:t>
            </a:r>
            <a:r>
              <a:rPr kumimoji="1" lang="zh-CN" altLang="en-US" dirty="0"/>
              <a:t>下</a:t>
            </a:r>
            <a:r>
              <a:rPr kumimoji="1" lang="en-US" altLang="zh-CN" dirty="0"/>
              <a:t>adv</a:t>
            </a:r>
            <a:r>
              <a:rPr kumimoji="1" lang="zh-CN" altLang="en-US" dirty="0"/>
              <a:t>列表进行数量阈值截断</a:t>
            </a:r>
            <a:endParaRPr kumimoji="1" lang="en-US" altLang="zh-CN" dirty="0"/>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dirty="0"/>
              <a:t>前卡广告</a:t>
            </a:r>
            <a:r>
              <a:rPr lang="en-US" altLang="zh-CN" dirty="0"/>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针对泛娱乐中间页的引流广告，名为“前卡广告”，即点击后倒流到泛娱乐中间页上，且点击该广告不直接对广告主进行计费，前卡广告产品形式如下</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brand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标记为「精选推荐」广告</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频控粒度分为</a:t>
            </a:r>
            <a:r>
              <a:rPr kumimoji="1"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a:t>
            </a:r>
            <a:r>
              <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频控，广告频控，策略有</a:t>
            </a:r>
            <a:r>
              <a:rPr kumimoji="1"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show_info+usercenter</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dislike</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策略</a:t>
            </a:r>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频控信息有什么区别？和</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shown_info</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区别？</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中的频控逻辑是从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中迁移过来的，目前大部分（包括手百、好看、联盟）的频控都是在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生效的，只有一小部分（</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wap</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还在走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的频控逻辑。另外</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收集的频控信息和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shown_info</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中的频控信息主要有两点区别：</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）数据来源不同，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的数据来源是历史曝光数据，而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shown_info</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上游传下来的最近</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次</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的检索数据。</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）时效性不同，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支持的是长时间（最长</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8</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小时）的频控，而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shown_info</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中的频控信息由于是最新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次</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的检索数据，一般就几分钟。</a:t>
            </a:r>
          </a:p>
          <a:p>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algn="l"/>
            <a:r>
              <a:rPr lang="en" altLang="zh-CN" b="1" i="0" u="none" strike="noStrike" dirty="0" err="1">
                <a:solidFill>
                  <a:srgbClr val="333333"/>
                </a:solidFill>
                <a:effectLst/>
                <a:latin typeface="Arial" panose="020B0604020202020204" pitchFamily="34" charset="0"/>
              </a:rPr>
              <a:t>feedproxy</a:t>
            </a:r>
            <a:r>
              <a:rPr lang="zh-CN" altLang="en-US" b="1" i="0" u="none" strike="noStrike" dirty="0">
                <a:solidFill>
                  <a:srgbClr val="333333"/>
                </a:solidFill>
                <a:effectLst/>
                <a:latin typeface="Arial" panose="020B0604020202020204" pitchFamily="34" charset="0"/>
              </a:rPr>
              <a:t>与</a:t>
            </a:r>
            <a:r>
              <a:rPr lang="en" altLang="zh-CN" b="1" i="0" u="none" strike="noStrike" dirty="0" err="1">
                <a:solidFill>
                  <a:srgbClr val="333333"/>
                </a:solidFill>
                <a:effectLst/>
                <a:latin typeface="Arial" panose="020B0604020202020204" pitchFamily="34" charset="0"/>
              </a:rPr>
              <a:t>feedas</a:t>
            </a:r>
            <a:r>
              <a:rPr lang="zh-CN" altLang="en-US" b="1" i="0" u="none" strike="noStrike" dirty="0">
                <a:solidFill>
                  <a:srgbClr val="333333"/>
                </a:solidFill>
                <a:effectLst/>
                <a:latin typeface="Arial" panose="020B0604020202020204" pitchFamily="34" charset="0"/>
              </a:rPr>
              <a:t>广告去重的差别？联盟哪些</a:t>
            </a:r>
            <a:r>
              <a:rPr lang="en" altLang="zh-CN" b="1" i="0" u="none" strike="noStrike" dirty="0">
                <a:solidFill>
                  <a:srgbClr val="333333"/>
                </a:solidFill>
                <a:effectLst/>
                <a:latin typeface="Arial" panose="020B0604020202020204" pitchFamily="34" charset="0"/>
              </a:rPr>
              <a:t>q</a:t>
            </a:r>
            <a:r>
              <a:rPr lang="zh-CN" altLang="en-US" b="1" i="0" u="none" strike="noStrike" dirty="0">
                <a:solidFill>
                  <a:srgbClr val="333333"/>
                </a:solidFill>
                <a:effectLst/>
                <a:latin typeface="Arial" panose="020B0604020202020204" pitchFamily="34" charset="0"/>
              </a:rPr>
              <a:t>用</a:t>
            </a:r>
            <a:r>
              <a:rPr lang="en" altLang="zh-CN" b="1" i="0" u="none" strike="noStrike" dirty="0" err="1">
                <a:solidFill>
                  <a:srgbClr val="333333"/>
                </a:solidFill>
                <a:effectLst/>
                <a:latin typeface="Arial" panose="020B0604020202020204" pitchFamily="34" charset="0"/>
              </a:rPr>
              <a:t>userembedding</a:t>
            </a:r>
            <a:r>
              <a:rPr lang="zh-CN" altLang="en-US" b="1" i="0" u="none" strike="noStrike" dirty="0">
                <a:solidFill>
                  <a:srgbClr val="333333"/>
                </a:solidFill>
                <a:effectLst/>
                <a:latin typeface="Arial" panose="020B0604020202020204" pitchFamily="34" charset="0"/>
              </a:rPr>
              <a:t>的？</a:t>
            </a:r>
            <a:r>
              <a:rPr lang="en" altLang="zh-CN" b="1" i="0" u="none" strike="noStrike" dirty="0" err="1">
                <a:solidFill>
                  <a:srgbClr val="333333"/>
                </a:solidFill>
                <a:effectLst/>
                <a:latin typeface="Arial" panose="020B0604020202020204" pitchFamily="34" charset="0"/>
              </a:rPr>
              <a:t>feedproxy</a:t>
            </a:r>
            <a:r>
              <a:rPr lang="zh-CN" altLang="en-US" b="1" i="0" u="none" strike="noStrike" dirty="0">
                <a:solidFill>
                  <a:srgbClr val="333333"/>
                </a:solidFill>
                <a:effectLst/>
                <a:latin typeface="Arial" panose="020B0604020202020204" pitchFamily="34" charset="0"/>
              </a:rPr>
              <a:t>的作用？</a:t>
            </a:r>
          </a:p>
          <a:p>
            <a:pPr algn="l"/>
            <a:r>
              <a:rPr lang="zh-CN" altLang="en-US" b="0" i="0" u="none" strike="noStrike" dirty="0">
                <a:solidFill>
                  <a:srgbClr val="333333"/>
                </a:solidFill>
                <a:effectLst/>
                <a:latin typeface="Arial" panose="020B0604020202020204" pitchFamily="34" charset="0"/>
              </a:rPr>
              <a:t>（</a:t>
            </a:r>
            <a:r>
              <a:rPr lang="en-US" altLang="zh-CN" b="0" i="0" u="none" strike="noStrike" dirty="0">
                <a:solidFill>
                  <a:srgbClr val="333333"/>
                </a:solidFill>
                <a:effectLst/>
                <a:latin typeface="Arial" panose="020B0604020202020204" pitchFamily="34" charset="0"/>
              </a:rPr>
              <a:t>1</a:t>
            </a:r>
            <a:r>
              <a:rPr lang="zh-CN" altLang="en-US" b="0" i="0" u="none" strike="noStrike" dirty="0">
                <a:solidFill>
                  <a:srgbClr val="333333"/>
                </a:solidFill>
                <a:effectLst/>
                <a:latin typeface="Arial" panose="020B0604020202020204" pitchFamily="34" charset="0"/>
              </a:rPr>
              <a:t>）去重是从广告主的角度，因为同一个广告主会买同一类型的多个广告，因此需要在</a:t>
            </a:r>
            <a:r>
              <a:rPr lang="en" altLang="zh-CN" b="0" i="0" u="none" strike="noStrike" dirty="0" err="1">
                <a:solidFill>
                  <a:srgbClr val="333333"/>
                </a:solidFill>
                <a:effectLst/>
                <a:latin typeface="Arial" panose="020B0604020202020204" pitchFamily="34" charset="0"/>
              </a:rPr>
              <a:t>feedproxy</a:t>
            </a:r>
            <a:r>
              <a:rPr lang="zh-CN" altLang="en-US" b="0" i="0" u="none" strike="noStrike" dirty="0">
                <a:solidFill>
                  <a:srgbClr val="333333"/>
                </a:solidFill>
                <a:effectLst/>
                <a:latin typeface="Arial" panose="020B0604020202020204" pitchFamily="34" charset="0"/>
              </a:rPr>
              <a:t>和</a:t>
            </a:r>
            <a:r>
              <a:rPr lang="en" altLang="zh-CN" b="0" i="0" u="none" strike="noStrike" dirty="0" err="1">
                <a:solidFill>
                  <a:srgbClr val="333333"/>
                </a:solidFill>
                <a:effectLst/>
                <a:latin typeface="Arial" panose="020B0604020202020204" pitchFamily="34" charset="0"/>
              </a:rPr>
              <a:t>feedas</a:t>
            </a:r>
            <a:r>
              <a:rPr lang="zh-CN" altLang="en-US" b="0" i="0" u="none" strike="noStrike" dirty="0">
                <a:solidFill>
                  <a:srgbClr val="333333"/>
                </a:solidFill>
                <a:effectLst/>
                <a:latin typeface="Arial" panose="020B0604020202020204" pitchFamily="34" charset="0"/>
              </a:rPr>
              <a:t>进行去重，</a:t>
            </a:r>
            <a:r>
              <a:rPr lang="en" altLang="zh-CN" b="0" i="0" u="none" strike="noStrike" dirty="0" err="1">
                <a:solidFill>
                  <a:srgbClr val="333333"/>
                </a:solidFill>
                <a:effectLst/>
                <a:latin typeface="Arial" panose="020B0604020202020204" pitchFamily="34" charset="0"/>
              </a:rPr>
              <a:t>feedproxy</a:t>
            </a:r>
            <a:r>
              <a:rPr lang="zh-CN" altLang="en-US" b="0" i="0" u="none" strike="noStrike" dirty="0">
                <a:solidFill>
                  <a:srgbClr val="333333"/>
                </a:solidFill>
                <a:effectLst/>
                <a:latin typeface="Arial" panose="020B0604020202020204" pitchFamily="34" charset="0"/>
              </a:rPr>
              <a:t>是</a:t>
            </a:r>
            <a:r>
              <a:rPr lang="en" altLang="zh-CN" b="0" i="0" u="none" strike="noStrike" dirty="0" err="1">
                <a:solidFill>
                  <a:srgbClr val="333333"/>
                </a:solidFill>
                <a:effectLst/>
                <a:latin typeface="Arial" panose="020B0604020202020204" pitchFamily="34" charset="0"/>
              </a:rPr>
              <a:t>userid</a:t>
            </a:r>
            <a:r>
              <a:rPr lang="zh-CN" altLang="en-US" b="0" i="0" u="none" strike="noStrike" dirty="0">
                <a:solidFill>
                  <a:srgbClr val="333333"/>
                </a:solidFill>
                <a:effectLst/>
                <a:latin typeface="Arial" panose="020B0604020202020204" pitchFamily="34" charset="0"/>
              </a:rPr>
              <a:t>等维度，过滤出</a:t>
            </a:r>
            <a:r>
              <a:rPr lang="en-US" altLang="zh-CN" b="0" i="0" u="none" strike="noStrike" dirty="0">
                <a:solidFill>
                  <a:srgbClr val="333333"/>
                </a:solidFill>
                <a:effectLst/>
                <a:latin typeface="Arial" panose="020B0604020202020204" pitchFamily="34" charset="0"/>
              </a:rPr>
              <a:t>6</a:t>
            </a:r>
            <a:r>
              <a:rPr lang="zh-CN" altLang="en-US" b="0" i="0" u="none" strike="noStrike" dirty="0">
                <a:solidFill>
                  <a:srgbClr val="333333"/>
                </a:solidFill>
                <a:effectLst/>
                <a:latin typeface="Arial" panose="020B0604020202020204" pitchFamily="34" charset="0"/>
              </a:rPr>
              <a:t>个广告左右；</a:t>
            </a:r>
            <a:r>
              <a:rPr lang="en" altLang="zh-CN" b="0" i="0" u="none" strike="noStrike" dirty="0" err="1">
                <a:solidFill>
                  <a:srgbClr val="333333"/>
                </a:solidFill>
                <a:effectLst/>
                <a:latin typeface="Arial" panose="020B0604020202020204" pitchFamily="34" charset="0"/>
              </a:rPr>
              <a:t>feedas</a:t>
            </a:r>
            <a:r>
              <a:rPr lang="zh-CN" altLang="en-US" b="0" i="0" u="none" strike="noStrike" dirty="0">
                <a:solidFill>
                  <a:srgbClr val="333333"/>
                </a:solidFill>
                <a:effectLst/>
                <a:latin typeface="Arial" panose="020B0604020202020204" pitchFamily="34" charset="0"/>
              </a:rPr>
              <a:t>是</a:t>
            </a:r>
            <a:r>
              <a:rPr lang="en" altLang="zh-CN" b="0" i="0" u="none" strike="noStrike" dirty="0" err="1">
                <a:solidFill>
                  <a:srgbClr val="333333"/>
                </a:solidFill>
                <a:effectLst/>
                <a:latin typeface="Arial" panose="020B0604020202020204" pitchFamily="34" charset="0"/>
              </a:rPr>
              <a:t>userid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planid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ideaid</a:t>
            </a:r>
            <a:r>
              <a:rPr lang="zh-CN" altLang="en-US" b="0" i="0" u="none" strike="noStrike" dirty="0">
                <a:solidFill>
                  <a:srgbClr val="333333"/>
                </a:solidFill>
                <a:effectLst/>
                <a:latin typeface="Arial" panose="020B0604020202020204" pitchFamily="34" charset="0"/>
              </a:rPr>
              <a:t>等多个维度，最终过滤出一个广告。</a:t>
            </a:r>
          </a:p>
          <a:p>
            <a:pPr algn="l"/>
            <a:r>
              <a:rPr lang="zh-CN" altLang="en-US" b="0" i="0" u="none" strike="noStrike" dirty="0">
                <a:solidFill>
                  <a:srgbClr val="333333"/>
                </a:solidFill>
                <a:effectLst/>
                <a:latin typeface="Arial" panose="020B0604020202020204" pitchFamily="34" charset="0"/>
              </a:rPr>
              <a:t>具体来说，</a:t>
            </a:r>
            <a:r>
              <a:rPr lang="en" altLang="zh-CN" b="0" i="0" u="none" strike="noStrike" dirty="0">
                <a:solidFill>
                  <a:srgbClr val="333333"/>
                </a:solidFill>
                <a:effectLst/>
                <a:latin typeface="Arial" panose="020B0604020202020204" pitchFamily="34" charset="0"/>
              </a:rPr>
              <a:t>as</a:t>
            </a:r>
            <a:r>
              <a:rPr lang="zh-CN" altLang="en-US" b="0" i="0" u="none" strike="noStrike" dirty="0">
                <a:solidFill>
                  <a:srgbClr val="333333"/>
                </a:solidFill>
                <a:effectLst/>
                <a:latin typeface="Arial" panose="020B0604020202020204" pitchFamily="34" charset="0"/>
              </a:rPr>
              <a:t>策略的</a:t>
            </a:r>
            <a:r>
              <a:rPr lang="en" altLang="zh-CN" b="0" i="0" u="none" strike="noStrike" dirty="0" err="1">
                <a:solidFill>
                  <a:srgbClr val="333333"/>
                </a:solidFill>
                <a:effectLst/>
                <a:latin typeface="Arial" panose="020B0604020202020204" pitchFamily="34" charset="0"/>
              </a:rPr>
              <a:t>de_dup</a:t>
            </a:r>
            <a:r>
              <a:rPr lang="zh-CN" altLang="en-US" b="0" i="0" u="none" strike="noStrike" dirty="0">
                <a:solidFill>
                  <a:srgbClr val="333333"/>
                </a:solidFill>
                <a:effectLst/>
                <a:latin typeface="Arial" panose="020B0604020202020204" pitchFamily="34" charset="0"/>
              </a:rPr>
              <a:t>插件是用于广告的去重，主要包括</a:t>
            </a:r>
            <a:r>
              <a:rPr lang="en" altLang="zh-CN" b="0" i="0" u="none" strike="noStrike" dirty="0" err="1">
                <a:solidFill>
                  <a:srgbClr val="333333"/>
                </a:solidFill>
                <a:effectLst/>
                <a:latin typeface="Arial" panose="020B0604020202020204" pitchFamily="34" charset="0"/>
              </a:rPr>
              <a:t>user_id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planid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unitid</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subject</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branch</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mt</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title</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trade2</a:t>
            </a:r>
            <a:r>
              <a:rPr lang="zh-CN" altLang="en" b="0" i="0" u="none" strike="noStrike" dirty="0">
                <a:solidFill>
                  <a:srgbClr val="333333"/>
                </a:solidFill>
                <a:effectLst/>
                <a:latin typeface="Arial" panose="020B0604020202020204" pitchFamily="34" charset="0"/>
              </a:rPr>
              <a:t>。</a:t>
            </a:r>
            <a:r>
              <a:rPr lang="zh-CN" altLang="en-US" b="0" i="0" u="none" strike="noStrike" dirty="0">
                <a:solidFill>
                  <a:srgbClr val="333333"/>
                </a:solidFill>
                <a:effectLst/>
                <a:latin typeface="Arial" panose="020B0604020202020204" pitchFamily="34" charset="0"/>
              </a:rPr>
              <a:t>按</a:t>
            </a:r>
            <a:r>
              <a:rPr lang="en" altLang="zh-CN" b="0" i="0" u="none" strike="noStrike" dirty="0" err="1">
                <a:solidFill>
                  <a:srgbClr val="333333"/>
                </a:solidFill>
                <a:effectLst/>
                <a:latin typeface="Arial" panose="020B0604020202020204" pitchFamily="34" charset="0"/>
              </a:rPr>
              <a:t>user_id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planid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unitid</a:t>
            </a:r>
            <a:r>
              <a:rPr lang="zh-CN" altLang="en-US" b="0" i="0" u="none" strike="noStrike" dirty="0">
                <a:solidFill>
                  <a:srgbClr val="333333"/>
                </a:solidFill>
                <a:effectLst/>
                <a:latin typeface="Arial" panose="020B0604020202020204" pitchFamily="34" charset="0"/>
              </a:rPr>
              <a:t>维度去重是防止同一个广告主自己的广告之间相互顶价（导致广告主多付钱）；按</a:t>
            </a:r>
            <a:r>
              <a:rPr lang="en" altLang="zh-CN" b="0" i="0" u="none" strike="noStrike" dirty="0">
                <a:solidFill>
                  <a:srgbClr val="333333"/>
                </a:solidFill>
                <a:effectLst/>
                <a:latin typeface="Arial" panose="020B0604020202020204" pitchFamily="34" charset="0"/>
              </a:rPr>
              <a:t>subject</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branch</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mt</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title</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trade2</a:t>
            </a:r>
            <a:r>
              <a:rPr lang="zh-CN" altLang="en-US" b="0" i="0" u="none" strike="noStrike" dirty="0">
                <a:solidFill>
                  <a:srgbClr val="333333"/>
                </a:solidFill>
                <a:effectLst/>
                <a:latin typeface="Arial" panose="020B0604020202020204" pitchFamily="34" charset="0"/>
              </a:rPr>
              <a:t>是防止给用户的不同广告位推相同的广告，提高用户体验。</a:t>
            </a:r>
          </a:p>
          <a:p>
            <a:pPr algn="l"/>
            <a:r>
              <a:rPr lang="zh-CN" altLang="en-US" b="0" i="0" u="none" strike="noStrike" dirty="0">
                <a:solidFill>
                  <a:srgbClr val="333333"/>
                </a:solidFill>
                <a:effectLst/>
                <a:latin typeface="Arial" panose="020B0604020202020204" pitchFamily="34" charset="0"/>
              </a:rPr>
              <a:t>（</a:t>
            </a:r>
            <a:r>
              <a:rPr lang="en-US" altLang="zh-CN" b="0" i="0" u="none" strike="noStrike" dirty="0">
                <a:solidFill>
                  <a:srgbClr val="333333"/>
                </a:solidFill>
                <a:effectLst/>
                <a:latin typeface="Arial" panose="020B0604020202020204" pitchFamily="34" charset="0"/>
              </a:rPr>
              <a:t>2</a:t>
            </a:r>
            <a:r>
              <a:rPr lang="zh-CN" altLang="en-US"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userembedding</a:t>
            </a:r>
            <a:r>
              <a:rPr lang="zh-CN" altLang="en-US" b="0" i="0" u="none" strike="noStrike" dirty="0">
                <a:solidFill>
                  <a:srgbClr val="333333"/>
                </a:solidFill>
                <a:effectLst/>
                <a:latin typeface="Arial" panose="020B0604020202020204" pitchFamily="34" charset="0"/>
              </a:rPr>
              <a:t>模块的</a:t>
            </a:r>
            <a:r>
              <a:rPr lang="en" altLang="zh-CN" b="0" i="0" u="none" strike="noStrike" dirty="0">
                <a:solidFill>
                  <a:srgbClr val="333333"/>
                </a:solidFill>
                <a:effectLst/>
                <a:latin typeface="Arial" panose="020B0604020202020204" pitchFamily="34" charset="0"/>
              </a:rPr>
              <a:t>q</a:t>
            </a:r>
            <a:r>
              <a:rPr lang="zh-CN" altLang="en-US" b="0" i="0" u="none" strike="noStrike" dirty="0">
                <a:solidFill>
                  <a:srgbClr val="333333"/>
                </a:solidFill>
                <a:effectLst/>
                <a:latin typeface="Arial" panose="020B0604020202020204" pitchFamily="34" charset="0"/>
              </a:rPr>
              <a:t>值有</a:t>
            </a:r>
            <a:r>
              <a:rPr lang="en" altLang="zh-CN" b="0" i="0" u="none" strike="noStrike" dirty="0" err="1">
                <a:solidFill>
                  <a:srgbClr val="333333"/>
                </a:solidFill>
                <a:effectLst/>
                <a:latin typeface="Arial" panose="020B0604020202020204" pitchFamily="34" charset="0"/>
              </a:rPr>
              <a:t>feeduserq</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feedannq</a:t>
            </a:r>
            <a:r>
              <a:rPr lang="zh-CN" altLang="en-US" b="0" i="0" u="none" strike="noStrike" dirty="0">
                <a:solidFill>
                  <a:srgbClr val="333333"/>
                </a:solidFill>
                <a:effectLst/>
                <a:latin typeface="Arial" panose="020B0604020202020204" pitchFamily="34" charset="0"/>
              </a:rPr>
              <a:t>以及</a:t>
            </a:r>
            <a:r>
              <a:rPr lang="en" altLang="zh-CN" b="0" i="0" u="none" strike="noStrike" dirty="0" err="1">
                <a:solidFill>
                  <a:srgbClr val="333333"/>
                </a:solidFill>
                <a:effectLst/>
                <a:latin typeface="Arial" panose="020B0604020202020204" pitchFamily="34" charset="0"/>
              </a:rPr>
              <a:t>intentxq</a:t>
            </a:r>
            <a:endParaRPr lang="en" altLang="zh-CN" b="0" i="0" u="none" strike="noStrike" dirty="0">
              <a:solidFill>
                <a:srgbClr val="333333"/>
              </a:solidFill>
              <a:effectLst/>
              <a:latin typeface="Arial" panose="020B0604020202020204" pitchFamily="34" charset="0"/>
            </a:endParaRPr>
          </a:p>
          <a:p>
            <a:pPr algn="l"/>
            <a:r>
              <a:rPr lang="zh-CN" altLang="en-US" b="0" i="0" u="none" strike="noStrike" dirty="0">
                <a:solidFill>
                  <a:srgbClr val="333333"/>
                </a:solidFill>
                <a:effectLst/>
                <a:latin typeface="Arial" panose="020B0604020202020204" pitchFamily="34" charset="0"/>
              </a:rPr>
              <a:t>其中</a:t>
            </a:r>
            <a:r>
              <a:rPr lang="en" altLang="zh-CN" b="0" i="0" u="none" strike="noStrike" dirty="0" err="1">
                <a:solidFill>
                  <a:srgbClr val="333333"/>
                </a:solidFill>
                <a:effectLst/>
                <a:latin typeface="Arial" panose="020B0604020202020204" pitchFamily="34" charset="0"/>
              </a:rPr>
              <a:t>feeduserq</a:t>
            </a:r>
            <a:r>
              <a:rPr lang="zh-CN" altLang="en-US" b="0" i="0" u="none" strike="noStrike" dirty="0">
                <a:solidFill>
                  <a:srgbClr val="333333"/>
                </a:solidFill>
                <a:effectLst/>
                <a:latin typeface="Arial" panose="020B0604020202020204" pitchFamily="34" charset="0"/>
              </a:rPr>
              <a:t>以及</a:t>
            </a:r>
            <a:r>
              <a:rPr lang="en" altLang="zh-CN" b="0" i="0" u="none" strike="noStrike" dirty="0" err="1">
                <a:solidFill>
                  <a:srgbClr val="333333"/>
                </a:solidFill>
                <a:effectLst/>
                <a:latin typeface="Arial" panose="020B0604020202020204" pitchFamily="34" charset="0"/>
              </a:rPr>
              <a:t>feedannq</a:t>
            </a:r>
            <a:r>
              <a:rPr lang="zh-CN" altLang="en-US" b="0" i="0" u="none" strike="noStrike" dirty="0">
                <a:solidFill>
                  <a:srgbClr val="333333"/>
                </a:solidFill>
                <a:effectLst/>
                <a:latin typeface="Arial" panose="020B0604020202020204" pitchFamily="34" charset="0"/>
              </a:rPr>
              <a:t>在联盟中用到。</a:t>
            </a:r>
          </a:p>
          <a:p>
            <a:pPr algn="l"/>
            <a:r>
              <a:rPr lang="en" altLang="zh-CN" b="0" i="0" u="none" strike="noStrike" dirty="0" err="1">
                <a:solidFill>
                  <a:srgbClr val="333333"/>
                </a:solidFill>
                <a:effectLst/>
                <a:latin typeface="Arial" panose="020B0604020202020204" pitchFamily="34" charset="0"/>
              </a:rPr>
              <a:t>feeduserq</a:t>
            </a:r>
            <a:r>
              <a:rPr lang="zh-CN" altLang="en" b="0" i="0" u="none" strike="noStrike" dirty="0">
                <a:solidFill>
                  <a:srgbClr val="333333"/>
                </a:solidFill>
                <a:effectLst/>
                <a:latin typeface="Arial" panose="020B0604020202020204" pitchFamily="34" charset="0"/>
              </a:rPr>
              <a:t>：</a:t>
            </a:r>
            <a:r>
              <a:rPr lang="zh-CN" altLang="en-US" b="0" i="0" u="none" strike="noStrike" dirty="0">
                <a:solidFill>
                  <a:srgbClr val="333333"/>
                </a:solidFill>
                <a:effectLst/>
                <a:latin typeface="Arial" panose="020B0604020202020204" pitchFamily="34" charset="0"/>
              </a:rPr>
              <a:t>计算</a:t>
            </a:r>
            <a:r>
              <a:rPr lang="en" altLang="zh-CN" b="0" i="0" u="none" strike="noStrike" dirty="0" err="1">
                <a:solidFill>
                  <a:srgbClr val="333333"/>
                </a:solidFill>
                <a:effectLst/>
                <a:latin typeface="Arial" panose="020B0604020202020204" pitchFamily="34" charset="0"/>
              </a:rPr>
              <a:t>feedbsq</a:t>
            </a:r>
            <a:r>
              <a:rPr lang="zh-CN" altLang="en-US" b="0" i="0" u="none" strike="noStrike" dirty="0">
                <a:solidFill>
                  <a:srgbClr val="333333"/>
                </a:solidFill>
                <a:effectLst/>
                <a:latin typeface="Arial" panose="020B0604020202020204" pitchFamily="34" charset="0"/>
              </a:rPr>
              <a:t>用户维度的向量 ；</a:t>
            </a:r>
          </a:p>
          <a:p>
            <a:pPr algn="l"/>
            <a:r>
              <a:rPr lang="en" altLang="zh-CN" b="0" i="0" u="none" strike="noStrike" dirty="0" err="1">
                <a:solidFill>
                  <a:srgbClr val="333333"/>
                </a:solidFill>
                <a:effectLst/>
                <a:latin typeface="Arial" panose="020B0604020202020204" pitchFamily="34" charset="0"/>
              </a:rPr>
              <a:t>feedannq</a:t>
            </a:r>
            <a:r>
              <a:rPr lang="zh-CN" altLang="en" b="0" i="0" u="none" strike="noStrike" dirty="0">
                <a:solidFill>
                  <a:srgbClr val="333333"/>
                </a:solidFill>
                <a:effectLst/>
                <a:latin typeface="Arial" panose="020B0604020202020204" pitchFamily="34" charset="0"/>
              </a:rPr>
              <a:t>： </a:t>
            </a:r>
            <a:r>
              <a:rPr lang="en" altLang="zh-CN" b="0" i="0" u="none" strike="noStrike" dirty="0" err="1">
                <a:solidFill>
                  <a:srgbClr val="333333"/>
                </a:solidFill>
                <a:effectLst/>
                <a:latin typeface="Arial" panose="020B0604020202020204" pitchFamily="34" charset="0"/>
              </a:rPr>
              <a:t>ann</a:t>
            </a:r>
            <a:r>
              <a:rPr lang="zh-CN" altLang="en-US" b="0" i="0" u="none" strike="noStrike" dirty="0">
                <a:solidFill>
                  <a:srgbClr val="333333"/>
                </a:solidFill>
                <a:effectLst/>
                <a:latin typeface="Arial" panose="020B0604020202020204" pitchFamily="34" charset="0"/>
              </a:rPr>
              <a:t>检索使用的用户向量；</a:t>
            </a:r>
          </a:p>
          <a:p>
            <a:pPr algn="l"/>
            <a:r>
              <a:rPr lang="en" altLang="zh-CN" b="0" i="0" u="none" strike="noStrike" dirty="0" err="1">
                <a:solidFill>
                  <a:srgbClr val="333333"/>
                </a:solidFill>
                <a:effectLst/>
                <a:latin typeface="Arial" panose="020B0604020202020204" pitchFamily="34" charset="0"/>
              </a:rPr>
              <a:t>intentxq</a:t>
            </a:r>
            <a:r>
              <a:rPr lang="zh-CN" altLang="en" b="0" i="0" u="none" strike="noStrike" dirty="0">
                <a:solidFill>
                  <a:srgbClr val="333333"/>
                </a:solidFill>
                <a:effectLst/>
                <a:latin typeface="Arial" panose="020B0604020202020204" pitchFamily="34" charset="0"/>
              </a:rPr>
              <a:t>：</a:t>
            </a:r>
            <a:r>
              <a:rPr lang="zh-CN" altLang="en-US" b="0" i="0" u="none" strike="noStrike" dirty="0">
                <a:solidFill>
                  <a:srgbClr val="333333"/>
                </a:solidFill>
                <a:effectLst/>
                <a:latin typeface="Arial" panose="020B0604020202020204" pitchFamily="34" charset="0"/>
              </a:rPr>
              <a:t>用来预估意图分支中一个用户感兴趣的行业</a:t>
            </a:r>
          </a:p>
          <a:p>
            <a:pPr algn="l"/>
            <a:r>
              <a:rPr lang="zh-CN" altLang="en-US" b="0" i="0" u="none" strike="noStrike" dirty="0">
                <a:solidFill>
                  <a:srgbClr val="333333"/>
                </a:solidFill>
                <a:effectLst/>
                <a:latin typeface="Arial" panose="020B0604020202020204" pitchFamily="34" charset="0"/>
              </a:rPr>
              <a:t>（</a:t>
            </a:r>
            <a:r>
              <a:rPr lang="en-US" altLang="zh-CN" b="0" i="0" u="none" strike="noStrike" dirty="0">
                <a:solidFill>
                  <a:srgbClr val="333333"/>
                </a:solidFill>
                <a:effectLst/>
                <a:latin typeface="Arial" panose="020B0604020202020204" pitchFamily="34" charset="0"/>
              </a:rPr>
              <a:t>3</a:t>
            </a:r>
            <a:r>
              <a:rPr lang="zh-CN" altLang="en-US"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feedproxy</a:t>
            </a:r>
            <a:r>
              <a:rPr lang="zh-CN" altLang="en-US" b="0" i="0" u="none" strike="noStrike" dirty="0">
                <a:solidFill>
                  <a:srgbClr val="333333"/>
                </a:solidFill>
                <a:effectLst/>
                <a:latin typeface="Arial" panose="020B0604020202020204" pitchFamily="34" charset="0"/>
              </a:rPr>
              <a:t>的主要作用是通过将</a:t>
            </a:r>
            <a:r>
              <a:rPr lang="en" altLang="zh-CN" b="0" i="0" u="none" strike="noStrike" dirty="0" err="1">
                <a:solidFill>
                  <a:srgbClr val="333333"/>
                </a:solidFill>
                <a:effectLst/>
                <a:latin typeface="Arial" panose="020B0604020202020204" pitchFamily="34" charset="0"/>
              </a:rPr>
              <a:t>feedas</a:t>
            </a:r>
            <a:r>
              <a:rPr lang="zh-CN" altLang="en-US" b="0" i="0" u="none" strike="noStrike" dirty="0">
                <a:solidFill>
                  <a:srgbClr val="333333"/>
                </a:solidFill>
                <a:effectLst/>
                <a:latin typeface="Arial" panose="020B0604020202020204" pitchFamily="34" charset="0"/>
              </a:rPr>
              <a:t>封装的字段进行透传，解析参数</a:t>
            </a:r>
            <a:r>
              <a:rPr lang="zh-CN" altLang="en-US" b="0" i="0" u="none" strike="noStrike" dirty="0">
                <a:solidFill>
                  <a:srgbClr val="000000"/>
                </a:solidFill>
                <a:effectLst/>
                <a:latin typeface="Arial" panose="020B0604020202020204" pitchFamily="34" charset="0"/>
              </a:rPr>
              <a:t>向下游</a:t>
            </a:r>
            <a:r>
              <a:rPr lang="en" altLang="zh-CN" b="0" i="0" u="none" strike="noStrike" dirty="0" err="1">
                <a:solidFill>
                  <a:srgbClr val="000000"/>
                </a:solidFill>
                <a:effectLst/>
                <a:latin typeface="Arial" panose="020B0604020202020204" pitchFamily="34" charset="0"/>
              </a:rPr>
              <a:t>feedbs</a:t>
            </a:r>
            <a:r>
              <a:rPr lang="zh-CN" altLang="en" b="0" i="0" u="none" strike="noStrike" dirty="0">
                <a:solidFill>
                  <a:srgbClr val="000000"/>
                </a:solidFill>
                <a:effectLst/>
                <a:latin typeface="Arial" panose="020B0604020202020204" pitchFamily="34" charset="0"/>
              </a:rPr>
              <a:t>、</a:t>
            </a:r>
            <a:r>
              <a:rPr lang="en" altLang="zh-CN" b="0" i="0" u="none" strike="noStrike" dirty="0" err="1">
                <a:solidFill>
                  <a:srgbClr val="000000"/>
                </a:solidFill>
                <a:effectLst/>
                <a:latin typeface="Arial" panose="020B0604020202020204" pitchFamily="34" charset="0"/>
              </a:rPr>
              <a:t>gd</a:t>
            </a:r>
            <a:r>
              <a:rPr lang="zh-CN" altLang="en" b="0" i="0" u="none" strike="noStrike" dirty="0">
                <a:solidFill>
                  <a:srgbClr val="000000"/>
                </a:solidFill>
                <a:effectLst/>
                <a:latin typeface="Arial" panose="020B0604020202020204" pitchFamily="34" charset="0"/>
              </a:rPr>
              <a:t>、</a:t>
            </a:r>
            <a:r>
              <a:rPr lang="zh-CN" altLang="en-US" b="0" i="0" u="none" strike="noStrike" dirty="0">
                <a:solidFill>
                  <a:srgbClr val="000000"/>
                </a:solidFill>
                <a:effectLst/>
                <a:latin typeface="Arial" panose="020B0604020202020204" pitchFamily="34" charset="0"/>
              </a:rPr>
              <a:t>闪投请求原始广告拉链</a:t>
            </a:r>
            <a:endParaRPr lang="zh-CN" altLang="en-US" b="0" i="0" u="none" strike="noStrike" dirty="0">
              <a:solidFill>
                <a:srgbClr val="333333"/>
              </a:solidFill>
              <a:effectLst/>
              <a:latin typeface="Arial" panose="020B0604020202020204" pitchFamily="34" charset="0"/>
            </a:endParaRPr>
          </a:p>
          <a:p>
            <a:pPr algn="l"/>
            <a:r>
              <a:rPr lang="en" altLang="zh-CN" b="0" i="0" u="none" strike="noStrike" dirty="0" err="1">
                <a:solidFill>
                  <a:srgbClr val="333333"/>
                </a:solidFill>
                <a:effectLst/>
                <a:latin typeface="Arial" panose="020B0604020202020204" pitchFamily="34" charset="0"/>
              </a:rPr>
              <a:t>feedproxy</a:t>
            </a:r>
            <a:r>
              <a:rPr lang="zh-CN" altLang="en-US" b="0" i="0" u="none" strike="noStrike" dirty="0">
                <a:solidFill>
                  <a:srgbClr val="333333"/>
                </a:solidFill>
                <a:effectLst/>
                <a:latin typeface="Arial" panose="020B0604020202020204" pitchFamily="34" charset="0"/>
              </a:rPr>
              <a:t>的业务介绍参见 </a:t>
            </a:r>
            <a:r>
              <a:rPr lang="en" altLang="zh-CN" b="0" i="0" u="none" strike="noStrike" dirty="0">
                <a:solidFill>
                  <a:srgbClr val="3572B0"/>
                </a:solidFill>
                <a:effectLst/>
                <a:latin typeface="Arial" panose="020B0604020202020204" pitchFamily="34" charset="0"/>
                <a:hlinkClick r:id="rId3">
                  <a:extLst>
                    <a:ext uri="{A12FA001-AC4F-418D-AE19-62706E023703}">
                      <ahyp:hlinkClr xmlns:ahyp="http://schemas.microsoft.com/office/drawing/2018/hyperlinkcolor" val="tx"/>
                    </a:ext>
                  </a:extLst>
                </a:hlinkClick>
              </a:rPr>
              <a:t>http://wiki.baidu.com/pages/viewpage.action?pageId=717062793</a:t>
            </a:r>
            <a:endParaRPr lang="en" altLang="zh-CN" b="0" i="0" u="none" strike="noStrike" dirty="0">
              <a:solidFill>
                <a:srgbClr val="333333"/>
              </a:solidFill>
              <a:effectLst/>
              <a:latin typeface="Arial" panose="020B0604020202020204" pitchFamily="34" charset="0"/>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31</a:t>
            </a:fld>
            <a:endParaRPr lang="zh-CN" altLang="en-US"/>
          </a:p>
        </p:txBody>
      </p:sp>
    </p:spTree>
    <p:extLst>
      <p:ext uri="{BB962C8B-B14F-4D97-AF65-F5344CB8AC3E}">
        <p14:creationId xmlns:p14="http://schemas.microsoft.com/office/powerpoint/2010/main" val="16176662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lvl="0" indent="0">
              <a:buNone/>
            </a:pPr>
            <a:r>
              <a:rPr kumimoji="1" lang="en" altLang="zh-CN" dirty="0" err="1"/>
              <a:t>rtabs</a:t>
            </a:r>
            <a:r>
              <a:rPr kumimoji="1" lang="zh-CN" altLang="en" dirty="0"/>
              <a:t>主要</a:t>
            </a:r>
            <a:r>
              <a:rPr kumimoji="1" lang="zh-CN" altLang="en-US" dirty="0"/>
              <a:t>是用流量特征去请求广告主，让广告主决定是否投放，同样返回的是广告的相关信息</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rta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有</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bs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模块，</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相比</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基础检索模块，增加了</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与广告主的交互：访问广告主</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api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得到本次广告是否展示</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cache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交互：缓存</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api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结果，减少耗时，提高交互成功率</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lvl="0" indent="0">
              <a:buNone/>
            </a:pPr>
            <a:r>
              <a:rPr kumimoji="1" lang="en-US" altLang="zh-CN" dirty="0"/>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rta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广告直接与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交互而不通过</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feedproxy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再与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进行交互是由于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rta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广告经过</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feedproxy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解析透传字段的平响时间过长。</a:t>
            </a:r>
            <a:endParaRPr kumimoji="1" lang="en"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32</a:t>
            </a:fld>
            <a:endParaRPr lang="zh-CN" altLang="en-US"/>
          </a:p>
        </p:txBody>
      </p:sp>
    </p:spTree>
    <p:extLst>
      <p:ext uri="{BB962C8B-B14F-4D97-AF65-F5344CB8AC3E}">
        <p14:creationId xmlns:p14="http://schemas.microsoft.com/office/powerpoint/2010/main" val="1944049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第一部分是</a:t>
            </a:r>
            <a:r>
              <a:rPr lang="en-US" altLang="zh-CN" dirty="0"/>
              <a:t>Feed</a:t>
            </a:r>
            <a:r>
              <a:rPr lang="zh-CN" altLang="en-US" dirty="0"/>
              <a:t>广告投放的整体架构</a:t>
            </a:r>
          </a:p>
        </p:txBody>
      </p:sp>
      <p:sp>
        <p:nvSpPr>
          <p:cNvPr id="4" name="灯片编号占位符 3"/>
          <p:cNvSpPr>
            <a:spLocks noGrp="1"/>
          </p:cNvSpPr>
          <p:nvPr>
            <p:ph type="sldNum" sz="quarter" idx="10"/>
          </p:nvPr>
        </p:nvSpPr>
        <p:spPr/>
        <p:txBody>
          <a:bodyPr/>
          <a:lstStyle/>
          <a:p>
            <a:fld id="{C76A5298-7A03-4638-AA50-81B90C4C5876}" type="slidenum">
              <a:rPr lang="zh-CN" altLang="en-US" smtClean="0"/>
              <a:t>3</a:t>
            </a:fld>
            <a:endParaRPr lang="zh-CN" altLang="en-US"/>
          </a:p>
        </p:txBody>
      </p:sp>
    </p:spTree>
    <p:extLst>
      <p:ext uri="{BB962C8B-B14F-4D97-AF65-F5344CB8AC3E}">
        <p14:creationId xmlns:p14="http://schemas.microsoft.com/office/powerpoint/2010/main" val="9380899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lvl="0" indent="0">
              <a:buNone/>
            </a:pPr>
            <a:r>
              <a:rPr kumimoji="1" lang="zh-CN" altLang="en" dirty="0"/>
              <a:t>物料</a:t>
            </a:r>
            <a:r>
              <a:rPr kumimoji="1" lang="zh-CN" altLang="en-US" dirty="0"/>
              <a:t>优选阶段中，</a:t>
            </a:r>
            <a:r>
              <a:rPr kumimoji="1" lang="en-US" altLang="zh-CN" dirty="0" err="1"/>
              <a:t>adrestPM</a:t>
            </a:r>
            <a:r>
              <a:rPr kumimoji="1" lang="zh-CN" altLang="en-US" dirty="0"/>
              <a:t>是与</a:t>
            </a:r>
            <a:r>
              <a:rPr kumimoji="1" lang="en-US" altLang="zh-CN" dirty="0" err="1"/>
              <a:t>adrest</a:t>
            </a:r>
            <a:r>
              <a:rPr kumimoji="1" lang="zh-CN" altLang="en-US" dirty="0"/>
              <a:t>模块进行交互，</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dirty="0"/>
              <a:t>首先是填充</a:t>
            </a:r>
            <a:r>
              <a:rPr kumimoji="1" lang="en-US" altLang="zh-CN" sz="1200" dirty="0"/>
              <a:t>request</a:t>
            </a:r>
            <a:r>
              <a:rPr kumimoji="1" lang="zh-CN" altLang="en-US" sz="1200" dirty="0"/>
              <a:t>，请求</a:t>
            </a:r>
            <a:r>
              <a:rPr kumimoji="1" lang="en-US" altLang="zh-CN" sz="1200" dirty="0" err="1"/>
              <a:t>adrest</a:t>
            </a:r>
            <a:r>
              <a:rPr kumimoji="1" lang="zh-CN" altLang="en-US" sz="1200" dirty="0"/>
              <a:t>，响应阶段首先是对物料进行解析，得到一阶物料，二阶物料，</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第一阶段主要是探索过程，目标是短时间内收集到尽可能多的物料组合，第二阶段主要是基于点击</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转化数据，优选最优广告，并持续探索最优组合。</a:t>
            </a:r>
          </a:p>
          <a:p>
            <a:pPr marL="0" lvl="0" indent="0">
              <a:buNone/>
            </a:pPr>
            <a:endParaRPr kumimoji="1" lang="en-US" altLang="zh-CN" sz="1200" dirty="0"/>
          </a:p>
          <a:p>
            <a:pPr lvl="0"/>
            <a:r>
              <a:rPr kumimoji="1" lang="en-US" altLang="zh-CN" sz="1200" dirty="0"/>
              <a:t>====================================</a:t>
            </a:r>
          </a:p>
          <a:p>
            <a:r>
              <a:rPr lang="zh-CN" altLang="en-US" dirty="0">
                <a:effectLst/>
              </a:rPr>
              <a:t>具体来说，对返回结果的处理：</a:t>
            </a:r>
          </a:p>
          <a:p>
            <a:r>
              <a:rPr lang="en-US" altLang="zh-CN" dirty="0">
                <a:effectLst/>
              </a:rPr>
              <a:t>1.</a:t>
            </a:r>
            <a:r>
              <a:rPr lang="zh-CN" altLang="en-US" dirty="0">
                <a:effectLst/>
              </a:rPr>
              <a:t>获取当前请求</a:t>
            </a:r>
            <a:r>
              <a:rPr lang="en-US" altLang="zh-CN" dirty="0">
                <a:effectLst/>
              </a:rPr>
              <a:t>mt</a:t>
            </a:r>
            <a:r>
              <a:rPr lang="zh-CN" altLang="en-US" dirty="0">
                <a:effectLst/>
              </a:rPr>
              <a:t>用于过滤：</a:t>
            </a:r>
          </a:p>
          <a:p>
            <a:r>
              <a:rPr lang="en-US" altLang="zh-CN" dirty="0">
                <a:effectLst/>
              </a:rPr>
              <a:t>2.</a:t>
            </a:r>
            <a:r>
              <a:rPr lang="zh-CN" altLang="en-US" dirty="0">
                <a:effectLst/>
              </a:rPr>
              <a:t>解析得到的元素物料</a:t>
            </a:r>
          </a:p>
          <a:p>
            <a:pPr marL="228600" lvl="0" indent="-228600">
              <a:buFont typeface="+mj-ea"/>
              <a:buAutoNum type="circleNumDbPlain"/>
            </a:pPr>
            <a:r>
              <a:rPr lang="zh-CN" altLang="en-US" dirty="0">
                <a:effectLst/>
              </a:rPr>
              <a:t>解析返回的元素结果：得到当前广告所有的元素</a:t>
            </a:r>
            <a:r>
              <a:rPr lang="en-US" altLang="zh-CN" dirty="0">
                <a:effectLst/>
              </a:rPr>
              <a:t>title</a:t>
            </a:r>
            <a:r>
              <a:rPr lang="zh-CN" altLang="en-US" dirty="0">
                <a:effectLst/>
              </a:rPr>
              <a:t>、</a:t>
            </a:r>
            <a:r>
              <a:rPr lang="en-US" altLang="zh-CN" dirty="0" err="1">
                <a:effectLst/>
              </a:rPr>
              <a:t>csid</a:t>
            </a:r>
            <a:r>
              <a:rPr lang="zh-CN" altLang="en-US" dirty="0">
                <a:effectLst/>
              </a:rPr>
              <a:t>、</a:t>
            </a:r>
            <a:r>
              <a:rPr lang="en-US" altLang="zh-CN" dirty="0">
                <a:effectLst/>
              </a:rPr>
              <a:t>video</a:t>
            </a:r>
            <a:r>
              <a:rPr lang="zh-CN" altLang="en-US" dirty="0">
                <a:effectLst/>
              </a:rPr>
              <a:t>、使用</a:t>
            </a:r>
            <a:r>
              <a:rPr lang="en-US" altLang="zh-CN" dirty="0">
                <a:effectLst/>
              </a:rPr>
              <a:t>key</a:t>
            </a:r>
            <a:r>
              <a:rPr lang="zh-CN" altLang="en-US" dirty="0">
                <a:effectLst/>
              </a:rPr>
              <a:t>为</a:t>
            </a:r>
            <a:r>
              <a:rPr lang="en-US" altLang="zh-CN" dirty="0" err="1">
                <a:effectLst/>
              </a:rPr>
              <a:t>elem_id</a:t>
            </a:r>
            <a:r>
              <a:rPr lang="zh-CN" altLang="en-US" dirty="0">
                <a:effectLst/>
              </a:rPr>
              <a:t>签名</a:t>
            </a:r>
            <a:r>
              <a:rPr lang="en-US" altLang="zh-CN" dirty="0">
                <a:effectLst/>
              </a:rPr>
              <a:t>map</a:t>
            </a:r>
            <a:r>
              <a:rPr lang="zh-CN" altLang="en-US" dirty="0">
                <a:effectLst/>
              </a:rPr>
              <a:t>分开存储以便后续使用，同时对三种元素频控</a:t>
            </a:r>
            <a:r>
              <a:rPr lang="en-US" altLang="zh-CN" dirty="0">
                <a:effectLst/>
              </a:rPr>
              <a:t>24</a:t>
            </a:r>
            <a:r>
              <a:rPr lang="zh-CN" altLang="en-US" dirty="0">
                <a:effectLst/>
              </a:rPr>
              <a:t>小时；</a:t>
            </a:r>
          </a:p>
          <a:p>
            <a:pPr marL="228600" lvl="0" indent="-228600">
              <a:buFont typeface="+mj-ea"/>
              <a:buAutoNum type="circleNumDbPlain"/>
            </a:pPr>
            <a:r>
              <a:rPr lang="zh-CN" altLang="en-US" dirty="0">
                <a:effectLst/>
              </a:rPr>
              <a:t>分</a:t>
            </a:r>
            <a:r>
              <a:rPr lang="en-US" altLang="zh-CN" dirty="0" err="1">
                <a:effectLst/>
              </a:rPr>
              <a:t>etype</a:t>
            </a:r>
            <a:r>
              <a:rPr lang="zh-CN" altLang="en-US" dirty="0">
                <a:effectLst/>
              </a:rPr>
              <a:t>存放元素</a:t>
            </a:r>
            <a:r>
              <a:rPr lang="en-US" altLang="zh-CN" dirty="0">
                <a:effectLst/>
              </a:rPr>
              <a:t>:</a:t>
            </a:r>
            <a:r>
              <a:rPr lang="zh-CN" altLang="en-US" dirty="0">
                <a:effectLst/>
              </a:rPr>
              <a:t>根据上面的结果将三元素经过过滤分类型（标题、图片、视频）存储在</a:t>
            </a:r>
            <a:r>
              <a:rPr lang="en-US" altLang="zh-CN" dirty="0">
                <a:effectLst/>
              </a:rPr>
              <a:t>list</a:t>
            </a:r>
            <a:r>
              <a:rPr lang="zh-CN" altLang="en-US" dirty="0">
                <a:effectLst/>
              </a:rPr>
              <a:t>中，用于后续叉乘组合</a:t>
            </a:r>
          </a:p>
          <a:p>
            <a:pPr marL="228600" lvl="0" indent="-228600">
              <a:buFont typeface="+mj-ea"/>
              <a:buAutoNum type="circleNumDbPlain"/>
            </a:pPr>
            <a:r>
              <a:rPr lang="zh-CN" altLang="en-US" dirty="0">
                <a:effectLst/>
              </a:rPr>
              <a:t>样式处理阶段：元素补充和过滤，请求离线数据</a:t>
            </a:r>
            <a:r>
              <a:rPr lang="en-US" altLang="zh-CN" dirty="0" err="1">
                <a:effectLst/>
              </a:rPr>
              <a:t>xbox</a:t>
            </a:r>
            <a:r>
              <a:rPr lang="zh-CN" altLang="en-US" dirty="0">
                <a:effectLst/>
              </a:rPr>
              <a:t>类型转置对返回的元素补充样式过滤和视频时长过滤；</a:t>
            </a:r>
          </a:p>
          <a:p>
            <a:r>
              <a:rPr lang="en-US" altLang="zh-CN" dirty="0">
                <a:effectLst/>
              </a:rPr>
              <a:t>3.</a:t>
            </a:r>
            <a:r>
              <a:rPr lang="zh-CN" altLang="en-US" dirty="0">
                <a:effectLst/>
              </a:rPr>
              <a:t>创意处理逻辑：</a:t>
            </a:r>
          </a:p>
          <a:p>
            <a:pPr marL="228600" lvl="0" indent="-228600">
              <a:buFont typeface="+mj-ea"/>
              <a:buAutoNum type="circleNumDbPlain"/>
            </a:pPr>
            <a:r>
              <a:rPr lang="zh-CN" altLang="en-US" dirty="0">
                <a:effectLst/>
              </a:rPr>
              <a:t>对于一阶组合采用词表的方式获取</a:t>
            </a:r>
            <a:r>
              <a:rPr lang="en-US" altLang="zh-CN" dirty="0" err="1">
                <a:effectLst/>
              </a:rPr>
              <a:t>com_q</a:t>
            </a:r>
            <a:r>
              <a:rPr lang="zh-CN" altLang="en-US" dirty="0">
                <a:effectLst/>
              </a:rPr>
              <a:t>进行排序，并按</a:t>
            </a:r>
            <a:r>
              <a:rPr lang="en-US" altLang="zh-CN" dirty="0">
                <a:effectLst/>
              </a:rPr>
              <a:t>quota</a:t>
            </a:r>
            <a:r>
              <a:rPr lang="zh-CN" altLang="en-US" dirty="0">
                <a:effectLst/>
              </a:rPr>
              <a:t>（</a:t>
            </a:r>
            <a:r>
              <a:rPr lang="en-US" altLang="zh-CN" dirty="0">
                <a:effectLst/>
              </a:rPr>
              <a:t>20</a:t>
            </a:r>
            <a:r>
              <a:rPr lang="zh-CN" altLang="en-US" dirty="0">
                <a:effectLst/>
              </a:rPr>
              <a:t>）进行截断，用随机一个概率选择大于阈值的一阶组合作为本广告的创意；</a:t>
            </a:r>
          </a:p>
          <a:p>
            <a:pPr marL="228600" lvl="0" indent="-228600">
              <a:buFont typeface="+mj-ea"/>
              <a:buAutoNum type="circleNumDbPlain"/>
            </a:pPr>
            <a:r>
              <a:rPr lang="zh-CN" altLang="en-US" dirty="0">
                <a:effectLst/>
              </a:rPr>
              <a:t>对于二阶组合，封装请求</a:t>
            </a:r>
            <a:r>
              <a:rPr lang="en-US" altLang="zh-CN" dirty="0" err="1">
                <a:effectLst/>
              </a:rPr>
              <a:t>mtq</a:t>
            </a:r>
            <a:r>
              <a:rPr lang="zh-CN" altLang="en-US" dirty="0">
                <a:effectLst/>
              </a:rPr>
              <a:t>，选择最优的创意</a:t>
            </a:r>
            <a:endParaRPr lang="en-US" altLang="zh-CN" dirty="0">
              <a:effectLst/>
            </a:endParaRPr>
          </a:p>
          <a:p>
            <a:endPar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7. 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程序化创意的具体流程？</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程序化创意分为两个阶段，第一阶段主要是探索过程，目标是短时间内收集到尽可能多的物料组合，第二阶段主要是基于点击</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转化数据，优选最优广告，并持续探索最优组合。</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在第一阶段中有着大量的创意组合，而广告主期望能够快速筛选出少量优质创意，同时为了避免投放监控报表组合数爆炸的情况，需要对组合进行分批进场探索。其中，组合创意进场批次由离线优选模型所确定。</a:t>
            </a:r>
          </a:p>
          <a:p>
            <a:pPr marL="228600" lvl="0" indent="-228600">
              <a:buFont typeface="+mj-ea"/>
              <a:buAutoNum type="circleNumDbPlain"/>
            </a:pPr>
            <a:endParaRPr lang="zh-CN" altLang="en-US" dirty="0">
              <a:effectLst/>
            </a:endParaRPr>
          </a:p>
          <a:p>
            <a:pPr lvl="0"/>
            <a:endParaRPr kumimoji="1" lang="en-US" altLang="zh-CN" sz="1200" dirty="0"/>
          </a:p>
          <a:p>
            <a:pPr marL="0" lvl="0" indent="0">
              <a:buNone/>
            </a:pPr>
            <a:endParaRPr kumimoji="1" lang="en"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33</a:t>
            </a:fld>
            <a:endParaRPr lang="zh-CN" altLang="en-US"/>
          </a:p>
        </p:txBody>
      </p:sp>
    </p:spTree>
    <p:extLst>
      <p:ext uri="{BB962C8B-B14F-4D97-AF65-F5344CB8AC3E}">
        <p14:creationId xmlns:p14="http://schemas.microsoft.com/office/powerpoint/2010/main" val="24757665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lvl="0"/>
            <a:r>
              <a:rPr kumimoji="1" lang="zh-CN" altLang="en-US" dirty="0"/>
              <a:t>完成广告的粗选和召回后，再进行创意优选，主要涉及到</a:t>
            </a:r>
            <a:r>
              <a:rPr kumimoji="1" lang="en-US" altLang="zh-CN" dirty="0" err="1"/>
              <a:t>adrestPM</a:t>
            </a:r>
            <a:r>
              <a:rPr kumimoji="1" lang="zh-CN" altLang="en-US" dirty="0"/>
              <a:t>模块，</a:t>
            </a:r>
            <a:r>
              <a:rPr kumimoji="1" lang="en-US" altLang="zh-CN" dirty="0" err="1"/>
              <a:t>adrestPM</a:t>
            </a:r>
            <a:r>
              <a:rPr kumimoji="1" lang="zh-CN" altLang="en-US" dirty="0"/>
              <a:t>的作用是：与</a:t>
            </a:r>
            <a:r>
              <a:rPr kumimoji="1" lang="en-US" altLang="zh-CN" dirty="0" err="1"/>
              <a:t>adrest</a:t>
            </a:r>
            <a:r>
              <a:rPr kumimoji="1" lang="zh-CN" altLang="en-US" dirty="0"/>
              <a:t>交互，获取物料和样式，程序化广告，进行创意优选。</a:t>
            </a:r>
            <a:endParaRPr kumimoji="1" lang="en-US" altLang="zh-CN" dirty="0"/>
          </a:p>
          <a:p>
            <a:pPr lvl="0"/>
            <a:r>
              <a:rPr kumimoji="1" lang="zh-CN" altLang="en-US" dirty="0"/>
              <a:t>在准备请求阶段，遍历原始广告列表，填充请求信息。</a:t>
            </a:r>
            <a:endParaRPr kumimoji="1" lang="en-US" altLang="zh-CN" dirty="0"/>
          </a:p>
          <a:p>
            <a:pPr lvl="0"/>
            <a:endParaRPr kumimoji="1" lang="en-US" altLang="zh-CN" dirty="0"/>
          </a:p>
          <a:p>
            <a:pPr lvl="0"/>
            <a:r>
              <a:rPr kumimoji="1" lang="zh-CN" altLang="en-US" dirty="0"/>
              <a:t>解析</a:t>
            </a:r>
            <a:r>
              <a:rPr kumimoji="1" lang="en-US" altLang="zh-CN" dirty="0"/>
              <a:t>response</a:t>
            </a:r>
            <a:r>
              <a:rPr kumimoji="1" lang="zh-CN" altLang="en-US" dirty="0"/>
              <a:t>的处理有：</a:t>
            </a:r>
            <a:endParaRPr kumimoji="1" lang="en-US" altLang="zh-CN" dirty="0"/>
          </a:p>
          <a:p>
            <a:pPr lvl="0"/>
            <a:r>
              <a:rPr kumimoji="1" lang="zh-CN" altLang="en-US" dirty="0"/>
              <a:t>首先获取样式的白名单，之后</a:t>
            </a:r>
            <a:r>
              <a:rPr kumimoji="1" lang="zh-CN" altLang="en-US" sz="1200" dirty="0"/>
              <a:t>通过</a:t>
            </a:r>
            <a:r>
              <a:rPr kumimoji="1" lang="en-US" altLang="zh-CN" sz="1200" dirty="0" err="1"/>
              <a:t>idea_id</a:t>
            </a:r>
            <a:r>
              <a:rPr kumimoji="1" lang="zh-CN" altLang="en-US" sz="1200" dirty="0"/>
              <a:t>查词表</a:t>
            </a:r>
            <a:r>
              <a:rPr kumimoji="1" lang="zh-CN" altLang="en-US" dirty="0"/>
              <a:t>确定程序化所处阶段</a:t>
            </a:r>
            <a:r>
              <a:rPr kumimoji="1" lang="zh-CN" altLang="en-US" sz="1200" dirty="0"/>
              <a:t>（填充：</a:t>
            </a:r>
            <a:r>
              <a:rPr kumimoji="1" lang="en" altLang="zh-CN" sz="1200" dirty="0"/>
              <a:t>adv-&gt;</a:t>
            </a:r>
            <a:r>
              <a:rPr kumimoji="1" lang="en" altLang="zh-CN" sz="1200" dirty="0" err="1"/>
              <a:t>prog_stage</a:t>
            </a:r>
            <a:r>
              <a:rPr kumimoji="1" lang="zh-CN" altLang="en-US" sz="1200" dirty="0"/>
              <a:t>、</a:t>
            </a:r>
            <a:r>
              <a:rPr kumimoji="1" lang="en" altLang="zh-CN" sz="1200" dirty="0"/>
              <a:t>adv-&gt;</a:t>
            </a:r>
            <a:r>
              <a:rPr kumimoji="1" lang="en" altLang="zh-CN" sz="1200" dirty="0" err="1"/>
              <a:t>stage_rand_prob</a:t>
            </a:r>
            <a:r>
              <a:rPr kumimoji="1" lang="zh-CN" altLang="en-US" sz="1200" dirty="0"/>
              <a:t>）</a:t>
            </a:r>
            <a:endParaRPr kumimoji="1" lang="en-US" altLang="zh-CN" sz="1200" dirty="0"/>
          </a:p>
          <a:p>
            <a:pPr lvl="0"/>
            <a:r>
              <a:rPr kumimoji="1" lang="zh-CN" altLang="en-US" sz="1200" dirty="0"/>
              <a:t>之后处理非闪投广告的样式信息，获取物料。组合程序化创意物料。</a:t>
            </a:r>
            <a:endParaRPr kumimoji="1" lang="en-US" altLang="zh-CN" sz="1200" dirty="0"/>
          </a:p>
          <a:p>
            <a:pPr lvl="0"/>
            <a:r>
              <a:rPr kumimoji="1" lang="zh-CN" altLang="en-US" sz="1200" dirty="0"/>
              <a:t>根据配置决定走</a:t>
            </a:r>
            <a:r>
              <a:rPr kumimoji="1" lang="en-US" altLang="zh-CN" sz="1200" dirty="0"/>
              <a:t>random</a:t>
            </a:r>
            <a:r>
              <a:rPr kumimoji="1" lang="zh-CN" altLang="en-US" sz="1200" dirty="0"/>
              <a:t>还是创意优选。选定标题视频图片和组合关系。</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r>
              <a:rPr lang="zh-CN" altLang="en-US" dirty="0">
                <a:effectLst/>
              </a:rPr>
              <a:t>具体来说，对返回结果的处理：</a:t>
            </a:r>
          </a:p>
          <a:p>
            <a:r>
              <a:rPr lang="en-US" altLang="zh-CN" dirty="0">
                <a:effectLst/>
              </a:rPr>
              <a:t>1.</a:t>
            </a:r>
            <a:r>
              <a:rPr lang="zh-CN" altLang="en-US" dirty="0">
                <a:effectLst/>
              </a:rPr>
              <a:t>获取当前请求</a:t>
            </a:r>
            <a:r>
              <a:rPr lang="en-US" altLang="zh-CN" dirty="0" err="1">
                <a:effectLst/>
              </a:rPr>
              <a:t>mt</a:t>
            </a:r>
            <a:r>
              <a:rPr lang="zh-CN" altLang="en-US" dirty="0">
                <a:effectLst/>
              </a:rPr>
              <a:t>用于过滤：</a:t>
            </a:r>
          </a:p>
          <a:p>
            <a:r>
              <a:rPr lang="en-US" altLang="zh-CN" dirty="0">
                <a:effectLst/>
              </a:rPr>
              <a:t>2.</a:t>
            </a:r>
            <a:r>
              <a:rPr lang="zh-CN" altLang="en-US" dirty="0">
                <a:effectLst/>
              </a:rPr>
              <a:t>解析得到的元素物料</a:t>
            </a:r>
          </a:p>
          <a:p>
            <a:pPr marL="228600" lvl="0" indent="-228600">
              <a:buFont typeface="+mj-ea"/>
              <a:buAutoNum type="circleNumDbPlain"/>
            </a:pPr>
            <a:r>
              <a:rPr lang="zh-CN" altLang="en-US" dirty="0">
                <a:effectLst/>
              </a:rPr>
              <a:t>解析返回的元素结果：得到当前广告所有的元素</a:t>
            </a:r>
            <a:r>
              <a:rPr lang="en-US" altLang="zh-CN" dirty="0">
                <a:effectLst/>
              </a:rPr>
              <a:t>title</a:t>
            </a:r>
            <a:r>
              <a:rPr lang="zh-CN" altLang="en-US" dirty="0">
                <a:effectLst/>
              </a:rPr>
              <a:t>、</a:t>
            </a:r>
            <a:r>
              <a:rPr lang="en-US" altLang="zh-CN" dirty="0" err="1">
                <a:effectLst/>
              </a:rPr>
              <a:t>csid</a:t>
            </a:r>
            <a:r>
              <a:rPr lang="zh-CN" altLang="en-US" dirty="0">
                <a:effectLst/>
              </a:rPr>
              <a:t>、</a:t>
            </a:r>
            <a:r>
              <a:rPr lang="en-US" altLang="zh-CN" dirty="0">
                <a:effectLst/>
              </a:rPr>
              <a:t>video</a:t>
            </a:r>
            <a:r>
              <a:rPr lang="zh-CN" altLang="en-US" dirty="0">
                <a:effectLst/>
              </a:rPr>
              <a:t>、使用</a:t>
            </a:r>
            <a:r>
              <a:rPr lang="en-US" altLang="zh-CN" dirty="0">
                <a:effectLst/>
              </a:rPr>
              <a:t>key</a:t>
            </a:r>
            <a:r>
              <a:rPr lang="zh-CN" altLang="en-US" dirty="0">
                <a:effectLst/>
              </a:rPr>
              <a:t>为</a:t>
            </a:r>
            <a:r>
              <a:rPr lang="en-US" altLang="zh-CN" dirty="0" err="1">
                <a:effectLst/>
              </a:rPr>
              <a:t>elem_id</a:t>
            </a:r>
            <a:r>
              <a:rPr lang="zh-CN" altLang="en-US" dirty="0">
                <a:effectLst/>
              </a:rPr>
              <a:t>签名</a:t>
            </a:r>
            <a:r>
              <a:rPr lang="en-US" altLang="zh-CN" dirty="0">
                <a:effectLst/>
              </a:rPr>
              <a:t>map</a:t>
            </a:r>
            <a:r>
              <a:rPr lang="zh-CN" altLang="en-US" dirty="0">
                <a:effectLst/>
              </a:rPr>
              <a:t>分开存储以便后续使用，同时对三种元素频控</a:t>
            </a:r>
            <a:r>
              <a:rPr lang="en-US" altLang="zh-CN" dirty="0">
                <a:effectLst/>
              </a:rPr>
              <a:t>24</a:t>
            </a:r>
            <a:r>
              <a:rPr lang="zh-CN" altLang="en-US" dirty="0">
                <a:effectLst/>
              </a:rPr>
              <a:t>小时；</a:t>
            </a:r>
          </a:p>
          <a:p>
            <a:pPr marL="228600" lvl="0" indent="-228600">
              <a:buFont typeface="+mj-ea"/>
              <a:buAutoNum type="circleNumDbPlain"/>
            </a:pPr>
            <a:r>
              <a:rPr lang="zh-CN" altLang="en-US" dirty="0">
                <a:effectLst/>
              </a:rPr>
              <a:t>分</a:t>
            </a:r>
            <a:r>
              <a:rPr lang="en-US" altLang="zh-CN" dirty="0" err="1">
                <a:effectLst/>
              </a:rPr>
              <a:t>etype</a:t>
            </a:r>
            <a:r>
              <a:rPr lang="zh-CN" altLang="en-US" dirty="0">
                <a:effectLst/>
              </a:rPr>
              <a:t>存放元素</a:t>
            </a:r>
            <a:r>
              <a:rPr lang="en-US" altLang="zh-CN" dirty="0">
                <a:effectLst/>
              </a:rPr>
              <a:t>:</a:t>
            </a:r>
            <a:r>
              <a:rPr lang="zh-CN" altLang="en-US" dirty="0">
                <a:effectLst/>
              </a:rPr>
              <a:t>根据上面的结果将三元素经过过滤分类型（标题、图片、视频）存储在</a:t>
            </a:r>
            <a:r>
              <a:rPr lang="en-US" altLang="zh-CN" dirty="0">
                <a:effectLst/>
              </a:rPr>
              <a:t>list</a:t>
            </a:r>
            <a:r>
              <a:rPr lang="zh-CN" altLang="en-US" dirty="0">
                <a:effectLst/>
              </a:rPr>
              <a:t>中，用于后续叉乘组合</a:t>
            </a:r>
          </a:p>
          <a:p>
            <a:pPr marL="228600" lvl="0" indent="-228600">
              <a:buFont typeface="+mj-ea"/>
              <a:buAutoNum type="circleNumDbPlain"/>
            </a:pPr>
            <a:r>
              <a:rPr lang="zh-CN" altLang="en-US" dirty="0">
                <a:effectLst/>
              </a:rPr>
              <a:t>样式处理阶段：元素补充和过滤，请求离线数据</a:t>
            </a:r>
            <a:r>
              <a:rPr lang="en-US" altLang="zh-CN" dirty="0" err="1">
                <a:effectLst/>
              </a:rPr>
              <a:t>xbox</a:t>
            </a:r>
            <a:r>
              <a:rPr lang="zh-CN" altLang="en-US" dirty="0">
                <a:effectLst/>
              </a:rPr>
              <a:t>类型转置对返回的元素补充样式过滤和视频时长过滤；</a:t>
            </a:r>
          </a:p>
          <a:p>
            <a:r>
              <a:rPr lang="en-US" altLang="zh-CN" dirty="0">
                <a:effectLst/>
              </a:rPr>
              <a:t>3.</a:t>
            </a:r>
            <a:r>
              <a:rPr lang="zh-CN" altLang="en-US" dirty="0">
                <a:effectLst/>
              </a:rPr>
              <a:t>创意处理逻辑：</a:t>
            </a:r>
          </a:p>
          <a:p>
            <a:pPr marL="228600" lvl="0" indent="-228600">
              <a:buFont typeface="+mj-ea"/>
              <a:buAutoNum type="circleNumDbPlain"/>
            </a:pPr>
            <a:r>
              <a:rPr lang="zh-CN" altLang="en-US" dirty="0">
                <a:effectLst/>
              </a:rPr>
              <a:t>对于一阶组合采用词表的方式获取</a:t>
            </a:r>
            <a:r>
              <a:rPr lang="en-US" altLang="zh-CN" dirty="0" err="1">
                <a:effectLst/>
              </a:rPr>
              <a:t>com_q</a:t>
            </a:r>
            <a:r>
              <a:rPr lang="zh-CN" altLang="en-US" dirty="0">
                <a:effectLst/>
              </a:rPr>
              <a:t>进行排序，并按</a:t>
            </a:r>
            <a:r>
              <a:rPr lang="en-US" altLang="zh-CN" dirty="0">
                <a:effectLst/>
              </a:rPr>
              <a:t>quota</a:t>
            </a:r>
            <a:r>
              <a:rPr lang="zh-CN" altLang="en-US" dirty="0">
                <a:effectLst/>
              </a:rPr>
              <a:t>（</a:t>
            </a:r>
            <a:r>
              <a:rPr lang="en-US" altLang="zh-CN" dirty="0">
                <a:effectLst/>
              </a:rPr>
              <a:t>20</a:t>
            </a:r>
            <a:r>
              <a:rPr lang="zh-CN" altLang="en-US" dirty="0">
                <a:effectLst/>
              </a:rPr>
              <a:t>）进行截断，用随机一个概率选择大于阈值的一阶组合作为本广告的创意；</a:t>
            </a:r>
          </a:p>
          <a:p>
            <a:pPr marL="228600" lvl="0" indent="-228600">
              <a:buFont typeface="+mj-ea"/>
              <a:buAutoNum type="circleNumDbPlain"/>
            </a:pPr>
            <a:r>
              <a:rPr lang="zh-CN" altLang="en-US" dirty="0">
                <a:effectLst/>
              </a:rPr>
              <a:t>对于二阶组合，封装请求</a:t>
            </a:r>
            <a:r>
              <a:rPr lang="en-US" altLang="zh-CN" dirty="0" err="1">
                <a:effectLst/>
              </a:rPr>
              <a:t>mtq</a:t>
            </a:r>
            <a:r>
              <a:rPr lang="zh-CN" altLang="en-US" dirty="0">
                <a:effectLst/>
              </a:rPr>
              <a:t>，选择最优的创意</a:t>
            </a:r>
          </a:p>
          <a:p>
            <a:pPr lvl="0"/>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pPr marL="0" indent="0">
              <a:buFontTx/>
              <a:buNone/>
            </a:pP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有什么区别：</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buFontTx/>
              <a:buNone/>
            </a:pP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分别负责不同的广告样式，</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返回的为基础广告样式，</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负责组件广告样式，比如小程序、电话组件。目前正在做广告样式自动降级，即如果请求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无返回，在允许的情况下使用基础广告样式。</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adreset_process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模块除了程序化创意逻辑之外还有其他业务逻辑吗？</a:t>
            </a:r>
          </a:p>
          <a:p>
            <a:r>
              <a:rPr lang="zh-CN" altLang="en-US" dirty="0">
                <a:effectLst/>
              </a:rPr>
              <a:t>答：除了程序化创意获取物料逻辑之外，还有</a:t>
            </a:r>
            <a:r>
              <a:rPr lang="zh-CN" altLang="en-US" b="1" dirty="0">
                <a:effectLst/>
              </a:rPr>
              <a:t>自定义广告获取组件的逻辑</a:t>
            </a:r>
            <a:r>
              <a:rPr lang="zh-CN" altLang="en-US" dirty="0">
                <a:effectLst/>
              </a:rPr>
              <a:t>，对</a:t>
            </a:r>
            <a:r>
              <a:rPr lang="zh-CN" altLang="en-US" b="1" dirty="0">
                <a:effectLst/>
              </a:rPr>
              <a:t>高级样式的处理逻辑</a:t>
            </a:r>
            <a:r>
              <a:rPr lang="zh-CN" altLang="en-US" dirty="0">
                <a:effectLst/>
              </a:rPr>
              <a:t>以及对需要</a:t>
            </a:r>
            <a:r>
              <a:rPr lang="zh-CN" altLang="en-US" b="1" dirty="0">
                <a:effectLst/>
              </a:rPr>
              <a:t>图像增强的</a:t>
            </a:r>
            <a:r>
              <a:rPr lang="en-US" altLang="zh-CN" b="1" dirty="0" err="1">
                <a:effectLst/>
              </a:rPr>
              <a:t>adv</a:t>
            </a:r>
            <a:r>
              <a:rPr lang="zh-CN" altLang="en-US" b="1" dirty="0">
                <a:effectLst/>
              </a:rPr>
              <a:t>的</a:t>
            </a:r>
            <a:r>
              <a:rPr lang="en-US" altLang="zh-CN" b="1" dirty="0" err="1">
                <a:effectLst/>
              </a:rPr>
              <a:t>csid</a:t>
            </a:r>
            <a:r>
              <a:rPr lang="zh-CN" altLang="en-US" dirty="0">
                <a:effectLst/>
              </a:rPr>
              <a:t>进行替换。</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effectLst/>
              </a:rPr>
              <a:t>adrest</a:t>
            </a:r>
            <a:r>
              <a:rPr lang="zh-CN" altLang="en-US" dirty="0">
                <a:effectLst/>
              </a:rPr>
              <a:t>主要是获取所有的物料，具体的物料包括两部分：</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1</a:t>
            </a:r>
            <a:r>
              <a:rPr lang="zh-CN" altLang="en-US" dirty="0">
                <a:effectLst/>
              </a:rPr>
              <a:t>）广告主提供的全量的标题、图片、视频等；</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2</a:t>
            </a:r>
            <a:r>
              <a:rPr lang="zh-CN" altLang="en-US" dirty="0">
                <a:effectLst/>
              </a:rPr>
              <a:t>）进行程序化需要的组件样式</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34</a:t>
            </a:fld>
            <a:endParaRPr lang="zh-CN" altLang="en-US"/>
          </a:p>
        </p:txBody>
      </p:sp>
    </p:spTree>
    <p:extLst>
      <p:ext uri="{BB962C8B-B14F-4D97-AF65-F5344CB8AC3E}">
        <p14:creationId xmlns:p14="http://schemas.microsoft.com/office/powerpoint/2010/main" val="20733236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lvl="0"/>
            <a:r>
              <a:rPr kumimoji="1" lang="zh-CN" altLang="en-US" dirty="0"/>
              <a:t>其他的物料优选</a:t>
            </a:r>
            <a:r>
              <a:rPr kumimoji="1" lang="en-US" altLang="zh-CN" dirty="0"/>
              <a:t>module</a:t>
            </a:r>
            <a:r>
              <a:rPr kumimoji="1" lang="zh-CN" altLang="en-US" dirty="0"/>
              <a:t>包括获取闪投物料的</a:t>
            </a:r>
            <a:r>
              <a:rPr kumimoji="1" lang="en-US" altLang="zh-CN" dirty="0" err="1"/>
              <a:t>paAdrest</a:t>
            </a:r>
            <a:r>
              <a:rPr kumimoji="1" lang="zh-CN" altLang="en-US" dirty="0"/>
              <a:t>，请求落地页服务的</a:t>
            </a:r>
            <a:r>
              <a:rPr kumimoji="1" lang="en-US" altLang="zh-CN" dirty="0" err="1"/>
              <a:t>materialPM</a:t>
            </a:r>
            <a:r>
              <a:rPr kumimoji="1" lang="zh-CN" altLang="en-US" dirty="0"/>
              <a:t>，以及请求</a:t>
            </a:r>
            <a:r>
              <a:rPr kumimoji="1" lang="en-US" altLang="zh-CN" dirty="0" err="1"/>
              <a:t>xbox</a:t>
            </a:r>
            <a:r>
              <a:rPr kumimoji="1" lang="zh-CN" altLang="en-US" dirty="0"/>
              <a:t>获取物料元素相关</a:t>
            </a:r>
            <a:r>
              <a:rPr kumimoji="1" lang="en-US" altLang="zh-CN" dirty="0"/>
              <a:t>q</a:t>
            </a:r>
            <a:r>
              <a:rPr kumimoji="1" lang="zh-CN" altLang="en-US" dirty="0"/>
              <a:t>值，排序过滤截断的</a:t>
            </a:r>
            <a:r>
              <a:rPr kumimoji="1" lang="en-US" altLang="zh-CN" dirty="0" err="1"/>
              <a:t>feedadrestXboxM</a:t>
            </a:r>
            <a:r>
              <a:rPr kumimoji="1" lang="zh-CN" altLang="en-US" dirty="0"/>
              <a:t>。</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pPr lvl="0"/>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pPr marL="0" indent="0">
              <a:buFontTx/>
              <a:buNone/>
            </a:pP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有什么区别：</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buFontTx/>
              <a:buNone/>
            </a:pP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分别负责不同的广告样式，</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返回的为基础广告样式，</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负责组件广告样式，比如小程序、电话组件。目前正在做广告样式自动降级，即如果请求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无返回，在允许的情况下使用基础广告样式。</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adreset_process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模块除了程序化创意逻辑之外还有其他业务逻辑吗？</a:t>
            </a:r>
          </a:p>
          <a:p>
            <a:r>
              <a:rPr lang="zh-CN" altLang="en-US" dirty="0">
                <a:effectLst/>
              </a:rPr>
              <a:t>答：除了程序化创意获取物料逻辑之外，还有</a:t>
            </a:r>
            <a:r>
              <a:rPr lang="zh-CN" altLang="en-US" b="1" dirty="0">
                <a:effectLst/>
              </a:rPr>
              <a:t>自定义广告获取组件的逻辑</a:t>
            </a:r>
            <a:r>
              <a:rPr lang="zh-CN" altLang="en-US" dirty="0">
                <a:effectLst/>
              </a:rPr>
              <a:t>，对</a:t>
            </a:r>
            <a:r>
              <a:rPr lang="zh-CN" altLang="en-US" b="1" dirty="0">
                <a:effectLst/>
              </a:rPr>
              <a:t>高级样式的处理逻辑</a:t>
            </a:r>
            <a:r>
              <a:rPr lang="zh-CN" altLang="en-US" dirty="0">
                <a:effectLst/>
              </a:rPr>
              <a:t>以及对需要</a:t>
            </a:r>
            <a:r>
              <a:rPr lang="zh-CN" altLang="en-US" b="1" dirty="0">
                <a:effectLst/>
              </a:rPr>
              <a:t>图像增强的</a:t>
            </a:r>
            <a:r>
              <a:rPr lang="en-US" altLang="zh-CN" b="1" dirty="0">
                <a:effectLst/>
              </a:rPr>
              <a:t>adv</a:t>
            </a:r>
            <a:r>
              <a:rPr lang="zh-CN" altLang="en-US" b="1" dirty="0">
                <a:effectLst/>
              </a:rPr>
              <a:t>的</a:t>
            </a:r>
            <a:r>
              <a:rPr lang="en-US" altLang="zh-CN" b="1" dirty="0" err="1">
                <a:effectLst/>
              </a:rPr>
              <a:t>csid</a:t>
            </a:r>
            <a:r>
              <a:rPr lang="zh-CN" altLang="en-US" dirty="0">
                <a:effectLst/>
              </a:rPr>
              <a:t>进行替换。</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effectLst/>
              </a:rPr>
              <a:t>adrest</a:t>
            </a:r>
            <a:r>
              <a:rPr lang="zh-CN" altLang="en-US" dirty="0">
                <a:effectLst/>
              </a:rPr>
              <a:t>主要是获取所有的物料，具体的物料包括两部分：</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1</a:t>
            </a:r>
            <a:r>
              <a:rPr lang="zh-CN" altLang="en-US" dirty="0">
                <a:effectLst/>
              </a:rPr>
              <a:t>）广告主提供的全量的标题、图片、视频等；</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2</a:t>
            </a:r>
            <a:r>
              <a:rPr lang="zh-CN" altLang="en-US" dirty="0">
                <a:effectLst/>
              </a:rPr>
              <a:t>）进行程序化需要的组件样式</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lvl="0" indent="0">
              <a:buNone/>
            </a:pPr>
            <a:endParaRPr kumimoji="1" lang="en"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35</a:t>
            </a:fld>
            <a:endParaRPr lang="zh-CN" altLang="en-US"/>
          </a:p>
        </p:txBody>
      </p:sp>
    </p:spTree>
    <p:extLst>
      <p:ext uri="{BB962C8B-B14F-4D97-AF65-F5344CB8AC3E}">
        <p14:creationId xmlns:p14="http://schemas.microsoft.com/office/powerpoint/2010/main" val="31588394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创意优选之后，进入到机制策略阶段进行广告的优质选取和计费出价，首先需要需要了解的是策略级别的划分，首先是产品线级别的策略，主要针对不同的产品，比如手百和好看，执行不同的机制策略</a:t>
            </a:r>
          </a:p>
        </p:txBody>
      </p:sp>
      <p:sp>
        <p:nvSpPr>
          <p:cNvPr id="4" name="灯片编号占位符 3"/>
          <p:cNvSpPr>
            <a:spLocks noGrp="1"/>
          </p:cNvSpPr>
          <p:nvPr>
            <p:ph type="sldNum" sz="quarter" idx="5"/>
          </p:nvPr>
        </p:nvSpPr>
        <p:spPr/>
        <p:txBody>
          <a:bodyPr/>
          <a:lstStyle/>
          <a:p>
            <a:fld id="{C76A5298-7A03-4638-AA50-81B90C4C5876}" type="slidenum">
              <a:rPr lang="zh-CN" altLang="en-US" smtClean="0"/>
              <a:t>36</a:t>
            </a:fld>
            <a:endParaRPr lang="zh-CN" altLang="en-US"/>
          </a:p>
        </p:txBody>
      </p:sp>
    </p:spTree>
    <p:extLst>
      <p:ext uri="{BB962C8B-B14F-4D97-AF65-F5344CB8AC3E}">
        <p14:creationId xmlns:p14="http://schemas.microsoft.com/office/powerpoint/2010/main" val="396879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Feedbs</a:t>
            </a:r>
            <a:r>
              <a:rPr kumimoji="1" lang="en-US" altLang="zh-CN" dirty="0"/>
              <a:t>/</a:t>
            </a:r>
            <a:r>
              <a:rPr kumimoji="1" lang="en-US" altLang="zh-CN" dirty="0" err="1"/>
              <a:t>pamixer</a:t>
            </a:r>
            <a:r>
              <a:rPr kumimoji="1" lang="zh-CN" altLang="en-US" dirty="0"/>
              <a:t>等返回广告初选队列后，</a:t>
            </a:r>
            <a:r>
              <a:rPr kumimoji="1" lang="en-US" altLang="zh-CN" dirty="0" err="1"/>
              <a:t>Feedproxy</a:t>
            </a:r>
            <a:r>
              <a:rPr kumimoji="1" lang="zh-CN" altLang="en-US" dirty="0"/>
              <a:t>会对广告队列进行</a:t>
            </a:r>
            <a:r>
              <a:rPr kumimoji="1" lang="en-US" altLang="zh-CN" dirty="0" err="1"/>
              <a:t>pid</a:t>
            </a:r>
            <a:r>
              <a:rPr kumimoji="1" lang="zh-CN" altLang="en-US" dirty="0"/>
              <a:t>级别的策略处理。</a:t>
            </a:r>
            <a:endParaRPr kumimoji="1" lang="en-US" altLang="zh-CN" dirty="0"/>
          </a:p>
          <a:p>
            <a:r>
              <a:rPr kumimoji="1" lang="en-US" altLang="zh-CN" dirty="0"/>
              <a:t>strategy</a:t>
            </a:r>
            <a:r>
              <a:rPr kumimoji="1" lang="zh-CN" altLang="en-US" dirty="0"/>
              <a:t>模块会以插件的形式对</a:t>
            </a:r>
            <a:r>
              <a:rPr kumimoji="1" lang="en-US" altLang="zh-CN" dirty="0" err="1"/>
              <a:t>feedproxy</a:t>
            </a:r>
            <a:r>
              <a:rPr kumimoji="1" lang="zh-CN" altLang="en-US" dirty="0"/>
              <a:t>返回的广告进行</a:t>
            </a:r>
            <a:r>
              <a:rPr kumimoji="1" lang="en-US" altLang="zh-CN" dirty="0" err="1"/>
              <a:t>gid</a:t>
            </a:r>
            <a:r>
              <a:rPr kumimoji="1" lang="zh-CN" altLang="en-US" dirty="0"/>
              <a:t>和</a:t>
            </a:r>
            <a:r>
              <a:rPr kumimoji="1" lang="en-US" altLang="zh-CN" dirty="0" err="1"/>
              <a:t>sid</a:t>
            </a:r>
            <a:r>
              <a:rPr kumimoji="1" lang="zh-CN" altLang="en-US" dirty="0"/>
              <a:t>级别的策略处理。通过</a:t>
            </a:r>
            <a:r>
              <a:rPr kumimoji="1" lang="en-US" altLang="zh-CN" dirty="0" err="1"/>
              <a:t>strategyPluginManager</a:t>
            </a:r>
            <a:r>
              <a:rPr kumimoji="1" lang="zh-CN" altLang="en-US" dirty="0"/>
              <a:t>管理插件，配置文件</a:t>
            </a:r>
            <a:r>
              <a:rPr kumimoji="1" lang="en-US" altLang="zh-Hans" dirty="0" err="1">
                <a:latin typeface="Times New Roman" panose="02020603050405020304" pitchFamily="18" charset="0"/>
                <a:cs typeface="Times New Roman" panose="02020603050405020304" pitchFamily="18" charset="0"/>
              </a:rPr>
              <a:t>strategy_plugin.conf</a:t>
            </a:r>
            <a:r>
              <a:rPr kumimoji="1" lang="zh-CN" altLang="en-US" dirty="0">
                <a:latin typeface="Times New Roman" panose="02020603050405020304" pitchFamily="18" charset="0"/>
                <a:cs typeface="Times New Roman" panose="02020603050405020304" pitchFamily="18" charset="0"/>
              </a:rPr>
              <a:t>顺序调用插件，用</a:t>
            </a:r>
            <a:r>
              <a:rPr kumimoji="1" lang="en-US" altLang="zh-CN" dirty="0">
                <a:latin typeface="Times New Roman" panose="02020603050405020304" pitchFamily="18" charset="0"/>
                <a:cs typeface="Times New Roman" panose="02020603050405020304" pitchFamily="18" charset="0"/>
              </a:rPr>
              <a:t>alive</a:t>
            </a:r>
            <a:r>
              <a:rPr kumimoji="1" lang="zh-CN" altLang="en-US" dirty="0">
                <a:latin typeface="Times New Roman" panose="02020603050405020304" pitchFamily="18" charset="0"/>
                <a:cs typeface="Times New Roman" panose="02020603050405020304" pitchFamily="18" charset="0"/>
              </a:rPr>
              <a:t>判断是否生效。</a:t>
            </a:r>
            <a:endParaRPr kumimoji="1" lang="en-US" altLang="zh-CN" dirty="0">
              <a:latin typeface="Times New Roman" panose="02020603050405020304" pitchFamily="18" charset="0"/>
              <a:cs typeface="Times New Roman" panose="02020603050405020304" pitchFamily="18" charset="0"/>
            </a:endParaRPr>
          </a:p>
          <a:p>
            <a:r>
              <a:rPr kumimoji="1" lang="zh-CN" altLang="en-US" dirty="0">
                <a:latin typeface="Times New Roman" panose="02020603050405020304" pitchFamily="18" charset="0"/>
                <a:cs typeface="Times New Roman" panose="02020603050405020304" pitchFamily="18" charset="0"/>
              </a:rPr>
              <a:t>插件的详细介绍会在第四部分进行。</a:t>
            </a:r>
            <a:endParaRPr kumimoji="1" lang="en-US" altLang="zh-CN" dirty="0">
              <a:latin typeface="Times New Roman" panose="02020603050405020304" pitchFamily="18" charset="0"/>
              <a:cs typeface="Times New Roman" panose="02020603050405020304" pitchFamily="18" charset="0"/>
            </a:endParaRPr>
          </a:p>
          <a:p>
            <a:endParaRPr kumimoji="1" lang="en-US" altLang="zh-CN" dirty="0"/>
          </a:p>
          <a:p>
            <a:r>
              <a:rPr kumimoji="1" lang="en-US" altLang="zh-CN" dirty="0"/>
              <a:t>------------------------------------------------</a:t>
            </a:r>
          </a:p>
          <a:p>
            <a:r>
              <a:rPr kumimoji="1" lang="zh-CN" altLang="en-US" dirty="0"/>
              <a:t>为什么要分三个级别</a:t>
            </a:r>
            <a:r>
              <a:rPr kumimoji="1" lang="en-US" altLang="zh-CN" dirty="0" err="1"/>
              <a:t>pid</a:t>
            </a:r>
            <a:r>
              <a:rPr kumimoji="1" lang="zh-CN" altLang="en-US" dirty="0"/>
              <a:t>、</a:t>
            </a:r>
            <a:r>
              <a:rPr kumimoji="1" lang="en-US" altLang="zh-CN" dirty="0" err="1"/>
              <a:t>gid</a:t>
            </a:r>
            <a:r>
              <a:rPr kumimoji="1" lang="zh-CN" altLang="en-US" dirty="0"/>
              <a:t>、</a:t>
            </a:r>
            <a:r>
              <a:rPr kumimoji="1" lang="en-US" altLang="zh-CN" dirty="0" err="1"/>
              <a:t>cid</a:t>
            </a:r>
            <a:r>
              <a:rPr kumimoji="1" lang="zh-CN" altLang="en-US" dirty="0"/>
              <a:t>进行处理</a:t>
            </a:r>
            <a:endParaRPr kumimoji="1" lang="en-US" altLang="zh-CN" dirty="0"/>
          </a:p>
          <a:p>
            <a:r>
              <a:rPr lang="en" altLang="zh-CN" sz="1200" b="0" i="0" u="none" strike="noStrike" kern="1200" dirty="0" err="1">
                <a:solidFill>
                  <a:schemeClr val="tx1"/>
                </a:solidFill>
                <a:effectLst/>
                <a:latin typeface="+mn-lt"/>
                <a:ea typeface="+mn-ea"/>
                <a:cs typeface="+mn-cs"/>
              </a:rPr>
              <a:t>Pid</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err="1">
                <a:solidFill>
                  <a:schemeClr val="tx1"/>
                </a:solidFill>
                <a:effectLst/>
                <a:latin typeface="+mn-lt"/>
                <a:ea typeface="+mn-ea"/>
                <a:cs typeface="+mn-cs"/>
              </a:rPr>
              <a:t>product_id</a:t>
            </a:r>
            <a:r>
              <a:rPr lang="en-US" altLang="zh-CN"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。产品线级别的策略，比如手百和闪投会有不同的策略，</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Feedproxy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返回广告进行用户体验层面的过滤及截断控制，相当于一级漏斗，不影响最终排序。可以区分后续使用的策略。</a:t>
            </a:r>
            <a:endParaRPr lang="en-US" altLang="zh-CN" sz="1200" b="0" i="0" u="none" strike="noStrike" kern="1200" dirty="0">
              <a:solidFill>
                <a:schemeClr val="tx1"/>
              </a:solidFill>
              <a:effectLst/>
              <a:latin typeface="+mn-lt"/>
              <a:ea typeface="+mn-ea"/>
              <a:cs typeface="+mn-cs"/>
            </a:endParaRPr>
          </a:p>
          <a:p>
            <a:r>
              <a:rPr lang="en" altLang="zh-CN" sz="1200" b="0" i="0" u="none" strike="noStrike" kern="1200" dirty="0">
                <a:solidFill>
                  <a:schemeClr val="tx1"/>
                </a:solidFill>
                <a:effectLst/>
                <a:latin typeface="+mn-lt"/>
                <a:ea typeface="+mn-ea"/>
                <a:cs typeface="+mn-cs"/>
              </a:rPr>
              <a:t>Gid</a:t>
            </a:r>
            <a:r>
              <a:rPr lang="zh-CN" altLang="en-US" sz="1200" b="0" i="0" u="none" strike="noStrike" kern="1200" dirty="0">
                <a:solidFill>
                  <a:schemeClr val="tx1"/>
                </a:solidFill>
                <a:effectLst/>
                <a:latin typeface="+mn-lt"/>
                <a:ea typeface="+mn-ea"/>
                <a:cs typeface="+mn-cs"/>
              </a:rPr>
              <a:t>：检索线级别。实现基本的准入、请求</a:t>
            </a:r>
            <a:r>
              <a:rPr lang="en-US" altLang="zh-CN" sz="1200" b="0" i="0" u="none" strike="noStrike" kern="1200" dirty="0">
                <a:solidFill>
                  <a:schemeClr val="tx1"/>
                </a:solidFill>
                <a:effectLst/>
                <a:latin typeface="+mn-lt"/>
                <a:ea typeface="+mn-ea"/>
                <a:cs typeface="+mn-cs"/>
              </a:rPr>
              <a:t>q</a:t>
            </a:r>
            <a:r>
              <a:rPr lang="zh-CN" altLang="en-US" sz="1200" b="0" i="0" u="none" strike="noStrike" kern="1200" dirty="0">
                <a:solidFill>
                  <a:schemeClr val="tx1"/>
                </a:solidFill>
                <a:effectLst/>
                <a:latin typeface="+mn-lt"/>
                <a:ea typeface="+mn-ea"/>
                <a:cs typeface="+mn-cs"/>
              </a:rPr>
              <a:t>等操作，</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gid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策略也不直接影响最终排序。但是所请求的预估值和所设置的系数都会在</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srcid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级别策略发生作用，影响最终排序。</a:t>
            </a:r>
            <a:endParaRPr lang="en-US" altLang="zh-CN" sz="1200" b="0" i="0" u="none" strike="noStrike" kern="1200" dirty="0">
              <a:solidFill>
                <a:schemeClr val="tx1"/>
              </a:solidFill>
              <a:effectLst/>
              <a:latin typeface="+mn-lt"/>
              <a:ea typeface="+mn-ea"/>
              <a:cs typeface="+mn-cs"/>
            </a:endParaRPr>
          </a:p>
          <a:p>
            <a:r>
              <a:rPr lang="en" altLang="zh-CN" sz="1200" b="0" i="0" u="none" strike="noStrike" kern="1200" dirty="0">
                <a:solidFill>
                  <a:schemeClr val="tx1"/>
                </a:solidFill>
                <a:effectLst/>
                <a:latin typeface="+mn-lt"/>
                <a:ea typeface="+mn-ea"/>
                <a:cs typeface="+mn-cs"/>
              </a:rPr>
              <a:t>Srcid</a:t>
            </a:r>
            <a:r>
              <a:rPr lang="zh-CN" altLang="en-US" sz="1200" b="0" i="0" u="none" strike="noStrike" kern="1200" dirty="0">
                <a:solidFill>
                  <a:schemeClr val="tx1"/>
                </a:solidFill>
                <a:effectLst/>
                <a:latin typeface="+mn-lt"/>
                <a:ea typeface="+mn-ea"/>
                <a:cs typeface="+mn-cs"/>
              </a:rPr>
              <a:t>：广告位。不同广告位不同配置，实现更具体的广告过滤，消费和排序，是用的比较多的广告策略插件。</a:t>
            </a:r>
            <a:endParaRPr lang="en-US" altLang="zh-CN" sz="1200" b="0" i="0" u="none" strike="noStrike"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37</a:t>
            </a:fld>
            <a:endParaRPr lang="zh-CN" altLang="en-US"/>
          </a:p>
        </p:txBody>
      </p:sp>
    </p:spTree>
    <p:extLst>
      <p:ext uri="{BB962C8B-B14F-4D97-AF65-F5344CB8AC3E}">
        <p14:creationId xmlns:p14="http://schemas.microsoft.com/office/powerpoint/2010/main" val="106902594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最后就是后处理部分。分为两个模块。</a:t>
            </a:r>
            <a:endParaRPr kumimoji="1" lang="en-US" altLang="zh-Han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在</a:t>
            </a:r>
            <a:r>
              <a:rPr lang="en" altLang="zh-CN" sz="1200" b="0" i="0" kern="1200" dirty="0" err="1">
                <a:solidFill>
                  <a:schemeClr val="tx1"/>
                </a:solidFill>
                <a:effectLst/>
                <a:latin typeface="+mn-lt"/>
                <a:ea typeface="+mn-ea"/>
                <a:cs typeface="+mn-cs"/>
              </a:rPr>
              <a:t>PostProcessModule</a:t>
            </a:r>
            <a:r>
              <a:rPr lang="zh-CN" altLang="en-US" sz="1200" b="0" i="0" kern="1200" dirty="0">
                <a:solidFill>
                  <a:schemeClr val="tx1"/>
                </a:solidFill>
                <a:effectLst/>
                <a:latin typeface="+mn-lt"/>
                <a:ea typeface="+mn-ea"/>
                <a:cs typeface="+mn-cs"/>
              </a:rPr>
              <a:t>模块中，进行截断打包和添加计费串。</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在</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reponseProcessModule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模块中进行打包并返回数据，记录监控和各种日志。</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PostPM</a:t>
            </a:r>
            <a:r>
              <a:rPr kumimoji="1" lang="zh-CN" altLang="en-US" dirty="0"/>
              <a:t>：</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对</a:t>
            </a:r>
            <a:r>
              <a:rPr kumimoji="1" lang="zh-Hans" altLang="en-US" dirty="0"/>
              <a:t>多队列</a:t>
            </a:r>
            <a:r>
              <a:rPr kumimoji="1" lang="en" altLang="zh-CN" dirty="0" err="1"/>
              <a:t>pv</a:t>
            </a:r>
            <a:r>
              <a:rPr kumimoji="1" lang="zh-CN" altLang="en-US" dirty="0"/>
              <a:t>级</a:t>
            </a:r>
            <a:r>
              <a:rPr kumimoji="1" lang="zh-CN" altLang="en-US" b="0" dirty="0"/>
              <a:t>广告进行截断：累加计算截断数并进行截断。</a:t>
            </a:r>
            <a:endParaRPr kumimoji="1" lang="en-US" altLang="zh-CN" b="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b="0" dirty="0"/>
              <a:t>根据广告的</a:t>
            </a:r>
            <a:r>
              <a:rPr kumimoji="1" lang="en-US" altLang="zh-CN" b="0" dirty="0" err="1"/>
              <a:t>cmatch</a:t>
            </a:r>
            <a:r>
              <a:rPr kumimoji="1" lang="zh-CN" altLang="en-US" b="0" dirty="0"/>
              <a:t>和数据源</a:t>
            </a:r>
            <a:r>
              <a:rPr kumimoji="1" lang="en-US" altLang="zh-CN" b="0" dirty="0" err="1"/>
              <a:t>cmatch</a:t>
            </a:r>
            <a:r>
              <a:rPr kumimoji="1" lang="zh-CN" altLang="en-US" b="0" dirty="0"/>
              <a:t>的匹配规则</a:t>
            </a:r>
            <a:r>
              <a:rPr kumimoji="1" lang="en-US" altLang="zh-CN" b="0" dirty="0"/>
              <a:t>, </a:t>
            </a:r>
            <a:r>
              <a:rPr kumimoji="1" lang="zh-CN" altLang="en-US" b="0" dirty="0"/>
              <a:t>原始广告队列中的广告被分配到不同的队列中。</a:t>
            </a:r>
            <a:endParaRPr kumimoji="1" lang="en-US" altLang="zh-CN" b="0" dirty="0"/>
          </a:p>
          <a:p>
            <a:r>
              <a:rPr lang="zh-CN" altLang="en-US" sz="1200" b="0" i="0" kern="1200" dirty="0">
                <a:solidFill>
                  <a:schemeClr val="tx1"/>
                </a:solidFill>
                <a:effectLst/>
                <a:latin typeface="+mn-lt"/>
                <a:ea typeface="+mn-ea"/>
                <a:cs typeface="+mn-cs"/>
              </a:rPr>
              <a:t>包装点击串。</a:t>
            </a:r>
            <a:endParaRPr lang="en-US"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pPr lvl="0" algn="l">
              <a:spcAft>
                <a:spcPts val="0"/>
              </a:spcAft>
            </a:pPr>
            <a:r>
              <a:rPr lang="en" altLang="zh-CN" sz="2000" b="0" kern="0" dirty="0" err="1">
                <a:solidFill>
                  <a:srgbClr val="000000"/>
                </a:solidFill>
                <a:latin typeface="SimSun" panose="02010600030101010101" pitchFamily="2" charset="-122"/>
                <a:ea typeface="SimSun" panose="02010600030101010101" pitchFamily="2" charset="-122"/>
              </a:rPr>
              <a:t>i</a:t>
            </a:r>
            <a:r>
              <a:rPr lang="zh-CN" altLang="en-US" sz="2000" b="0" kern="0" dirty="0">
                <a:solidFill>
                  <a:srgbClr val="000000"/>
                </a:solidFill>
                <a:latin typeface="SimSun" panose="02010600030101010101" pitchFamily="2" charset="-122"/>
                <a:ea typeface="SimSun" panose="02010600030101010101" pitchFamily="2" charset="-122"/>
              </a:rPr>
              <a:t>域：加密且</a:t>
            </a:r>
            <a:r>
              <a:rPr lang="en" altLang="zh-CN" sz="2000" b="0" kern="0" dirty="0">
                <a:solidFill>
                  <a:srgbClr val="000000"/>
                </a:solidFill>
                <a:latin typeface="SimSun" panose="02010600030101010101" pitchFamily="2" charset="-122"/>
                <a:ea typeface="SimSun" panose="02010600030101010101" pitchFamily="2" charset="-122"/>
              </a:rPr>
              <a:t>base64</a:t>
            </a:r>
            <a:r>
              <a:rPr lang="zh-CN" altLang="en-US" sz="2000" b="0" kern="0" dirty="0">
                <a:solidFill>
                  <a:srgbClr val="000000"/>
                </a:solidFill>
                <a:latin typeface="SimSun" panose="02010600030101010101" pitchFamily="2" charset="-122"/>
                <a:ea typeface="SimSun" panose="02010600030101010101" pitchFamily="2" charset="-122"/>
              </a:rPr>
              <a:t>编码</a:t>
            </a:r>
            <a:r>
              <a:rPr lang="en-US" altLang="zh-CN" sz="2000" b="0" kern="0" dirty="0">
                <a:solidFill>
                  <a:srgbClr val="000000"/>
                </a:solidFill>
                <a:latin typeface="SimSun" panose="02010600030101010101" pitchFamily="2" charset="-122"/>
                <a:ea typeface="SimSun" panose="02010600030101010101" pitchFamily="2" charset="-122"/>
              </a:rPr>
              <a:t>, </a:t>
            </a:r>
            <a:r>
              <a:rPr lang="zh-CN" altLang="en-US" sz="2000" b="0" kern="0" dirty="0">
                <a:solidFill>
                  <a:srgbClr val="000000"/>
                </a:solidFill>
                <a:latin typeface="SimSun" panose="02010600030101010101" pitchFamily="2" charset="-122"/>
                <a:ea typeface="SimSun" panose="02010600030101010101" pitchFamily="2" charset="-122"/>
              </a:rPr>
              <a:t>主要为广告的基本信息，如</a:t>
            </a:r>
            <a:r>
              <a:rPr lang="en" altLang="zh-CN" sz="2000" b="0" kern="0" dirty="0" err="1">
                <a:solidFill>
                  <a:srgbClr val="000000"/>
                </a:solidFill>
                <a:latin typeface="SimSun" panose="02010600030101010101" pitchFamily="2" charset="-122"/>
                <a:ea typeface="SimSun" panose="02010600030101010101" pitchFamily="2" charset="-122"/>
              </a:rPr>
              <a:t>planid,unitid</a:t>
            </a:r>
            <a:r>
              <a:rPr lang="zh-CN" altLang="en-US" sz="2000" b="0" kern="0" dirty="0">
                <a:solidFill>
                  <a:srgbClr val="000000"/>
                </a:solidFill>
                <a:latin typeface="SimSun" panose="02010600030101010101" pitchFamily="2" charset="-122"/>
                <a:ea typeface="SimSun" panose="02010600030101010101" pitchFamily="2" charset="-122"/>
              </a:rPr>
              <a:t>等，基本来源于业务端， </a:t>
            </a:r>
            <a:r>
              <a:rPr lang="en" altLang="zh-CN" sz="2000" b="0" kern="0" dirty="0" err="1">
                <a:solidFill>
                  <a:srgbClr val="000000"/>
                </a:solidFill>
                <a:latin typeface="SimSun" panose="02010600030101010101" pitchFamily="2" charset="-122"/>
                <a:ea typeface="SimSun" panose="02010600030101010101" pitchFamily="2" charset="-122"/>
              </a:rPr>
              <a:t>rcv</a:t>
            </a:r>
            <a:r>
              <a:rPr lang="zh-CN" altLang="en-US" sz="2000" b="0" kern="0" dirty="0">
                <a:solidFill>
                  <a:srgbClr val="000000"/>
                </a:solidFill>
                <a:latin typeface="SimSun" panose="02010600030101010101" pitchFamily="2" charset="-122"/>
                <a:ea typeface="SimSun" panose="02010600030101010101" pitchFamily="2" charset="-122"/>
              </a:rPr>
              <a:t>模块计费</a:t>
            </a:r>
            <a:endParaRPr lang="en-US" altLang="zh-CN" sz="2000" b="0" kern="0" dirty="0">
              <a:solidFill>
                <a:srgbClr val="000000"/>
              </a:solidFill>
              <a:latin typeface="SimSun" panose="02010600030101010101" pitchFamily="2" charset="-122"/>
              <a:ea typeface="SimSun" panose="02010600030101010101" pitchFamily="2" charset="-122"/>
            </a:endParaRPr>
          </a:p>
          <a:p>
            <a:pPr lvl="0" algn="l">
              <a:spcAft>
                <a:spcPts val="0"/>
              </a:spcAft>
            </a:pPr>
            <a:r>
              <a:rPr lang="en" altLang="zh-CN" sz="2000" b="0" kern="0" dirty="0">
                <a:solidFill>
                  <a:srgbClr val="000000"/>
                </a:solidFill>
                <a:latin typeface="SimSun" panose="02010600030101010101" pitchFamily="2" charset="-122"/>
                <a:ea typeface="SimSun" panose="02010600030101010101" pitchFamily="2" charset="-122"/>
              </a:rPr>
              <a:t>j</a:t>
            </a:r>
            <a:r>
              <a:rPr lang="zh-CN" altLang="en-US" sz="2000" b="0" kern="0" dirty="0">
                <a:solidFill>
                  <a:srgbClr val="000000"/>
                </a:solidFill>
                <a:latin typeface="SimSun" panose="02010600030101010101" pitchFamily="2" charset="-122"/>
                <a:ea typeface="SimSun" panose="02010600030101010101" pitchFamily="2" charset="-122"/>
              </a:rPr>
              <a:t>域：压缩并</a:t>
            </a:r>
            <a:r>
              <a:rPr lang="en" altLang="zh-CN" sz="2000" b="0" kern="0" dirty="0">
                <a:solidFill>
                  <a:srgbClr val="000000"/>
                </a:solidFill>
                <a:latin typeface="SimSun" panose="02010600030101010101" pitchFamily="2" charset="-122"/>
                <a:ea typeface="SimSun" panose="02010600030101010101" pitchFamily="2" charset="-122"/>
              </a:rPr>
              <a:t>base64</a:t>
            </a:r>
            <a:r>
              <a:rPr lang="zh-CN" altLang="en-US" sz="2000" b="0" kern="0" dirty="0">
                <a:solidFill>
                  <a:srgbClr val="000000"/>
                </a:solidFill>
                <a:latin typeface="SimSun" panose="02010600030101010101" pitchFamily="2" charset="-122"/>
                <a:ea typeface="SimSun" panose="02010600030101010101" pitchFamily="2" charset="-122"/>
              </a:rPr>
              <a:t>编码，主要为跳转</a:t>
            </a:r>
            <a:r>
              <a:rPr lang="en" altLang="zh-CN" sz="2000" b="0" kern="0" dirty="0" err="1">
                <a:solidFill>
                  <a:srgbClr val="000000"/>
                </a:solidFill>
                <a:latin typeface="SimSun" panose="02010600030101010101" pitchFamily="2" charset="-122"/>
                <a:ea typeface="SimSun" panose="02010600030101010101" pitchFamily="2" charset="-122"/>
              </a:rPr>
              <a:t>url</a:t>
            </a:r>
            <a:r>
              <a:rPr lang="en" altLang="zh-CN" sz="2000" b="0" kern="0" dirty="0">
                <a:solidFill>
                  <a:srgbClr val="000000"/>
                </a:solidFill>
                <a:latin typeface="SimSun" panose="02010600030101010101" pitchFamily="2" charset="-122"/>
                <a:ea typeface="SimSun" panose="02010600030101010101" pitchFamily="2" charset="-122"/>
              </a:rPr>
              <a:t>,</a:t>
            </a:r>
            <a:r>
              <a:rPr lang="zh-CN" altLang="en-US" sz="2000" b="0" kern="0" dirty="0">
                <a:solidFill>
                  <a:srgbClr val="000000"/>
                </a:solidFill>
                <a:latin typeface="SimSun" panose="02010600030101010101" pitchFamily="2" charset="-122"/>
                <a:ea typeface="SimSun" panose="02010600030101010101" pitchFamily="2" charset="-122"/>
              </a:rPr>
              <a:t>计费名等</a:t>
            </a:r>
            <a:r>
              <a:rPr lang="en-US" altLang="zh-CN" sz="2000" b="0" kern="0" dirty="0">
                <a:solidFill>
                  <a:srgbClr val="000000"/>
                </a:solidFill>
                <a:latin typeface="SimSun" panose="02010600030101010101" pitchFamily="2" charset="-122"/>
                <a:ea typeface="SimSun" panose="02010600030101010101" pitchFamily="2" charset="-122"/>
              </a:rPr>
              <a:t>, </a:t>
            </a:r>
            <a:r>
              <a:rPr lang="zh-CN" altLang="en-US" sz="2000" b="0" kern="0" dirty="0">
                <a:solidFill>
                  <a:srgbClr val="000000"/>
                </a:solidFill>
                <a:latin typeface="SimSun" panose="02010600030101010101" pitchFamily="2" charset="-122"/>
                <a:ea typeface="SimSun" panose="02010600030101010101" pitchFamily="2" charset="-122"/>
              </a:rPr>
              <a:t>实现跳转</a:t>
            </a:r>
            <a:r>
              <a:rPr lang="en" altLang="zh-CN" sz="20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url</a:t>
            </a:r>
            <a:endParaRPr lang="en-US" altLang="zh-CN" sz="2000" b="0" kern="0" dirty="0">
              <a:solidFill>
                <a:srgbClr val="000000"/>
              </a:solidFill>
              <a:latin typeface="SimSun" panose="02010600030101010101" pitchFamily="2" charset="-122"/>
              <a:ea typeface="SimSun" panose="02010600030101010101" pitchFamily="2" charset="-122"/>
            </a:endParaRPr>
          </a:p>
          <a:p>
            <a:pPr lvl="0" algn="l">
              <a:spcAft>
                <a:spcPts val="0"/>
              </a:spcAft>
            </a:pPr>
            <a:r>
              <a:rPr lang="en" altLang="zh-CN" sz="2000" kern="0" dirty="0">
                <a:solidFill>
                  <a:srgbClr val="000000"/>
                </a:solidFill>
                <a:latin typeface="SimSun" panose="02010600030101010101" pitchFamily="2" charset="-122"/>
                <a:ea typeface="SimSun" panose="02010600030101010101" pitchFamily="2" charset="-122"/>
              </a:rPr>
              <a:t>k</a:t>
            </a:r>
            <a:r>
              <a:rPr lang="zh-CN" altLang="en-US" sz="2000" kern="0" dirty="0">
                <a:solidFill>
                  <a:srgbClr val="000000"/>
                </a:solidFill>
                <a:latin typeface="SimSun" panose="02010600030101010101" pitchFamily="2" charset="-122"/>
                <a:ea typeface="SimSun" panose="02010600030101010101" pitchFamily="2" charset="-122"/>
              </a:rPr>
              <a:t>域：</a:t>
            </a:r>
            <a:r>
              <a:rPr lang="en" altLang="zh-CN" sz="2000" kern="0" dirty="0">
                <a:solidFill>
                  <a:srgbClr val="000000"/>
                </a:solidFill>
                <a:latin typeface="SimSun" panose="02010600030101010101" pitchFamily="2" charset="-122"/>
                <a:ea typeface="SimSun" panose="02010600030101010101" pitchFamily="2" charset="-122"/>
              </a:rPr>
              <a:t>base64</a:t>
            </a:r>
            <a:r>
              <a:rPr lang="zh-CN" altLang="en-US" sz="2000" kern="0" dirty="0">
                <a:solidFill>
                  <a:srgbClr val="000000"/>
                </a:solidFill>
                <a:latin typeface="SimSun" panose="02010600030101010101" pitchFamily="2" charset="-122"/>
                <a:ea typeface="SimSun" panose="02010600030101010101" pitchFamily="2" charset="-122"/>
              </a:rPr>
              <a:t>编码，主要为</a:t>
            </a:r>
            <a:r>
              <a:rPr lang="en" altLang="zh-CN" sz="2000" kern="0" dirty="0">
                <a:solidFill>
                  <a:srgbClr val="000000"/>
                </a:solidFill>
                <a:latin typeface="SimSun" panose="02010600030101010101" pitchFamily="2" charset="-122"/>
                <a:ea typeface="SimSun" panose="02010600030101010101" pitchFamily="2" charset="-122"/>
              </a:rPr>
              <a:t>term,</a:t>
            </a:r>
            <a:r>
              <a:rPr lang="zh-CN" altLang="en-US" sz="2000" kern="0" dirty="0">
                <a:solidFill>
                  <a:srgbClr val="000000"/>
                </a:solidFill>
                <a:latin typeface="SimSun" panose="02010600030101010101" pitchFamily="2" charset="-122"/>
                <a:ea typeface="SimSun" panose="02010600030101010101" pitchFamily="2" charset="-122"/>
              </a:rPr>
              <a:t>模板名，</a:t>
            </a:r>
            <a:r>
              <a:rPr lang="en" altLang="zh-CN" sz="2000" kern="0" dirty="0" err="1">
                <a:solidFill>
                  <a:srgbClr val="000000"/>
                </a:solidFill>
                <a:latin typeface="SimSun" panose="02010600030101010101" pitchFamily="2" charset="-122"/>
                <a:ea typeface="SimSun" panose="02010600030101010101" pitchFamily="2" charset="-122"/>
              </a:rPr>
              <a:t>cmatch</a:t>
            </a:r>
            <a:r>
              <a:rPr lang="zh-CN" altLang="en-US" sz="2000" kern="0" dirty="0">
                <a:solidFill>
                  <a:srgbClr val="000000"/>
                </a:solidFill>
                <a:latin typeface="SimSun" panose="02010600030101010101" pitchFamily="2" charset="-122"/>
                <a:ea typeface="SimSun" panose="02010600030101010101" pitchFamily="2" charset="-122"/>
              </a:rPr>
              <a:t>等，存储统计各种扩展信息</a:t>
            </a:r>
          </a:p>
          <a:p>
            <a:endParaRPr lang="en"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r>
              <a:rPr lang="en-US" altLang="zh-CN" sz="1200" b="0" i="0" kern="1200" dirty="0" err="1">
                <a:solidFill>
                  <a:schemeClr val="tx1"/>
                </a:solidFill>
                <a:effectLst/>
                <a:latin typeface="+mn-lt"/>
                <a:ea typeface="+mn-ea"/>
                <a:cs typeface="+mn-cs"/>
              </a:rPr>
              <a:t>Feedas</a:t>
            </a:r>
            <a:r>
              <a:rPr lang="zh-CN" altLang="en-US" sz="1200" b="0" i="0" kern="1200" dirty="0">
                <a:solidFill>
                  <a:schemeClr val="tx1"/>
                </a:solidFill>
                <a:effectLst/>
                <a:latin typeface="+mn-lt"/>
                <a:ea typeface="+mn-ea"/>
                <a:cs typeface="+mn-cs"/>
              </a:rPr>
              <a:t>几种日志信息：</a:t>
            </a:r>
            <a:endParaRPr lang="en" altLang="zh-CN" sz="1200" b="0" i="0" kern="1200" dirty="0">
              <a:solidFill>
                <a:schemeClr val="tx1"/>
              </a:solidFill>
              <a:effectLst/>
              <a:latin typeface="+mn-lt"/>
              <a:ea typeface="+mn-ea"/>
              <a:cs typeface="+mn-cs"/>
            </a:endParaRPr>
          </a:p>
          <a:p>
            <a:pPr marL="0" indent="0">
              <a:buFontTx/>
              <a:buNone/>
            </a:pPr>
            <a:r>
              <a:rPr lang="en-US" altLang="zh-CN" sz="1200" kern="1200" dirty="0">
                <a:solidFill>
                  <a:schemeClr val="tx1"/>
                </a:solidFill>
                <a:effectLst/>
                <a:latin typeface="+mn-lt"/>
                <a:ea typeface="+mn-ea"/>
                <a:cs typeface="+mn-cs"/>
              </a:rPr>
              <a:t>Feedas</a:t>
            </a:r>
            <a:r>
              <a:rPr lang="zh-CN" altLang="zh-CN" sz="1200" kern="1200" dirty="0">
                <a:solidFill>
                  <a:schemeClr val="tx1"/>
                </a:solidFill>
                <a:effectLst/>
                <a:latin typeface="+mn-lt"/>
                <a:ea typeface="+mn-ea"/>
                <a:cs typeface="+mn-cs"/>
              </a:rPr>
              <a:t>模块中涉及到的日志为烽燧、</a:t>
            </a:r>
            <a:r>
              <a:rPr lang="en-US" altLang="zh-CN" sz="1200" kern="1200" dirty="0">
                <a:solidFill>
                  <a:schemeClr val="tx1"/>
                </a:solidFill>
                <a:effectLst/>
                <a:latin typeface="+mn-lt"/>
                <a:ea typeface="+mn-ea"/>
                <a:cs typeface="+mn-cs"/>
              </a:rPr>
              <a:t>notice</a:t>
            </a:r>
            <a:r>
              <a:rPr lang="zh-CN" altLang="zh-CN" sz="1200" kern="1200" dirty="0">
                <a:solidFill>
                  <a:schemeClr val="tx1"/>
                </a:solidFill>
                <a:effectLst/>
                <a:latin typeface="+mn-lt"/>
                <a:ea typeface="+mn-ea"/>
                <a:cs typeface="+mn-cs"/>
              </a:rPr>
              <a:t>日志。</a:t>
            </a:r>
            <a:endParaRPr lang="en-US" altLang="zh-CN" sz="1200" kern="1200" dirty="0">
              <a:solidFill>
                <a:schemeClr val="tx1"/>
              </a:solidFill>
              <a:effectLst/>
              <a:latin typeface="+mn-lt"/>
              <a:ea typeface="+mn-ea"/>
              <a:cs typeface="+mn-cs"/>
            </a:endParaRPr>
          </a:p>
          <a:p>
            <a:pPr marL="0" indent="0">
              <a:buFontTx/>
              <a:buNone/>
            </a:pPr>
            <a:r>
              <a:rPr lang="zh-CN" altLang="en-US" sz="1200" kern="1200" dirty="0">
                <a:solidFill>
                  <a:schemeClr val="tx1"/>
                </a:solidFill>
                <a:effectLst/>
                <a:latin typeface="+mn-lt"/>
                <a:ea typeface="+mn-ea"/>
                <a:cs typeface="+mn-cs"/>
              </a:rPr>
              <a:t>烽燧日志：主要是记录</a:t>
            </a:r>
            <a:r>
              <a:rPr lang="en-US" altLang="zh-CN" sz="1200" kern="1200" dirty="0" err="1">
                <a:solidFill>
                  <a:schemeClr val="tx1"/>
                </a:solidFill>
                <a:effectLst/>
                <a:latin typeface="+mn-lt"/>
                <a:ea typeface="+mn-ea"/>
                <a:cs typeface="+mn-cs"/>
              </a:rPr>
              <a:t>feedas</a:t>
            </a:r>
            <a:r>
              <a:rPr lang="zh-CN" altLang="en-US" sz="1200" kern="1200" dirty="0">
                <a:solidFill>
                  <a:schemeClr val="tx1"/>
                </a:solidFill>
                <a:effectLst/>
                <a:latin typeface="+mn-lt"/>
                <a:ea typeface="+mn-ea"/>
                <a:cs typeface="+mn-cs"/>
              </a:rPr>
              <a:t>与上下游处理时间、函数级别时间；</a:t>
            </a:r>
            <a:endParaRPr lang="en-US" altLang="zh-CN" sz="1200" kern="1200" dirty="0">
              <a:solidFill>
                <a:schemeClr val="tx1"/>
              </a:solidFill>
              <a:effectLst/>
              <a:latin typeface="+mn-lt"/>
              <a:ea typeface="+mn-ea"/>
              <a:cs typeface="+mn-cs"/>
            </a:endParaRPr>
          </a:p>
          <a:p>
            <a:pPr marL="0" indent="0">
              <a:buFontTx/>
              <a:buNone/>
            </a:pPr>
            <a:r>
              <a:rPr lang="en-US" altLang="zh-CN" sz="1200" kern="1200" dirty="0">
                <a:solidFill>
                  <a:schemeClr val="tx1"/>
                </a:solidFill>
                <a:effectLst/>
                <a:latin typeface="+mn-lt"/>
                <a:ea typeface="+mn-ea"/>
                <a:cs typeface="+mn-cs"/>
              </a:rPr>
              <a:t>notice</a:t>
            </a:r>
            <a:r>
              <a:rPr lang="zh-CN" altLang="zh-CN" sz="1200" kern="1200" dirty="0">
                <a:solidFill>
                  <a:schemeClr val="tx1"/>
                </a:solidFill>
                <a:effectLst/>
                <a:latin typeface="+mn-lt"/>
                <a:ea typeface="+mn-ea"/>
                <a:cs typeface="+mn-cs"/>
              </a:rPr>
              <a:t>日志</a:t>
            </a:r>
            <a:r>
              <a:rPr lang="zh-CN" altLang="en-US" sz="1200" kern="1200" dirty="0">
                <a:solidFill>
                  <a:schemeClr val="tx1"/>
                </a:solidFill>
                <a:effectLst/>
                <a:latin typeface="+mn-lt"/>
                <a:ea typeface="+mn-ea"/>
                <a:cs typeface="+mn-cs"/>
              </a:rPr>
              <a:t>：主要是</a:t>
            </a:r>
            <a:r>
              <a:rPr lang="zh-CN" altLang="zh-CN" sz="1200" kern="1200" dirty="0">
                <a:solidFill>
                  <a:schemeClr val="tx1"/>
                </a:solidFill>
                <a:effectLst/>
                <a:latin typeface="+mn-lt"/>
                <a:ea typeface="+mn-ea"/>
                <a:cs typeface="+mn-cs"/>
              </a:rPr>
              <a:t>上游请求、</a:t>
            </a:r>
            <a:r>
              <a:rPr lang="en-US" altLang="zh-CN" sz="1200" kern="1200" dirty="0" err="1">
                <a:solidFill>
                  <a:schemeClr val="tx1"/>
                </a:solidFill>
                <a:effectLst/>
                <a:latin typeface="+mn-lt"/>
                <a:ea typeface="+mn-ea"/>
                <a:cs typeface="+mn-cs"/>
              </a:rPr>
              <a:t>upin</a:t>
            </a:r>
            <a:r>
              <a:rPr lang="zh-CN" altLang="zh-CN" sz="1200" kern="1200" dirty="0">
                <a:solidFill>
                  <a:schemeClr val="tx1"/>
                </a:solidFill>
                <a:effectLst/>
                <a:latin typeface="+mn-lt"/>
                <a:ea typeface="+mn-ea"/>
                <a:cs typeface="+mn-cs"/>
              </a:rPr>
              <a:t>交互、</a:t>
            </a:r>
            <a:r>
              <a:rPr lang="en-US" altLang="zh-CN" sz="1200" kern="1200" dirty="0">
                <a:solidFill>
                  <a:schemeClr val="tx1"/>
                </a:solidFill>
                <a:effectLst/>
                <a:latin typeface="+mn-lt"/>
                <a:ea typeface="+mn-ea"/>
                <a:cs typeface="+mn-cs"/>
              </a:rPr>
              <a:t>query</a:t>
            </a:r>
            <a:r>
              <a:rPr lang="zh-CN" altLang="zh-CN" sz="1200" kern="1200" dirty="0">
                <a:solidFill>
                  <a:schemeClr val="tx1"/>
                </a:solidFill>
                <a:effectLst/>
                <a:latin typeface="+mn-lt"/>
                <a:ea typeface="+mn-ea"/>
                <a:cs typeface="+mn-cs"/>
              </a:rPr>
              <a:t>、</a:t>
            </a:r>
            <a:r>
              <a:rPr lang="en-US" altLang="zh-CN" sz="1200" kern="1200" dirty="0" err="1">
                <a:solidFill>
                  <a:schemeClr val="tx1"/>
                </a:solidFill>
                <a:effectLst/>
                <a:latin typeface="+mn-lt"/>
                <a:ea typeface="+mn-ea"/>
                <a:cs typeface="+mn-cs"/>
              </a:rPr>
              <a:t>cs</a:t>
            </a:r>
            <a:r>
              <a:rPr lang="zh-CN" altLang="zh-CN" sz="1200" kern="1200" dirty="0">
                <a:solidFill>
                  <a:schemeClr val="tx1"/>
                </a:solidFill>
                <a:effectLst/>
                <a:latin typeface="+mn-lt"/>
                <a:ea typeface="+mn-ea"/>
                <a:cs typeface="+mn-cs"/>
              </a:rPr>
              <a:t>、</a:t>
            </a:r>
            <a:r>
              <a:rPr lang="en-US" altLang="zh-CN" sz="1200" kern="1200" dirty="0" err="1">
                <a:solidFill>
                  <a:schemeClr val="tx1"/>
                </a:solidFill>
                <a:effectLst/>
                <a:latin typeface="+mn-lt"/>
                <a:ea typeface="+mn-ea"/>
                <a:cs typeface="+mn-cs"/>
              </a:rPr>
              <a:t>feedbs</a:t>
            </a:r>
            <a:r>
              <a:rPr lang="zh-CN" altLang="zh-CN" sz="1200" kern="1200" dirty="0">
                <a:solidFill>
                  <a:schemeClr val="tx1"/>
                </a:solidFill>
                <a:effectLst/>
                <a:latin typeface="+mn-lt"/>
                <a:ea typeface="+mn-ea"/>
                <a:cs typeface="+mn-cs"/>
              </a:rPr>
              <a:t>、监控、广告、闪投等相关的字段信息</a:t>
            </a:r>
            <a:r>
              <a:rPr lang="zh-CN" altLang="zh-CN" dirty="0">
                <a:effectLst/>
              </a:rPr>
              <a:t> </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kern="1200" dirty="0">
                <a:solidFill>
                  <a:schemeClr val="tx1"/>
                </a:solidFill>
                <a:effectLst/>
                <a:latin typeface="+mn-lt"/>
                <a:ea typeface="+mn-ea"/>
                <a:cs typeface="+mn-cs"/>
              </a:rPr>
              <a:t>asplog</a:t>
            </a:r>
            <a:r>
              <a:rPr lang="zh-CN" altLang="en-US" sz="1200" b="0" i="0" kern="1200" dirty="0">
                <a:solidFill>
                  <a:schemeClr val="tx1"/>
                </a:solidFill>
                <a:effectLst/>
                <a:latin typeface="+mn-lt"/>
                <a:ea typeface="+mn-ea"/>
                <a:cs typeface="+mn-cs"/>
              </a:rPr>
              <a:t>：是流量进出的重要日志，记录了几乎和广告有关的所有内容</a:t>
            </a:r>
            <a:endParaRPr lang="en-US" altLang="zh-CN" sz="1200" b="0" i="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38</a:t>
            </a:fld>
            <a:endParaRPr lang="zh-CN" altLang="en-US"/>
          </a:p>
        </p:txBody>
      </p:sp>
    </p:spTree>
    <p:extLst>
      <p:ext uri="{BB962C8B-B14F-4D97-AF65-F5344CB8AC3E}">
        <p14:creationId xmlns:p14="http://schemas.microsoft.com/office/powerpoint/2010/main" val="19759128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现在主要介绍</a:t>
            </a:r>
            <a:r>
              <a:rPr lang="en-US" altLang="zh-CN" dirty="0"/>
              <a:t>strategy</a:t>
            </a:r>
            <a:r>
              <a:rPr lang="zh-CN" altLang="en-US" dirty="0"/>
              <a:t>插件</a:t>
            </a:r>
          </a:p>
        </p:txBody>
      </p:sp>
      <p:sp>
        <p:nvSpPr>
          <p:cNvPr id="4" name="灯片编号占位符 3"/>
          <p:cNvSpPr>
            <a:spLocks noGrp="1"/>
          </p:cNvSpPr>
          <p:nvPr>
            <p:ph type="sldNum" sz="quarter" idx="10"/>
          </p:nvPr>
        </p:nvSpPr>
        <p:spPr/>
        <p:txBody>
          <a:bodyPr/>
          <a:lstStyle/>
          <a:p>
            <a:fld id="{C76A5298-7A03-4638-AA50-81B90C4C5876}" type="slidenum">
              <a:rPr lang="zh-CN" altLang="en-US" smtClean="0"/>
              <a:t>39</a:t>
            </a:fld>
            <a:endParaRPr lang="zh-CN" altLang="en-US"/>
          </a:p>
        </p:txBody>
      </p:sp>
    </p:spTree>
    <p:extLst>
      <p:ext uri="{BB962C8B-B14F-4D97-AF65-F5344CB8AC3E}">
        <p14:creationId xmlns:p14="http://schemas.microsoft.com/office/powerpoint/2010/main" val="12166007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级别主要有</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admit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data_prepare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两个插件</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admit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主要负责业务准入和基础的相关性过滤</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data_prepare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主要目标是为后期的策略提供数据准备和状态信息，后期对广告处理的主要依据是</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值和不同的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cmatch</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中配置文件的不同参数，因此在这一阶段插件的目的就是设置参数和</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srcid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级别策略有</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7</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个插件：</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Prepare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主要负责读取配置文件设置一些重要参数，比如影响广告主出价的</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还有就是</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值的调整</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Smart_bid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主要对广告主出价进行调整，主要根据流量的质量和广告的预估转化率对广告主的出价进行调整，以抹平流量的价值和广告主的出价上的差异</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Filter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主要负责从多个维度对广告队列进行过滤，将不符合条件的广告过滤掉</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Budget_control</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主要包含预算控制和消费控制，预算控制主要主导了广告展现的速率或机会大小，而消费控制主要确保广告主的消费和广告的投放是对等的</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Dedup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去重模块主要进行依据</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对每个广告位的广告队列进行排序，然后进行多个维度的去重</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Price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主要对广告进行计费，包含两种方式，</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gsp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计费和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计费</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Truncate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负责对广告队列进行截断，使广告数目和广告位数目相等</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set_status_before_predictor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将会对每一个广告是否使用</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值，使用的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值的模型</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等参数进行设置，然后通过</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interact_with_predictor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或者</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send_predictor_async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异步）向观星进行请求并获得对应的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值，还有一些信息可能要到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中去获取，这就涉及到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interact_with_xobx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函数与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进行交互，另外在数据准备的过程中并非直接获得参数和</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值就可以了，还需要根据配置进行调整如</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richq_control_v7</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函数就有这样的控制过程。</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prepare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仍然是准备阶段，不过不再是以数据准备为主，而是根据配置对于重要参数进行调整，如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set_status_mul_src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函数将设置最低出价和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将在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smart_bid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被使用，直接影响广告主的出价，</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transfer_ratio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则会对</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进行调整，</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是判断广告质量的依据，因此必须力求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准确。</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smart_bid</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前期准备完成之后便进入调价阶段，调价的目的是保护广告主的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roi</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对于不同质量的广告和不同的流量，广告的转化率是不一样的，因此对于不好的流量应该对广告主进行降价打折，这时会根据不同情况对</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进行调整，然后以广告主的出价乘以</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作为最终的出价（</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user_smart_bid</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对与不同的广告有不同的调价方式，如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广告使用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convq_smart_bid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即针对</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模式和转化率进行调价，针对</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bes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流量有</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bes_smart_bid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函数进行调价等；在经过了调价阶段后，每一个广告都有一个与之对应的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bid</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这个调整之后的出价在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模式下不允许大于广告主出价，在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模式第二阶段可以大于广告主出价，因为第二阶段的出价会根据广告的转化率调整的，即使价格高，广告主也更有可能获得收益。</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filter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在每一个广告都有一个出价之后，便进入广告的过滤阶段；过滤的目的是将不符合条件的广告过滤掉，比如该广告在黑名单中（</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blacklist_status_filter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该广告的样式不符合广告位（</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mt_filter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该广告的质量在（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在阈值以外等，经过过滤阶段后，可以保证广告队列中剩余的广告每一个都符合展现的标准，都可以展现。</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budget_control</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预算控制阶段的一部分实际上会在</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filter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里实现，预算控制的目的是控制广告主预算消耗的速度，如果某个广告主的广告展现的多，那么它的预算消耗的就快，因此预算控制实际上也是对广告主的广告进行删除和过滤，即使这个广告符合要求，但处于预算的考虑也可能不展示这个广告，预算控制有三种模式：其中标准模式不做任何处理，加速模式会在过滤阶段调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的阈值，让更多的广告符合条件，获得更多展现；匀速控制则在该阶段进行，它会对投放速度进行控制保证广告在一段时间内均匀的展现。</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dedup</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去重阶段，去重阶段的目的是不要在一次展现中出现相同的广告，这里的相同不一定是指完全一致，而是有各个维度如创意（</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计划（</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等；因此在这一阶段根据去重的维度，会对每个广告位的广告队列进行排序，依据是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将质量高的广告排在前面，然后将质量不是那么高而且重复的部分删除。</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price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到了这里已经有了一个可以展现的且对应有出价的广告队列，那么需要对广告进行计费；计费与广告的出价并不一致，具体有</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gsp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两种计费方式，这两种计费方式的最后收费都可以通过广告的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算出，同时这一阶段还会有一个最低收费的限制（</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calc_mincpm_price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即对展现价值的最低估计，收费不可低于这个最低值。</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truncate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现在有了广告队列，价格；可是一次广告请求不能将返回的符合条件的广告全部展现，这里就需要对排序在后面的广告进行截断，排序的原则同样是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高的在前；最终得到可以展现的广告队列。</a:t>
            </a:r>
            <a:endParaRPr kumimoji="1" lang="en-US" altLang="zh-CN" dirty="0"/>
          </a:p>
          <a:p>
            <a:endParaRPr kumimoji="1" lang="en-US" altLang="zh-CN" dirty="0"/>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其中</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badcase_filter</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adv_position_change_retro</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是</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cmatch545</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所特有的</a:t>
            </a:r>
            <a:endParaRPr kumimoji="1" lang="zh-CN" altLang="en-US" b="1"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40</a:t>
            </a:fld>
            <a:endParaRPr lang="zh-CN" altLang="en-US"/>
          </a:p>
        </p:txBody>
      </p:sp>
    </p:spTree>
    <p:extLst>
      <p:ext uri="{BB962C8B-B14F-4D97-AF65-F5344CB8AC3E}">
        <p14:creationId xmlns:p14="http://schemas.microsoft.com/office/powerpoint/2010/main" val="35207281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dirty="0">
                <a:effectLst/>
              </a:rPr>
              <a:t>接下介绍下具体插件功能</a:t>
            </a:r>
            <a:endParaRPr lang="en-US" altLang="zh-CN" dirty="0">
              <a:effectLst/>
            </a:endParaRPr>
          </a:p>
          <a:p>
            <a:r>
              <a:rPr lang="zh-CN" altLang="en-US" dirty="0">
                <a:effectLst/>
              </a:rPr>
              <a:t>首页是</a:t>
            </a:r>
            <a:r>
              <a:rPr lang="en-US" altLang="zh-CN" dirty="0">
                <a:effectLst/>
              </a:rPr>
              <a:t>gid</a:t>
            </a:r>
            <a:r>
              <a:rPr lang="zh-CN" altLang="en-US" dirty="0">
                <a:effectLst/>
              </a:rPr>
              <a:t>级别的第一个阶段，</a:t>
            </a:r>
            <a:r>
              <a:rPr lang="en-US" altLang="zh-CN" dirty="0">
                <a:effectLst/>
              </a:rPr>
              <a:t>admit</a:t>
            </a:r>
            <a:r>
              <a:rPr lang="zh-CN" altLang="en-US" dirty="0">
                <a:effectLst/>
              </a:rPr>
              <a:t>阶段，主要进行了业务规则相关的准入，包括黑名单过滤，对转化较差、相关性低的广告进行过滤。</a:t>
            </a: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41</a:t>
            </a:fld>
            <a:endParaRPr lang="zh-CN" altLang="en-US"/>
          </a:p>
        </p:txBody>
      </p:sp>
    </p:spTree>
    <p:extLst>
      <p:ext uri="{BB962C8B-B14F-4D97-AF65-F5344CB8AC3E}">
        <p14:creationId xmlns:p14="http://schemas.microsoft.com/office/powerpoint/2010/main" val="641977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dirty="0">
                <a:effectLst/>
              </a:rPr>
              <a:t>第二个策略</a:t>
            </a:r>
            <a:r>
              <a:rPr lang="en-US" altLang="zh-CN" dirty="0" err="1">
                <a:effectLst/>
              </a:rPr>
              <a:t>data_prepare</a:t>
            </a:r>
            <a:r>
              <a:rPr lang="zh-CN" altLang="en-US" dirty="0">
                <a:effectLst/>
              </a:rPr>
              <a:t>，</a:t>
            </a:r>
            <a:r>
              <a:rPr lang="en-US" altLang="zh-CN" dirty="0" err="1">
                <a:effectLst/>
              </a:rPr>
              <a:t>data_prepare</a:t>
            </a:r>
            <a:r>
              <a:rPr lang="zh-CN" altLang="en-US" dirty="0">
                <a:effectLst/>
              </a:rPr>
              <a:t>阶段的插件较多，大体上可以分为四个大部分。</a:t>
            </a:r>
            <a:endParaRPr lang="en-US" altLang="zh-CN" dirty="0">
              <a:effectLst/>
            </a:endParaRPr>
          </a:p>
          <a:p>
            <a:r>
              <a:rPr lang="zh-CN" altLang="en-US" dirty="0">
                <a:effectLst/>
              </a:rPr>
              <a:t>首先是在观星前的准备工作，包括了参数的初始化，</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填充各个系数、配置以及广告相关的信息</a:t>
            </a:r>
            <a:endParaRPr lang="en-US" altLang="zh-CN" dirty="0">
              <a:effectLst/>
            </a:endParaRPr>
          </a:p>
          <a:p>
            <a:r>
              <a:rPr lang="zh-CN" altLang="en-US" dirty="0">
                <a:effectLst/>
              </a:rPr>
              <a:t>接下来是请求观星、</a:t>
            </a:r>
            <a:r>
              <a:rPr lang="en-US" altLang="zh-CN" dirty="0" err="1">
                <a:effectLst/>
              </a:rPr>
              <a:t>xbox</a:t>
            </a:r>
            <a:r>
              <a:rPr lang="zh-CN" altLang="en-US" dirty="0">
                <a:effectLst/>
              </a:rPr>
              <a:t>、客服中心等获取相关的广告数据、策略数据</a:t>
            </a:r>
            <a:endParaRPr lang="en-US" altLang="zh-CN" dirty="0">
              <a:effectLst/>
            </a:endParaRPr>
          </a:p>
          <a:p>
            <a:endParaRPr lang="en-US" altLang="zh-CN" dirty="0">
              <a:effectLst/>
            </a:endParaRPr>
          </a:p>
          <a:p>
            <a:r>
              <a:rPr lang="en-US" altLang="zh-CN" dirty="0">
                <a:effectLst/>
              </a:rPr>
              <a:t>=====================================</a:t>
            </a:r>
            <a:endParaRPr lang="zh-CN" altLang="en-US" dirty="0">
              <a:effectLst/>
            </a:endParaRP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请求观星前的准备：</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early_trans_miniprogram_format</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小程序相关，获取小程序样式所需字段（</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miniProgramType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appKey</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pagePath</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序列化</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process_xbox_before_predictor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请求观星前并行请求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获取</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imageuserq</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process_positionq_before_predictor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feedpositionq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预处理，对</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predictor_advlists</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feedpositionq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根据下面逗号</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split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列表长度，</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alloc</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adv</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每个</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adv</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设置</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rank</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position_step</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process_imageq_before_predictor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程序化创意</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pk</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逻辑：如果广告未经处理，删掉；通过</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选出的组合，不请求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imageq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程序化创意第一阶段，跳过请求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imageq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广告物料通过第一阶段获取，不请求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mtq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没有提取图片且没有备选图片，删掉；</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非程序化创意</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pk</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逻辑：如果广告主自提物料和推荐图</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pk</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广告主物料、推荐图分别得到最大</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imageq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找到最大的给</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adv</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内容投放</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pk</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编辑图优选</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pk</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process_newstyle_before_predictor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组件样式白名单过滤</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set_video_tag</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打上</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video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标签</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process_virtual_mt_before_predictor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筛选出</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app version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不低于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min_app_version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mt_id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net_type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均与配置一致的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virtual_mt_ids</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请求观星前的准备工作，主要是填充各个系数和、配置以及广告相关的信息</a:t>
            </a: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请求观星、</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customercenter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send_predictor_async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并行请求观星</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send_customercenter_async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异步请求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customercenter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发送客户中心请求</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send_smallapp_judge_async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不清楚</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interact_with_xbox</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交互，请求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material_select_table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Rigq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imageuserq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a:t>
            </a: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等待观星返回过程：</a:t>
            </a:r>
          </a:p>
          <a:p>
            <a:pPr marL="628650" lvl="1" indent="-171450">
              <a:buFont typeface="Arial" panose="020B0604020202020204" pitchFamily="34" charset="0"/>
              <a:buChar char="•"/>
            </a:pP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set_richq_v5</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构建并查集，检查广告丰富度</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初始化参数，填充各种系数及预估值的默认值</a:t>
            </a: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recv_customercenter_async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接收</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customercenter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recv_smallapp_judge_async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recv_predictor_async_new</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接收观星返回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set_status_new</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在观星返回之后初始化参数，设置广告属性，例如一些</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阈值等。</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&amp;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orig_ctrq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&lt;=0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时使用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bsq_value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填充）</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&amp;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orig_clkq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&lt;=0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时，使用配置默认值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500000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minbid</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及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clkq_minbid</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orig_roiq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process_positionq_after_predictor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已关闭，填充</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positionq_rank_pos_map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数据</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ocpx_process_post_predictor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ctrcvr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模型一次产出</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3</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控制用单独的两个模型还是用这个模型的产出</a:t>
            </a:r>
          </a:p>
          <a:p>
            <a:pPr marL="628650" lvl="1" indent="-171450">
              <a:buFont typeface="Arial" panose="020B0604020202020204" pitchFamily="34" charset="0"/>
              <a:buChar char="•"/>
            </a:pP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richq_control_v7</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丰富度控制，淘汰比上个</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richq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小的广告</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process_imageq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已关闭</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q_calibration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k12</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进行校准</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set_user_trade_new</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设置使用</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MEG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行业词表的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trade1</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trade2</a:t>
            </a:r>
          </a:p>
          <a:p>
            <a:endParaRPr lang="zh-CN" altLang="en-US"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42</a:t>
            </a:fld>
            <a:endParaRPr lang="zh-CN" altLang="en-US"/>
          </a:p>
        </p:txBody>
      </p:sp>
    </p:spTree>
    <p:extLst>
      <p:ext uri="{BB962C8B-B14F-4D97-AF65-F5344CB8AC3E}">
        <p14:creationId xmlns:p14="http://schemas.microsoft.com/office/powerpoint/2010/main" val="3727928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这是广告检索的总体架构，总体来看，该系统主要有三方参与，广告主，广告平台，平台用户。用户进入到这个系统的目的是为了使用平台满足自己的需求，广告主的目标是为了获取流量推广产品搜集用户，广告平台的目标是识别、理解用户并挖掘用户的需求和广告主的广告对接，从而获得收益</a:t>
            </a:r>
            <a:br>
              <a:rPr kumimoji="1" lang="en-US" altLang="zh-CN" dirty="0"/>
            </a:br>
            <a:endParaRPr kumimoji="1" lang="en-US" altLang="zh-CN" dirty="0"/>
          </a:p>
          <a:p>
            <a:r>
              <a:rPr kumimoji="1" lang="zh-CN" altLang="en-US" dirty="0"/>
              <a:t>广告主参与到平台中首先需要在广告平台的业务端创建个人账户，建立广告计划（在计划中可以选择推广的平台，比如在手机百度上推广，设置好广告计划后）设定广告单元（广告单元中主要设置人群受众的年龄、性别、地域特征，还有推广词和意图）并在单元下设置相应的广告创意，设置完成后，就会生成相应的广告数据存入广告库，由平台对广告进行曝光</a:t>
            </a:r>
            <a:endParaRPr kumimoji="1" lang="en-US" altLang="zh-CN" dirty="0"/>
          </a:p>
          <a:p>
            <a:endParaRPr kumimoji="1" lang="en-US" altLang="zh-CN" dirty="0"/>
          </a:p>
          <a:p>
            <a:r>
              <a:rPr kumimoji="1" lang="zh-CN" altLang="en-US" dirty="0"/>
              <a:t>平台这边做的工作主要是根据用户使用平台的记录和搜集到的用户信息对用户进行画像，而后根据用户画像数据去广告库里搜索匹配最为合适的广告并给用户展示</a:t>
            </a:r>
            <a:endParaRPr kumimoji="1" lang="en-US" altLang="zh-CN" dirty="0"/>
          </a:p>
          <a:p>
            <a:endParaRPr kumimoji="1" lang="en-US" altLang="zh-CN" dirty="0"/>
          </a:p>
          <a:p>
            <a:r>
              <a:rPr kumimoji="1" lang="zh-CN" altLang="en-US" dirty="0"/>
              <a:t>广告检索系统总共分</a:t>
            </a:r>
            <a:r>
              <a:rPr kumimoji="1" lang="en-US" altLang="zh-CN" dirty="0"/>
              <a:t>5</a:t>
            </a:r>
            <a:r>
              <a:rPr kumimoji="1" lang="zh-CN" altLang="en-US" dirty="0"/>
              <a:t>个大模块，分别是用户数据子系统，触发子系统</a:t>
            </a:r>
            <a:r>
              <a:rPr kumimoji="1" lang="en-US" altLang="zh-CN" dirty="0"/>
              <a:t>(CS)</a:t>
            </a:r>
            <a:r>
              <a:rPr kumimoji="1" lang="zh-CN" altLang="en-US" dirty="0"/>
              <a:t>，基础检索子系统</a:t>
            </a:r>
            <a:r>
              <a:rPr kumimoji="1" lang="en-US" altLang="zh-CN" dirty="0"/>
              <a:t>(BS)</a:t>
            </a:r>
            <a:r>
              <a:rPr kumimoji="1" lang="zh-CN" altLang="en-US" dirty="0"/>
              <a:t>，广告数据子系统，高级检索子系统（</a:t>
            </a:r>
            <a:r>
              <a:rPr kumimoji="1" lang="en-US" altLang="zh-CN" dirty="0"/>
              <a:t>AS</a:t>
            </a:r>
            <a:r>
              <a:rPr kumimoji="1" lang="zh-CN" altLang="en-US" dirty="0"/>
              <a:t>）。用户数据子系统主要负责平台用户的数据搜集，存储并对下游检索系统提供数据支持，触发子系统主要根据基础的用户数据对用户进行抽象的理解，基础检索子系统则根据用户理解结果从广告库里检索出广告返回给高级检索子系统，高级检索子系统主要负责全局组件的调度和对基础检索子系统返回广告结果进行优质选取。</a:t>
            </a:r>
            <a:endParaRPr kumimoji="1" lang="en-US" altLang="zh-CN" dirty="0"/>
          </a:p>
          <a:p>
            <a:endParaRPr kumimoji="1" lang="en-US" altLang="zh-CN" dirty="0"/>
          </a:p>
          <a:p>
            <a:r>
              <a:rPr kumimoji="1" lang="zh-CN" altLang="en-US" dirty="0"/>
              <a:t>从流程上说，</a:t>
            </a:r>
            <a:r>
              <a:rPr kumimoji="1" lang="en-US" altLang="zh-CN" dirty="0" err="1"/>
              <a:t>feedas</a:t>
            </a:r>
            <a:r>
              <a:rPr kumimoji="1" lang="zh-CN" altLang="en-US" dirty="0"/>
              <a:t>的检索流程可以分为两步，第一步是收集网民信息，进行广告检索，第二步就是得到检索的广告队列后，进行优质广告的选取。</a:t>
            </a:r>
            <a:endParaRPr kumimoji="1" lang="en-US" altLang="zh-CN" dirty="0"/>
          </a:p>
          <a:p>
            <a:endParaRPr kumimoji="1" lang="en-US" altLang="zh-CN"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4</a:t>
            </a:fld>
            <a:endParaRPr lang="zh-CN" altLang="en-US"/>
          </a:p>
        </p:txBody>
      </p:sp>
    </p:spTree>
    <p:extLst>
      <p:ext uri="{BB962C8B-B14F-4D97-AF65-F5344CB8AC3E}">
        <p14:creationId xmlns:p14="http://schemas.microsoft.com/office/powerpoint/2010/main" val="1661658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dirty="0">
                <a:effectLst/>
              </a:rPr>
              <a:t>再接下来是等待观星返回的过程，进行了初始化参数，填充各种系数及预估值的默认值</a:t>
            </a:r>
            <a:endParaRPr lang="en-US" altLang="zh-CN" dirty="0">
              <a:effectLst/>
            </a:endParaRPr>
          </a:p>
          <a:p>
            <a:r>
              <a:rPr lang="zh-CN" altLang="en-US" dirty="0">
                <a:effectLst/>
              </a:rPr>
              <a:t>最后是观星返回，接收之前发出请求的返回值，并更新了</a:t>
            </a:r>
            <a:r>
              <a:rPr lang="en-US" altLang="zh-CN" dirty="0">
                <a:effectLst/>
              </a:rPr>
              <a:t>q</a:t>
            </a:r>
            <a:r>
              <a:rPr lang="zh-CN" altLang="en-US" dirty="0">
                <a:effectLst/>
              </a:rPr>
              <a:t>值、阈值等操作。</a:t>
            </a:r>
            <a:endParaRPr lang="en-US" altLang="zh-CN" dirty="0">
              <a:effectLst/>
            </a:endParaRPr>
          </a:p>
          <a:p>
            <a:endParaRPr lang="en-US" altLang="zh-CN" dirty="0">
              <a:effectLst/>
            </a:endParaRPr>
          </a:p>
          <a:p>
            <a:r>
              <a:rPr lang="en-US" altLang="zh-CN" dirty="0">
                <a:effectLst/>
              </a:rPr>
              <a:t>=========================================================================</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等待观星返回过程：</a:t>
            </a:r>
          </a:p>
          <a:p>
            <a:pPr marL="628650" lvl="1" indent="-171450">
              <a:buFont typeface="Arial" panose="020B0604020202020204" pitchFamily="34" charset="0"/>
              <a:buChar char="•"/>
            </a:pP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set_richq_v5</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构建并查集，检查广告丰富度</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初始化参数，填充各种系数及预估值的默认值</a:t>
            </a: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recv_customercenter_async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接收</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customercenter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recv_smallapp_judge_async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recv_predictor_async_new</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接收观星返回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set_status_new</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在观星返回之后初始化参数，设置广告属性，例如一些</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阈值等。</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&amp;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orig_ctrq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&lt;=0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时使用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bsq_value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填充）</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&amp;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orig_clkq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&lt;=0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时，使用配置默认值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500000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minbid</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及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clkq_minbid</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orig_roiq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process_positionq_after_predictor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已关闭，填充</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positionq_rank_pos_map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数据</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ocpx_process_post_predictor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ctrcvr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模型一次产出</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3</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控制用单独的两个模型还是用这个模型的产出</a:t>
            </a:r>
          </a:p>
          <a:p>
            <a:pPr marL="628650" lvl="1" indent="-171450">
              <a:buFont typeface="Arial" panose="020B0604020202020204" pitchFamily="34" charset="0"/>
              <a:buChar char="•"/>
            </a:pP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richq_control_v7</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丰富度控制，淘汰比上个</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richq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小的广告</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process_imageq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已关闭</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q_calibration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k12</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进行校准</a:t>
            </a:r>
          </a:p>
          <a:p>
            <a:endParaRPr lang="zh-CN" altLang="en-US"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43</a:t>
            </a:fld>
            <a:endParaRPr lang="zh-CN" altLang="en-US"/>
          </a:p>
        </p:txBody>
      </p:sp>
    </p:spTree>
    <p:extLst>
      <p:ext uri="{BB962C8B-B14F-4D97-AF65-F5344CB8AC3E}">
        <p14:creationId xmlns:p14="http://schemas.microsoft.com/office/powerpoint/2010/main" val="15714174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sid</a:t>
            </a:r>
            <a:r>
              <a:rPr lang="zh-CN" altLang="en-US" sz="1200" dirty="0"/>
              <a:t>级别的数据准备，目前主要生效的主要是这三个插件，主要是一些配置的初始化以及对</a:t>
            </a:r>
            <a:r>
              <a:rPr lang="en-US" altLang="zh-CN" sz="1200" dirty="0" err="1"/>
              <a:t>ctrq</a:t>
            </a:r>
            <a:r>
              <a:rPr lang="zh-CN" altLang="en-US" sz="1200" dirty="0"/>
              <a:t>的调整</a:t>
            </a:r>
            <a:endParaRPr lang="en-US" altLang="zh-CN" sz="1200" dirty="0"/>
          </a:p>
          <a:p>
            <a:r>
              <a:rPr lang="zh-CN" altLang="en-US" b="0" dirty="0">
                <a:effectLst/>
              </a:rPr>
              <a:t>介绍下</a:t>
            </a:r>
            <a:r>
              <a:rPr lang="en-US" altLang="zh-CN" b="0" dirty="0" err="1">
                <a:effectLst/>
              </a:rPr>
              <a:t>transfer_ratio</a:t>
            </a:r>
            <a:r>
              <a:rPr lang="zh-CN" altLang="en-US" b="0" dirty="0">
                <a:effectLst/>
              </a:rPr>
              <a:t>这个插件，</a:t>
            </a:r>
            <a:r>
              <a:rPr lang="en-US" altLang="zh-CN" b="0" dirty="0" err="1">
                <a:effectLst/>
              </a:rPr>
              <a:t>transfer_ratio</a:t>
            </a:r>
            <a:r>
              <a:rPr lang="zh-CN" altLang="en-US" b="0" dirty="0">
                <a:effectLst/>
              </a:rPr>
              <a:t>的主要目的：不同维度调整</a:t>
            </a:r>
            <a:r>
              <a:rPr lang="en-US" altLang="zh-CN" b="0" dirty="0" err="1">
                <a:effectLst/>
              </a:rPr>
              <a:t>ctrq</a:t>
            </a:r>
            <a:r>
              <a:rPr lang="zh-CN" altLang="en-US" b="0" dirty="0">
                <a:effectLst/>
              </a:rPr>
              <a:t>值，给出最终广告排序的</a:t>
            </a:r>
            <a:r>
              <a:rPr lang="en-US" altLang="zh-CN" b="0" dirty="0">
                <a:effectLst/>
              </a:rPr>
              <a:t>score</a:t>
            </a:r>
            <a:r>
              <a:rPr lang="zh-CN" altLang="en-US" b="0" dirty="0">
                <a:effectLst/>
              </a:rPr>
              <a:t>，它可以分为三步，第一步是对原始</a:t>
            </a:r>
            <a:r>
              <a:rPr lang="en-US" altLang="zh-CN" b="0" dirty="0" err="1">
                <a:effectLst/>
              </a:rPr>
              <a:t>ctrq</a:t>
            </a:r>
            <a:r>
              <a:rPr lang="zh-CN" altLang="en-US" b="0" dirty="0">
                <a:effectLst/>
              </a:rPr>
              <a:t>进行一个以</a:t>
            </a:r>
            <a:r>
              <a:rPr lang="en-US" altLang="zh-CN" b="0" dirty="0" err="1">
                <a:effectLst/>
              </a:rPr>
              <a:t>qFactor</a:t>
            </a:r>
            <a:r>
              <a:rPr lang="zh-CN" altLang="en-US" b="0" dirty="0">
                <a:effectLst/>
              </a:rPr>
              <a:t>为中心的缩聚，</a:t>
            </a:r>
            <a:r>
              <a:rPr lang="en-US" altLang="zh-CN" b="0" dirty="0">
                <a:effectLst/>
              </a:rPr>
              <a:t>1-transferRatio</a:t>
            </a:r>
            <a:r>
              <a:rPr lang="zh-CN" altLang="en-US" b="0" dirty="0">
                <a:effectLst/>
              </a:rPr>
              <a:t>为缩聚的力度，当力度为</a:t>
            </a:r>
            <a:r>
              <a:rPr lang="en-US" altLang="zh-CN" b="0" dirty="0">
                <a:effectLst/>
              </a:rPr>
              <a:t>1</a:t>
            </a:r>
            <a:r>
              <a:rPr lang="zh-CN" altLang="en-US" b="0" dirty="0">
                <a:effectLst/>
              </a:rPr>
              <a:t>时候，所有的原始</a:t>
            </a:r>
            <a:r>
              <a:rPr lang="en-US" altLang="zh-CN" b="0" dirty="0" err="1">
                <a:effectLst/>
              </a:rPr>
              <a:t>ctrq</a:t>
            </a:r>
            <a:r>
              <a:rPr lang="zh-CN" altLang="en-US" b="0" dirty="0">
                <a:effectLst/>
              </a:rPr>
              <a:t>都变成了</a:t>
            </a:r>
            <a:r>
              <a:rPr lang="en-US" altLang="zh-CN" b="0" dirty="0" err="1">
                <a:effectLst/>
              </a:rPr>
              <a:t>qFactor</a:t>
            </a:r>
            <a:endParaRPr lang="en-US" altLang="zh-CN" b="0" dirty="0">
              <a:effectLst/>
            </a:endParaRPr>
          </a:p>
          <a:p>
            <a:endParaRPr lang="en-US" altLang="zh-CN" b="0" dirty="0">
              <a:effectLst/>
            </a:endParaRPr>
          </a:p>
          <a:p>
            <a:r>
              <a:rPr lang="en-US" altLang="zh-CN" b="0" dirty="0">
                <a:effectLst/>
              </a:rPr>
              <a:t>=====================================================================</a:t>
            </a:r>
            <a:br>
              <a:rPr lang="en-US" altLang="zh-CN" b="0" dirty="0">
                <a:effectLst/>
              </a:rPr>
            </a:br>
            <a:r>
              <a:rPr lang="zh-CN" altLang="en-US" b="0" dirty="0">
                <a:effectLst/>
              </a:rPr>
              <a:t>它的主要过程为以下三个步骤：</a:t>
            </a:r>
            <a:endParaRPr lang="en-US" altLang="zh-CN" b="0" dirty="0">
              <a:effectLst/>
            </a:endParaRPr>
          </a:p>
          <a:p>
            <a:r>
              <a:rPr lang="en-US" altLang="zh-CN" dirty="0">
                <a:effectLst/>
              </a:rPr>
              <a:t>1. </a:t>
            </a:r>
            <a:r>
              <a:rPr lang="zh-CN" altLang="en-US" dirty="0">
                <a:effectLst/>
              </a:rPr>
              <a:t>使用</a:t>
            </a:r>
            <a:r>
              <a:rPr lang="en-US" altLang="zh-CN" dirty="0" err="1">
                <a:effectLst/>
              </a:rPr>
              <a:t>transfer_ratio</a:t>
            </a:r>
            <a:r>
              <a:rPr lang="zh-CN" altLang="en-US" dirty="0">
                <a:effectLst/>
              </a:rPr>
              <a:t>调整</a:t>
            </a:r>
            <a:r>
              <a:rPr lang="en-US" altLang="zh-CN" dirty="0" err="1">
                <a:effectLst/>
              </a:rPr>
              <a:t>ctrq</a:t>
            </a:r>
            <a:r>
              <a:rPr lang="zh-CN" altLang="en-US" dirty="0">
                <a:effectLst/>
              </a:rPr>
              <a:t>的值，其计算公式为 </a:t>
            </a:r>
            <a:r>
              <a:rPr lang="en-US" altLang="zh-CN" dirty="0" err="1">
                <a:effectLst/>
              </a:rPr>
              <a:t>transfer_q</a:t>
            </a:r>
            <a:r>
              <a:rPr lang="en-US" altLang="zh-CN" dirty="0">
                <a:effectLst/>
              </a:rPr>
              <a:t> = </a:t>
            </a:r>
            <a:r>
              <a:rPr lang="en-US" altLang="zh-CN" dirty="0" err="1">
                <a:effectLst/>
              </a:rPr>
              <a:t>q_value_temp</a:t>
            </a:r>
            <a:r>
              <a:rPr lang="en-US" altLang="zh-CN" dirty="0">
                <a:effectLst/>
              </a:rPr>
              <a:t> * 1000000 / (</a:t>
            </a:r>
            <a:r>
              <a:rPr lang="en-US" altLang="zh-CN" dirty="0" err="1">
                <a:effectLst/>
              </a:rPr>
              <a:t>q_value_temp</a:t>
            </a:r>
            <a:r>
              <a:rPr lang="en-US" altLang="zh-CN" dirty="0">
                <a:effectLst/>
              </a:rPr>
              <a:t> + adv-&gt;</a:t>
            </a:r>
            <a:r>
              <a:rPr lang="en-US" altLang="zh-CN" dirty="0" err="1">
                <a:effectLst/>
              </a:rPr>
              <a:t>transfer_ratio</a:t>
            </a:r>
            <a:r>
              <a:rPr lang="en-US" altLang="zh-CN" dirty="0">
                <a:effectLst/>
              </a:rPr>
              <a:t> * (1 - </a:t>
            </a:r>
            <a:r>
              <a:rPr lang="en-US" altLang="zh-CN" dirty="0" err="1">
                <a:effectLst/>
              </a:rPr>
              <a:t>q_value_temp</a:t>
            </a:r>
            <a:r>
              <a:rPr lang="en-US" altLang="zh-CN" dirty="0">
                <a:effectLst/>
              </a:rPr>
              <a:t>))</a:t>
            </a:r>
            <a:r>
              <a:rPr lang="zh-CN" altLang="en-US" dirty="0">
                <a:effectLst/>
              </a:rPr>
              <a:t>，当</a:t>
            </a:r>
            <a:r>
              <a:rPr lang="en-US" altLang="zh-CN" dirty="0" err="1">
                <a:effectLst/>
              </a:rPr>
              <a:t>transfer_ratio</a:t>
            </a:r>
            <a:r>
              <a:rPr lang="en-US" altLang="zh-CN" dirty="0">
                <a:effectLst/>
              </a:rPr>
              <a:t>==1</a:t>
            </a:r>
            <a:r>
              <a:rPr lang="zh-CN" altLang="en-US" dirty="0">
                <a:effectLst/>
              </a:rPr>
              <a:t>时，</a:t>
            </a:r>
            <a:r>
              <a:rPr lang="en-US" altLang="zh-CN" dirty="0" err="1">
                <a:effectLst/>
              </a:rPr>
              <a:t>transfer_q</a:t>
            </a:r>
            <a:r>
              <a:rPr lang="en-US" altLang="zh-CN" dirty="0">
                <a:effectLst/>
              </a:rPr>
              <a:t> == </a:t>
            </a:r>
            <a:r>
              <a:rPr lang="en-US" altLang="zh-CN" dirty="0" err="1">
                <a:effectLst/>
              </a:rPr>
              <a:t>q_value_temp</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a:t>=====================================================================</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a:t>prepare</a:t>
            </a:r>
            <a:r>
              <a:rPr lang="zh-CN" altLang="en-US" sz="1200" dirty="0"/>
              <a:t>阶段主要是一些配置初始化和对</a:t>
            </a:r>
            <a:r>
              <a:rPr lang="en-US" altLang="zh-CN" sz="1200" dirty="0" err="1"/>
              <a:t>ctrq</a:t>
            </a:r>
            <a:r>
              <a:rPr lang="zh-CN" altLang="en-US" sz="1200" dirty="0"/>
              <a:t>的调节。</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zh-CN" altLang="en-US" sz="1200" dirty="0"/>
              <a:t>目前生效的策略：</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set_status_mul_src</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set_ocpc_to_ocpm_mul_src</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transfer_ratio</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transfer_ratio</a:t>
            </a:r>
            <a:r>
              <a:rPr lang="zh-CN" altLang="en-US" sz="1200" dirty="0"/>
              <a:t>负责调节</a:t>
            </a:r>
            <a:r>
              <a:rPr lang="en-US" altLang="zh-CN" sz="1200" dirty="0" err="1"/>
              <a:t>ctrq</a:t>
            </a:r>
            <a:r>
              <a:rPr lang="zh-CN" altLang="en-US" sz="1200" dirty="0"/>
              <a:t>的大小：最大最小约束</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zh-CN" altLang="en-US" sz="1200" dirty="0"/>
              <a:t>在以</a:t>
            </a:r>
            <a:r>
              <a:rPr lang="en-US" altLang="zh-CN" sz="1200" dirty="0" err="1"/>
              <a:t>cpc</a:t>
            </a:r>
            <a:r>
              <a:rPr lang="zh-CN" altLang="en-US" sz="1200" dirty="0"/>
              <a:t>计费的广告中，广告排序依据为</a:t>
            </a:r>
            <a:r>
              <a:rPr lang="en-US" altLang="zh-CN" sz="1200" dirty="0"/>
              <a:t> bid * </a:t>
            </a:r>
            <a:r>
              <a:rPr lang="en-US" altLang="zh-CN" sz="1200" dirty="0" err="1"/>
              <a:t>ctrq</a:t>
            </a:r>
            <a:r>
              <a:rPr lang="en-US" altLang="zh-CN" sz="1200" dirty="0"/>
              <a:t> </a:t>
            </a:r>
            <a:r>
              <a:rPr lang="zh-CN" altLang="en-US" sz="1200" dirty="0"/>
              <a:t>（出价*预估的广告点击率）。</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transfer_ratio</a:t>
            </a:r>
            <a:r>
              <a:rPr lang="zh-CN" altLang="en-US" sz="1200" dirty="0"/>
              <a:t>可以通过调节</a:t>
            </a:r>
            <a:r>
              <a:rPr lang="en-US" altLang="zh-CN" sz="1200" dirty="0" err="1"/>
              <a:t>ctrq</a:t>
            </a:r>
            <a:r>
              <a:rPr lang="zh-CN" altLang="en-US" sz="1200" dirty="0"/>
              <a:t>的大小，来强调</a:t>
            </a:r>
            <a:r>
              <a:rPr lang="en-US" altLang="zh-CN" sz="1200" dirty="0" err="1"/>
              <a:t>ctrq</a:t>
            </a:r>
            <a:r>
              <a:rPr lang="zh-CN" altLang="en-US" sz="1200" dirty="0"/>
              <a:t>或</a:t>
            </a:r>
            <a:r>
              <a:rPr lang="en-US" altLang="zh-CN" sz="1200" dirty="0"/>
              <a:t>bid</a:t>
            </a:r>
            <a:r>
              <a:rPr lang="zh-CN" altLang="en-US" sz="1200" dirty="0"/>
              <a:t>的重要性。例如，增大</a:t>
            </a:r>
            <a:r>
              <a:rPr lang="en-US" altLang="zh-CN" sz="1200" dirty="0" err="1"/>
              <a:t>ctrq</a:t>
            </a:r>
            <a:r>
              <a:rPr lang="zh-CN" altLang="en-US" sz="1200" dirty="0"/>
              <a:t>会使得最终排序分值更加依赖于</a:t>
            </a:r>
            <a:r>
              <a:rPr lang="en-US" altLang="zh-CN" sz="1200" dirty="0" err="1"/>
              <a:t>ctrq</a:t>
            </a:r>
            <a:r>
              <a:rPr lang="zh-CN" altLang="en-US" sz="1200" dirty="0"/>
              <a:t>的大小，从而使得广告排序更加依赖广告本身的质量，广告与用户的相关性等；反之，减小</a:t>
            </a:r>
            <a:r>
              <a:rPr lang="en-US" altLang="zh-CN" sz="1200" dirty="0" err="1"/>
              <a:t>ctrq</a:t>
            </a:r>
            <a:r>
              <a:rPr lang="zh-CN" altLang="en-US" sz="1200" dirty="0"/>
              <a:t>会使得广告排序更加依赖于广告主的出价。</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 altLang="zh-CN" sz="1050" b="0" kern="1200" baseline="0" dirty="0" err="1">
                <a:solidFill>
                  <a:schemeClr val="tx1"/>
                </a:solidFill>
                <a:effectLst/>
                <a:latin typeface="Arial Unicode MS" panose="020B0604020202020204" pitchFamily="34" charset="-128"/>
                <a:ea typeface="微软雅黑" panose="020B0503020204020204" pitchFamily="34" charset="-122"/>
                <a:cs typeface="+mn-cs"/>
              </a:rPr>
              <a:t>ue_loss_w_random</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0</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 altLang="zh-CN" sz="1050" b="0" kern="1200" baseline="0" dirty="0" err="1">
                <a:solidFill>
                  <a:schemeClr val="tx1"/>
                </a:solidFill>
                <a:effectLst/>
                <a:latin typeface="Arial Unicode MS" panose="020B0604020202020204" pitchFamily="34" charset="-128"/>
                <a:ea typeface="微软雅黑" panose="020B0503020204020204" pitchFamily="34" charset="-122"/>
                <a:cs typeface="+mn-cs"/>
              </a:rPr>
              <a:t>rl_ue_loss</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0</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 altLang="zh-CN" sz="1050" b="0" kern="1200" baseline="0" dirty="0" err="1">
                <a:solidFill>
                  <a:schemeClr val="tx1"/>
                </a:solidFill>
                <a:effectLst/>
                <a:latin typeface="Arial Unicode MS" panose="020B0604020202020204" pitchFamily="34" charset="-128"/>
                <a:ea typeface="微软雅黑" panose="020B0503020204020204" pitchFamily="34" charset="-122"/>
                <a:cs typeface="+mn-cs"/>
              </a:rPr>
              <a:t>last_ad_ideaid_ctrq</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0</a:t>
            </a:r>
            <a:endParaRPr lang="en" altLang="zh-CN" sz="1050" b="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a:t>-------------------------------------------------------------------</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kumimoji="1" lang="zh-CN" altLang="en-US" sz="1200" dirty="0"/>
              <a:t>为什么需要设置</a:t>
            </a:r>
            <a:r>
              <a:rPr kumimoji="1" lang="en-US" altLang="zh-CN" sz="1200" dirty="0" err="1"/>
              <a:t>min_bid</a:t>
            </a:r>
            <a:r>
              <a:rPr kumimoji="1" lang="zh-CN" altLang="en-US" sz="1200" dirty="0"/>
              <a:t>？</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kumimoji="1" lang="zh-CN" altLang="en-US" sz="1200" dirty="0"/>
              <a:t>因为</a:t>
            </a:r>
            <a:r>
              <a:rPr kumimoji="1" lang="en-US" altLang="zh-CN" sz="1200" dirty="0" err="1"/>
              <a:t>vcg</a:t>
            </a:r>
            <a:r>
              <a:rPr kumimoji="1" lang="zh-CN" altLang="en-US" sz="1200" dirty="0"/>
              <a:t>计费中，如果广告位多于广告的情况下，最后一位广告会出现计费为</a:t>
            </a:r>
            <a:r>
              <a:rPr kumimoji="1" lang="en-US" altLang="zh-CN" sz="1200" dirty="0"/>
              <a:t>0</a:t>
            </a:r>
            <a:r>
              <a:rPr kumimoji="1" lang="zh-CN" altLang="en-US" sz="1200" dirty="0"/>
              <a:t>的情况</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kumimoji="1" lang="en-US" altLang="zh-CN" sz="1200" dirty="0"/>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prepare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阶段中，</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eplayq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怎么起作用？</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eplay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差值在一定范围内时，用带权重的完播率替换</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从而影响排序与计费。</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具体逻辑在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prepare.cpp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667</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行，当前打开的开关为</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enable_adjust_ctrq_by_eplayq_v3</a:t>
            </a:r>
            <a:endParaRPr kumimoji="1" lang="en-US" altLang="zh-CN" sz="1200"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44</a:t>
            </a:fld>
            <a:endParaRPr lang="zh-CN" altLang="en-US"/>
          </a:p>
        </p:txBody>
      </p:sp>
    </p:spTree>
    <p:extLst>
      <p:ext uri="{BB962C8B-B14F-4D97-AF65-F5344CB8AC3E}">
        <p14:creationId xmlns:p14="http://schemas.microsoft.com/office/powerpoint/2010/main" val="23021102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2.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第二个步骤是从各种维度来调整</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，例如从</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eplayq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trade_ratio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ori_mt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cookie_brand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userid_category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等其它维度来调整</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endParaRPr lang="en-US" altLang="zh-CN" dirty="0">
              <a:effectLst/>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3. </a:t>
            </a:r>
            <a:r>
              <a:rPr lang="zh-CN" altLang="en-US" dirty="0">
                <a:effectLst/>
              </a:rPr>
              <a:t>对</a:t>
            </a:r>
            <a:r>
              <a:rPr lang="en-US" altLang="zh-CN" dirty="0" err="1">
                <a:effectLst/>
              </a:rPr>
              <a:t>cpm</a:t>
            </a:r>
            <a:r>
              <a:rPr lang="zh-CN" altLang="en-US" dirty="0">
                <a:effectLst/>
              </a:rPr>
              <a:t>广告和非</a:t>
            </a:r>
            <a:r>
              <a:rPr lang="en-US" altLang="zh-CN" dirty="0" err="1">
                <a:effectLst/>
              </a:rPr>
              <a:t>cpm</a:t>
            </a:r>
            <a:r>
              <a:rPr lang="zh-CN" altLang="en-US" dirty="0">
                <a:effectLst/>
              </a:rPr>
              <a:t>广告计算</a:t>
            </a:r>
            <a:r>
              <a:rPr lang="en-US" altLang="zh-CN" dirty="0" err="1">
                <a:effectLst/>
              </a:rPr>
              <a:t>pricesort_score</a:t>
            </a:r>
            <a:r>
              <a:rPr lang="zh-CN" altLang="en-US" dirty="0">
                <a:effectLst/>
              </a:rPr>
              <a:t>和</a:t>
            </a:r>
            <a:r>
              <a:rPr lang="en-US" altLang="zh-CN" dirty="0" err="1">
                <a:effectLst/>
              </a:rPr>
              <a:t>multarget_pricesort_score</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：主要意义在于打平</a:t>
            </a:r>
            <a:endParaRPr lang="en-US" altLang="zh-CN" dirty="0">
              <a:effectLst/>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对于</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广告</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，出价就是</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价格，因此只需要做单位变换就可以直接计算分数</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对于非</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广告</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：系统在</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上做了一个</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变换，用来控制广告质量和广告主出价二者对系统的影响程度，</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越大则越偏重用户反馈和广告质量，较小则会偏好广告主的出价来鼓励更高的广告价。</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另外更好的建模用户和广告之间等反馈，系统引入了用户体验损失，用户体验损失计算公式里用到了</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，且和二者负相关，也就是说用户的体验越好</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越大，用户体验损失越低</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0" marR="0" lvl="0" indent="0" algn="l" defTabSz="457200" eaLnBrk="1" fontAlgn="auto" latinLnBrk="0" hangingPunct="1">
              <a:lnSpc>
                <a:spcPct val="117999"/>
              </a:lnSpc>
              <a:spcBef>
                <a:spcPts val="0"/>
              </a:spcBef>
              <a:spcAft>
                <a:spcPts val="0"/>
              </a:spcAft>
              <a:buClrTx/>
              <a:buSzTx/>
              <a:buFontTx/>
              <a:buNone/>
              <a:tabLst/>
              <a:defRPr/>
            </a:pPr>
            <a:r>
              <a:rPr lang="en-US" altLang="zh-CN" b="0" dirty="0" err="1">
                <a:solidFill>
                  <a:schemeClr val="tx1"/>
                </a:solidFill>
                <a:latin typeface="Helvetica Neue" panose="02000503000000020004" pitchFamily="2" charset="0"/>
                <a:cs typeface="Helvetica Neue" panose="02000503000000020004" pitchFamily="2" charset="0"/>
              </a:rPr>
              <a:t>cpm</a:t>
            </a:r>
            <a:r>
              <a:rPr lang="zh-CN" altLang="en-US" b="0" dirty="0">
                <a:solidFill>
                  <a:schemeClr val="tx1"/>
                </a:solidFill>
                <a:latin typeface="Helvetica Neue" panose="02000503000000020004" pitchFamily="2" charset="0"/>
                <a:cs typeface="Helvetica Neue" panose="02000503000000020004" pitchFamily="2" charset="0"/>
              </a:rPr>
              <a:t>广告：千次出价（元）</a:t>
            </a:r>
            <a:r>
              <a:rPr lang="en-US" altLang="zh-CN" b="0" dirty="0">
                <a:solidFill>
                  <a:schemeClr val="tx1"/>
                </a:solidFill>
                <a:latin typeface="Helvetica Neue" panose="02000503000000020004" pitchFamily="2" charset="0"/>
                <a:cs typeface="Helvetica Neue" panose="02000503000000020004" pitchFamily="2" charset="0"/>
              </a:rPr>
              <a:t>-&gt;</a:t>
            </a:r>
            <a:r>
              <a:rPr lang="zh-CN" altLang="en-US" b="0" dirty="0">
                <a:solidFill>
                  <a:schemeClr val="tx1"/>
                </a:solidFill>
                <a:latin typeface="Helvetica Neue" panose="02000503000000020004" pitchFamily="2" charset="0"/>
                <a:cs typeface="Helvetica Neue" panose="02000503000000020004" pitchFamily="2" charset="0"/>
              </a:rPr>
              <a:t>千次出价（分）</a:t>
            </a:r>
            <a:endParaRPr lang="en-US" altLang="zh-CN" b="0" dirty="0">
              <a:solidFill>
                <a:schemeClr val="tx1"/>
              </a:solidFill>
              <a:latin typeface="Helvetica Neue" panose="02000503000000020004" pitchFamily="2" charset="0"/>
              <a:cs typeface="Helvetica Neue" panose="02000503000000020004" pitchFamily="2" charset="0"/>
            </a:endParaRPr>
          </a:p>
          <a:p>
            <a:pPr marL="0" marR="0" lvl="0" indent="0" algn="l" defTabSz="457200" eaLnBrk="1" fontAlgn="auto" latinLnBrk="0" hangingPunct="1">
              <a:lnSpc>
                <a:spcPct val="117999"/>
              </a:lnSpc>
              <a:spcBef>
                <a:spcPts val="0"/>
              </a:spcBef>
              <a:spcAft>
                <a:spcPts val="0"/>
              </a:spcAft>
              <a:buClrTx/>
              <a:buSzTx/>
              <a:buFontTx/>
              <a:buNone/>
              <a:tabLst/>
              <a:defRPr/>
            </a:pPr>
            <a:r>
              <a:rPr kumimoji="0" lang="en-US" altLang="zh-CN" sz="1200" b="0" i="0" u="none" strike="noStrike" cap="none" spc="0" normalizeH="0" baseline="0" dirty="0" err="1">
                <a:ln>
                  <a:noFill/>
                </a:ln>
                <a:solidFill>
                  <a:srgbClr val="000000"/>
                </a:solidFill>
                <a:effectLst/>
                <a:uFillTx/>
                <a:latin typeface="Helvetica Neue"/>
                <a:ea typeface="Helvetica Neue"/>
                <a:cs typeface="Helvetica Neue"/>
                <a:sym typeface="Helvetica Neue"/>
              </a:rPr>
              <a:t>cpc</a:t>
            </a:r>
            <a:r>
              <a:rPr kumimoji="0" lang="zh-CN" altLang="en-US" sz="1200" b="0" i="0" u="none" strike="noStrike" cap="none" spc="0" normalizeH="0" baseline="0" dirty="0">
                <a:ln>
                  <a:noFill/>
                </a:ln>
                <a:solidFill>
                  <a:srgbClr val="000000"/>
                </a:solidFill>
                <a:effectLst/>
                <a:uFillTx/>
                <a:latin typeface="Helvetica Neue"/>
                <a:ea typeface="Helvetica Neue"/>
                <a:cs typeface="Helvetica Neue"/>
                <a:sym typeface="Helvetica Neue"/>
              </a:rPr>
              <a:t>广告</a:t>
            </a:r>
            <a:r>
              <a:rPr lang="zh-CN" altLang="en-US" b="0" dirty="0"/>
              <a:t>：单次出价</a:t>
            </a:r>
            <a:r>
              <a:rPr lang="en-US" altLang="zh-CN" b="0" dirty="0"/>
              <a:t>(</a:t>
            </a:r>
            <a:r>
              <a:rPr lang="zh-CN" altLang="en-US" b="0" dirty="0"/>
              <a:t>元</a:t>
            </a:r>
            <a:r>
              <a:rPr lang="en-US" altLang="zh-CN" b="0" dirty="0"/>
              <a:t>)</a:t>
            </a:r>
            <a:r>
              <a:rPr lang="zh-CN" altLang="en-US" b="0" dirty="0"/>
              <a:t> </a:t>
            </a:r>
            <a:r>
              <a:rPr lang="en-US" altLang="zh-CN" b="0" dirty="0"/>
              <a:t>-&gt;</a:t>
            </a:r>
            <a:r>
              <a:rPr lang="zh-CN" altLang="en-US" b="0" dirty="0"/>
              <a:t> 千次出价（分）</a:t>
            </a:r>
            <a:r>
              <a:rPr lang="en-US" altLang="zh-CN" b="0" dirty="0" err="1"/>
              <a:t>ctrq</a:t>
            </a:r>
            <a:r>
              <a:rPr lang="zh-CN" altLang="en-US" b="0" dirty="0"/>
              <a:t>*</a:t>
            </a:r>
            <a:r>
              <a:rPr lang="en-US" altLang="zh-CN" b="0" dirty="0"/>
              <a:t>Q_FACTOR/10</a:t>
            </a:r>
            <a:r>
              <a:rPr lang="zh-CN" altLang="en-US" b="0" dirty="0"/>
              <a:t>*</a:t>
            </a:r>
            <a:r>
              <a:rPr lang="en-US" altLang="zh-CN" b="0" dirty="0"/>
              <a:t>bid</a:t>
            </a:r>
            <a:endParaRPr kumimoji="0" lang="zh-CN" altLang="en-US" sz="1200" b="0" i="0" u="none" strike="noStrike" cap="none" spc="0" normalizeH="0" baseline="0" dirty="0">
              <a:ln>
                <a:noFill/>
              </a:ln>
              <a:solidFill>
                <a:srgbClr val="000000"/>
              </a:solidFill>
              <a:effectLst/>
              <a:uFillTx/>
              <a:latin typeface="Helvetica Neue"/>
              <a:ea typeface="Helvetica Neue"/>
              <a:cs typeface="Helvetica Neue"/>
              <a:sym typeface="Helvetica Neue"/>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effectLst/>
              </a:rPr>
              <a:t>---------------------------------------------------</a:t>
            </a:r>
          </a:p>
          <a:p>
            <a:r>
              <a:rPr lang="zh-CN" altLang="en-US" dirty="0">
                <a:effectLst/>
              </a:rPr>
              <a:t>调</a:t>
            </a:r>
            <a:r>
              <a:rPr lang="en-US" altLang="zh-CN" dirty="0">
                <a:effectLst/>
              </a:rPr>
              <a:t>T</a:t>
            </a:r>
            <a:r>
              <a:rPr lang="zh-CN" altLang="en-US" dirty="0">
                <a:effectLst/>
              </a:rPr>
              <a:t>和</a:t>
            </a:r>
            <a:r>
              <a:rPr lang="en-US" altLang="zh-CN" dirty="0" err="1">
                <a:effectLst/>
              </a:rPr>
              <a:t>ctrq</a:t>
            </a:r>
            <a:r>
              <a:rPr lang="en-US" altLang="zh-CN" dirty="0">
                <a:effectLst/>
              </a:rPr>
              <a:t> ratio</a:t>
            </a:r>
            <a:r>
              <a:rPr lang="zh-CN" altLang="en-US" dirty="0">
                <a:effectLst/>
              </a:rPr>
              <a:t>的区别 ？</a:t>
            </a:r>
          </a:p>
          <a:p>
            <a:r>
              <a:rPr lang="en-US" altLang="zh-CN" dirty="0">
                <a:effectLst/>
              </a:rPr>
              <a:t>- </a:t>
            </a:r>
            <a:r>
              <a:rPr lang="zh-CN" altLang="en-US" dirty="0">
                <a:effectLst/>
              </a:rPr>
              <a:t>调</a:t>
            </a:r>
            <a:r>
              <a:rPr lang="en-US" altLang="zh-CN" dirty="0">
                <a:effectLst/>
              </a:rPr>
              <a:t>T</a:t>
            </a:r>
            <a:r>
              <a:rPr lang="zh-CN" altLang="en-US" dirty="0">
                <a:effectLst/>
              </a:rPr>
              <a:t>：</a:t>
            </a:r>
            <a:r>
              <a:rPr lang="en-US" altLang="zh-CN" dirty="0" err="1">
                <a:effectLst/>
              </a:rPr>
              <a:t>pricesort_q</a:t>
            </a:r>
            <a:r>
              <a:rPr lang="en-US" altLang="zh-CN" dirty="0">
                <a:effectLst/>
              </a:rPr>
              <a:t>=(</a:t>
            </a:r>
            <a:r>
              <a:rPr lang="en-US" altLang="zh-CN" dirty="0" err="1">
                <a:effectLst/>
              </a:rPr>
              <a:t>ctrq</a:t>
            </a:r>
            <a:r>
              <a:rPr lang="en-US" altLang="zh-CN" dirty="0">
                <a:effectLst/>
              </a:rPr>
              <a:t>/10)^</a:t>
            </a:r>
            <a:r>
              <a:rPr lang="en-US" altLang="zh-CN" dirty="0" err="1">
                <a:effectLst/>
              </a:rPr>
              <a:t>q_t_value</a:t>
            </a:r>
            <a:r>
              <a:rPr lang="zh-CN" altLang="en-US" dirty="0">
                <a:effectLst/>
              </a:rPr>
              <a:t>：增大较小的</a:t>
            </a:r>
            <a:r>
              <a:rPr lang="en-US" altLang="zh-CN" dirty="0">
                <a:effectLst/>
              </a:rPr>
              <a:t>q</a:t>
            </a:r>
            <a:r>
              <a:rPr lang="zh-CN" altLang="en-US" dirty="0">
                <a:effectLst/>
              </a:rPr>
              <a:t>和较大的</a:t>
            </a:r>
            <a:r>
              <a:rPr lang="en-US" altLang="zh-CN" dirty="0">
                <a:effectLst/>
              </a:rPr>
              <a:t>q</a:t>
            </a:r>
            <a:r>
              <a:rPr lang="zh-CN" altLang="en-US" dirty="0">
                <a:effectLst/>
              </a:rPr>
              <a:t>之间的差异，改变</a:t>
            </a:r>
            <a:r>
              <a:rPr lang="en-US" altLang="zh-CN" dirty="0" err="1">
                <a:effectLst/>
              </a:rPr>
              <a:t>ctrq</a:t>
            </a:r>
            <a:r>
              <a:rPr lang="zh-CN" altLang="en-US" dirty="0">
                <a:effectLst/>
              </a:rPr>
              <a:t>和</a:t>
            </a:r>
            <a:r>
              <a:rPr lang="en-US" altLang="zh-CN" dirty="0">
                <a:effectLst/>
              </a:rPr>
              <a:t>bid</a:t>
            </a:r>
            <a:r>
              <a:rPr lang="zh-CN" altLang="en-US" dirty="0">
                <a:effectLst/>
              </a:rPr>
              <a:t>的相对权重，</a:t>
            </a:r>
            <a:r>
              <a:rPr lang="en-US" altLang="zh-CN" dirty="0" err="1">
                <a:effectLst/>
              </a:rPr>
              <a:t>ctrq</a:t>
            </a:r>
            <a:r>
              <a:rPr lang="zh-CN" altLang="en-US" dirty="0">
                <a:effectLst/>
              </a:rPr>
              <a:t>权重高则表明更关注广告质量、用户体验。</a:t>
            </a:r>
          </a:p>
          <a:p>
            <a:r>
              <a:rPr lang="en-US" altLang="zh-CN" dirty="0">
                <a:effectLst/>
              </a:rPr>
              <a:t>- </a:t>
            </a:r>
            <a:r>
              <a:rPr lang="en-US" altLang="zh-CN" dirty="0" err="1">
                <a:effectLst/>
              </a:rPr>
              <a:t>ctrq</a:t>
            </a:r>
            <a:r>
              <a:rPr lang="en-US" altLang="zh-CN" dirty="0">
                <a:effectLst/>
              </a:rPr>
              <a:t> = </a:t>
            </a:r>
            <a:r>
              <a:rPr lang="en-US" altLang="zh-CN" dirty="0" err="1">
                <a:effectLst/>
              </a:rPr>
              <a:t>ctrq</a:t>
            </a:r>
            <a:r>
              <a:rPr lang="en-US" altLang="zh-CN" dirty="0">
                <a:effectLst/>
              </a:rPr>
              <a:t> * </a:t>
            </a:r>
            <a:r>
              <a:rPr lang="en-US" altLang="zh-CN" dirty="0" err="1">
                <a:effectLst/>
              </a:rPr>
              <a:t>ctrq_ratio</a:t>
            </a:r>
            <a:r>
              <a:rPr lang="zh-CN" altLang="en-US" dirty="0">
                <a:effectLst/>
              </a:rPr>
              <a:t>：</a:t>
            </a:r>
            <a:r>
              <a:rPr lang="en-US" altLang="zh-CN" dirty="0" err="1">
                <a:effectLst/>
              </a:rPr>
              <a:t>ctrq_ratio</a:t>
            </a:r>
            <a:r>
              <a:rPr lang="zh-CN" altLang="en-US" dirty="0">
                <a:effectLst/>
              </a:rPr>
              <a:t>用于对客户、新产品的扶持、放量；对因为模型误差而被高估</a:t>
            </a:r>
            <a:r>
              <a:rPr lang="en-US" altLang="zh-CN" dirty="0">
                <a:effectLst/>
              </a:rPr>
              <a:t>/</a:t>
            </a:r>
            <a:r>
              <a:rPr lang="zh-CN" altLang="en-US" dirty="0">
                <a:effectLst/>
              </a:rPr>
              <a:t>低估广告进行调整。</a:t>
            </a:r>
          </a:p>
          <a:p>
            <a:endParaRPr lang="en-US" altLang="zh-CN"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45</a:t>
            </a:fld>
            <a:endParaRPr lang="zh-CN" altLang="en-US"/>
          </a:p>
        </p:txBody>
      </p:sp>
    </p:spTree>
    <p:extLst>
      <p:ext uri="{BB962C8B-B14F-4D97-AF65-F5344CB8AC3E}">
        <p14:creationId xmlns:p14="http://schemas.microsoft.com/office/powerpoint/2010/main" val="13328391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前期准备完成之后便进入调价阶段。主要完成</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ocpx_bid_ratio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的调整，对应</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user_smart_bid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函数，用来计算出最终调整后的</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及</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。调整出价的目的是为了减小流量的质量和客户成本的差异，使得广告主的出价和广告展示的价值尽可能相匹配。</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平衡流量质量与客户成本之间的差异。对于不同质量的广告和不同的流量，广告的转化率是不一样的。这时会根据不同情况对</a:t>
            </a:r>
            <a:r>
              <a:rPr lang="en-US" altLang="zh-CN" dirty="0" err="1">
                <a:effectLst/>
              </a:rPr>
              <a:t>bid_ratio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进行调整，然后以广告主的出价乘以</a:t>
            </a:r>
            <a:r>
              <a:rPr lang="en-US" altLang="zh-CN" dirty="0" err="1">
                <a:effectLst/>
              </a:rPr>
              <a:t>bid_ratio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作为最终的出价，最大程度提升广告主</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ROI</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为了简化以下函数只写到调整</a:t>
            </a:r>
            <a:r>
              <a:rPr lang="en-US" altLang="zh-CN" dirty="0">
                <a:effectLst/>
              </a:rPr>
              <a:t>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部分，在变换</a:t>
            </a:r>
            <a:r>
              <a:rPr lang="en-US" altLang="zh-CN" dirty="0">
                <a:effectLst/>
              </a:rPr>
              <a:t>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之后都需要重新计算排序分值。</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effectLst/>
              </a:rPr>
              <a:t>-----------------------------------------------</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effectLst/>
              </a:rPr>
              <a:t>-----------------------------------------------</a:t>
            </a:r>
          </a:p>
          <a:p>
            <a:endParaRPr lang="en-US" altLang="zh-CN"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为什么不选择</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ocpm</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作为转化的出价手段？</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因为展现是一定的，而且大多数是点击才能达到转化的目标。所以用的是</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作为出价手段。</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effectLst/>
              </a:rPr>
              <a:t>-----------------------------------------------</a:t>
            </a:r>
            <a:endParaRPr lang="en-US" altLang="zh-CN" b="1" dirty="0">
              <a:effectLst/>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出价方式通过哪些手段确保广告主成本可控。</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出价方式中，系统通过学习转化数据，来优化转化出价，从而提高广告的转化率，降低广告主的转化成本。这种出价方式是以转化为优化目标的，出价时会根据广告本身以及预估点击转化率</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来出智能出价。简单来说就是高转化率的广告出价高，低转化率的广告出价低，对于高质广告加价，对于低质广告打折。这样就确保了广告主在成本可控的情况下，尽可能多的获得更多的广告转化量，</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roi</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最大化。</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具体的出价公式定义如下：</a:t>
            </a:r>
          </a:p>
          <a:p>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bid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1000000)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price_adjust_coe</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ocpc_bid_ratio</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price_adjust_coe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第二阶段的计费比，即</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price_adjust_coe</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price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，表示出价和计费之间的比值。</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引入</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price_adjust_coe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的目的是为了打平系统</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计费导致的</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之间的差异。</a:t>
            </a:r>
          </a:p>
          <a:p>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unitid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粒度的达成率，即</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cpa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，表示系统转化出价和广告主转化出价的比值。</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引入</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的目的是为了打平系统预估</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导致的</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之间的差异。</a:t>
            </a: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&lt; 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：表示</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偏高，广告主的转化成本偏高，须调低</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：表示</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完美。</a:t>
            </a: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&gt; 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：表示</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偏低，百度的收益偏低，须调高</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46</a:t>
            </a:fld>
            <a:endParaRPr lang="zh-CN" altLang="en-US"/>
          </a:p>
        </p:txBody>
      </p:sp>
    </p:spTree>
    <p:extLst>
      <p:ext uri="{BB962C8B-B14F-4D97-AF65-F5344CB8AC3E}">
        <p14:creationId xmlns:p14="http://schemas.microsoft.com/office/powerpoint/2010/main" val="67488112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en-US" altLang="zh-CN" dirty="0" err="1">
                <a:effectLst/>
              </a:rPr>
              <a:t>User_smart_bid</a:t>
            </a:r>
            <a:r>
              <a:rPr lang="zh-CN" altLang="en-US" dirty="0">
                <a:effectLst/>
              </a:rPr>
              <a:t>对非</a:t>
            </a:r>
            <a:r>
              <a:rPr lang="en-US" altLang="zh-CN" dirty="0" err="1">
                <a:effectLst/>
              </a:rPr>
              <a:t>cpm</a:t>
            </a:r>
            <a:r>
              <a:rPr lang="zh-CN" altLang="en-US" dirty="0">
                <a:effectLst/>
              </a:rPr>
              <a:t>广告，也就是</a:t>
            </a:r>
            <a:r>
              <a:rPr lang="en-US" altLang="zh-CN" dirty="0" err="1">
                <a:effectLst/>
              </a:rPr>
              <a:t>cpc</a:t>
            </a:r>
            <a:r>
              <a:rPr lang="zh-CN" altLang="en-US" dirty="0">
                <a:effectLst/>
              </a:rPr>
              <a:t>和</a:t>
            </a:r>
            <a:r>
              <a:rPr lang="en-US" altLang="zh-CN" dirty="0" err="1">
                <a:effectLst/>
              </a:rPr>
              <a:t>ocpc</a:t>
            </a:r>
            <a:r>
              <a:rPr lang="zh-CN" altLang="en-US" dirty="0">
                <a:effectLst/>
              </a:rPr>
              <a:t>一阶段广告，的流量进行质量系数估计得到</a:t>
            </a:r>
            <a:r>
              <a:rPr lang="en-US" altLang="zh-CN" dirty="0" err="1">
                <a:effectLst/>
              </a:rPr>
              <a:t>bid_ratio</a:t>
            </a:r>
            <a:r>
              <a:rPr lang="zh-CN" altLang="en-US" dirty="0">
                <a:effectLst/>
              </a:rPr>
              <a:t>，然后</a:t>
            </a:r>
            <a:r>
              <a:rPr lang="en-US" altLang="zh-CN" dirty="0" err="1">
                <a:effectLst/>
              </a:rPr>
              <a:t>bid_ratio</a:t>
            </a:r>
            <a:r>
              <a:rPr lang="zh-CN" altLang="en-US" dirty="0">
                <a:effectLst/>
              </a:rPr>
              <a:t>和出价相乘，调整出价</a:t>
            </a:r>
            <a:endParaRPr lang="en-US" altLang="zh-CN" dirty="0">
              <a:effectLst/>
            </a:endParaRPr>
          </a:p>
          <a:p>
            <a:r>
              <a:rPr lang="en-US" altLang="zh-CN" dirty="0" err="1">
                <a:effectLst/>
              </a:rPr>
              <a:t>Ocpc_bid</a:t>
            </a:r>
            <a:r>
              <a:rPr lang="zh-CN" altLang="en-US" dirty="0">
                <a:effectLst/>
              </a:rPr>
              <a:t>对</a:t>
            </a:r>
            <a:r>
              <a:rPr lang="en-US" altLang="zh-CN" dirty="0" err="1">
                <a:effectLst/>
              </a:rPr>
              <a:t>ocpc</a:t>
            </a:r>
            <a:r>
              <a:rPr lang="zh-CN" altLang="en-US" dirty="0">
                <a:effectLst/>
              </a:rPr>
              <a:t>二阶段广告进行出价调整，</a:t>
            </a:r>
            <a:r>
              <a:rPr lang="en-US" altLang="zh-CN" dirty="0" err="1">
                <a:effectLst/>
              </a:rPr>
              <a:t>ocpc</a:t>
            </a:r>
            <a:r>
              <a:rPr lang="zh-CN" altLang="en-US" dirty="0">
                <a:effectLst/>
              </a:rPr>
              <a:t>二阶段与</a:t>
            </a:r>
            <a:r>
              <a:rPr lang="en-US" altLang="zh-CN" dirty="0" err="1">
                <a:effectLst/>
              </a:rPr>
              <a:t>cpc</a:t>
            </a:r>
            <a:r>
              <a:rPr lang="zh-CN" altLang="en-US" dirty="0">
                <a:effectLst/>
              </a:rPr>
              <a:t>、</a:t>
            </a:r>
            <a:r>
              <a:rPr lang="en-US" altLang="zh-CN" dirty="0" err="1">
                <a:effectLst/>
              </a:rPr>
              <a:t>ocpc</a:t>
            </a:r>
            <a:r>
              <a:rPr lang="zh-CN" altLang="en-US" dirty="0">
                <a:effectLst/>
              </a:rPr>
              <a:t>一阶段广告的区别之一在于优化目标建模中引入了转化率，更符合广告主的需求，同时这个目标也更能衡量广告与用户之间的匹配性。</a:t>
            </a:r>
            <a:r>
              <a:rPr lang="en-US" altLang="zh-CN" dirty="0" err="1">
                <a:effectLst/>
              </a:rPr>
              <a:t>Ocpc</a:t>
            </a:r>
            <a:r>
              <a:rPr lang="zh-CN" altLang="en-US" dirty="0">
                <a:effectLst/>
              </a:rPr>
              <a:t>二阶段广告出价的调整系数有四个，第一个是流量质量系数，使得出价能和流量质量相匹配，第二个是投资回报率</a:t>
            </a:r>
            <a:r>
              <a:rPr lang="en-US" altLang="zh-CN" dirty="0" err="1">
                <a:effectLst/>
              </a:rPr>
              <a:t>roiq</a:t>
            </a:r>
            <a:r>
              <a:rPr lang="zh-CN" altLang="en-US" dirty="0">
                <a:effectLst/>
              </a:rPr>
              <a:t>，通过该系数根据出价估计系统转化出价，第三个系数是</a:t>
            </a:r>
            <a:r>
              <a:rPr lang="en-US" altLang="zh-CN" dirty="0" err="1">
                <a:effectLst/>
              </a:rPr>
              <a:t>reach_adjust_coe</a:t>
            </a:r>
            <a:r>
              <a:rPr lang="en-US" altLang="zh-CN" dirty="0">
                <a:effectLst/>
              </a:rPr>
              <a:t>,</a:t>
            </a:r>
            <a:r>
              <a:rPr lang="zh-CN" altLang="en-US" dirty="0">
                <a:effectLst/>
              </a:rPr>
              <a:t>这个系数表征着</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实际转化出价和系统转化出价的比值，通过该系数估计实际转化出价，最后的是</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price_adjust_coe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出价计费系数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表示出价和计费的比值，该系数是对不同计费方式差异的进行建模，通过该系数让</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二阶段广告的出价和其他出价方式的结果不至于差异过大影响广告的投放。</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dirty="0">
              <a:effectLst/>
            </a:endParaRPr>
          </a:p>
          <a:p>
            <a:r>
              <a:rPr lang="en-US" altLang="zh-CN" dirty="0">
                <a:effectLst/>
              </a:rPr>
              <a:t>==========================</a:t>
            </a:r>
          </a:p>
          <a:p>
            <a:r>
              <a:rPr lang="en-US" altLang="zh-CN" dirty="0" err="1">
                <a:effectLst/>
              </a:rPr>
              <a:t>user_smart_bid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：对每个非</a:t>
            </a:r>
            <a:r>
              <a:rPr lang="en-US" altLang="zh-CN" dirty="0" err="1">
                <a:effectLst/>
              </a:rPr>
              <a:t>cpm</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的出价进行调整， </a:t>
            </a:r>
            <a:r>
              <a:rPr lang="en-US" altLang="zh-CN" dirty="0">
                <a:effectLst/>
              </a:rPr>
              <a:t>bid = </a:t>
            </a:r>
            <a:r>
              <a:rPr lang="zh-CN" altLang="en-US" dirty="0">
                <a:effectLst/>
              </a:rPr>
              <a:t>原始</a:t>
            </a:r>
            <a:r>
              <a:rPr lang="en-US" altLang="zh-CN" dirty="0">
                <a:effectLst/>
              </a:rPr>
              <a:t>bid * </a:t>
            </a:r>
            <a:r>
              <a:rPr lang="en-US" altLang="zh-CN" dirty="0" err="1">
                <a:effectLst/>
              </a:rPr>
              <a:t>bid_ratio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dirty="0">
              <a:effectLst/>
            </a:endParaRPr>
          </a:p>
          <a:p>
            <a:r>
              <a:rPr lang="en-US" altLang="zh-CN" dirty="0" err="1">
                <a:effectLst/>
              </a:rPr>
              <a:t>ocpc_bid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dirty="0">
              <a:effectLst/>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：为了转成按点击出价</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：为了调整</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实现智能出价</a:t>
            </a:r>
            <a:endParaRPr lang="zh-CN" altLang="en-US" dirty="0">
              <a:effectLst/>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dirty="0" err="1">
                <a:effectLst/>
              </a:rPr>
              <a:t>ocpc_bid</a:t>
            </a:r>
            <a:r>
              <a:rPr lang="en-US" altLang="zh-CN" dirty="0">
                <a:effectLst/>
              </a:rPr>
              <a:t>:</a:t>
            </a:r>
            <a:r>
              <a:rPr lang="zh-CN" altLang="en-US" dirty="0">
                <a:effectLst/>
              </a:rPr>
              <a:t>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在某些情况下需要跳过</a:t>
            </a:r>
            <a:r>
              <a:rPr lang="en-US" altLang="zh-CN" dirty="0">
                <a:effectLst/>
              </a:rPr>
              <a:t>OCPC</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的调整</a:t>
            </a:r>
            <a:endParaRPr lang="en" altLang="zh-CN" sz="1200" dirty="0">
              <a:solidFill>
                <a:srgbClr val="00B050"/>
              </a:solidFill>
              <a:latin typeface="Times New Roman" panose="02020603050405020304" pitchFamily="18" charset="0"/>
              <a:cs typeface="Times New Roman" panose="02020603050405020304" pitchFamily="18" charset="0"/>
            </a:endParaRPr>
          </a:p>
          <a:p>
            <a:endParaRPr lang="en" altLang="zh-CN" sz="1200" dirty="0">
              <a:solidFill>
                <a:srgbClr val="00B050"/>
              </a:solidFill>
              <a:latin typeface="Times New Roman" panose="02020603050405020304" pitchFamily="18" charset="0"/>
              <a:cs typeface="Times New Roman" panose="02020603050405020304" pitchFamily="18" charset="0"/>
            </a:endParaRPr>
          </a:p>
          <a:p>
            <a:r>
              <a:rPr lang="en-US" altLang="zh-CN" b="1" dirty="0" err="1">
                <a:effectLst/>
              </a:rPr>
              <a:t>Ocpc</a:t>
            </a:r>
            <a:r>
              <a:rPr lang="zh-CN" altLang="en-US" dirty="0">
                <a:effectLst/>
              </a:rPr>
              <a:t>的阶段和付费方式：</a:t>
            </a:r>
            <a:endParaRPr lang="en-US" altLang="zh-CN" dirty="0">
              <a:effectLst/>
            </a:endParaRPr>
          </a:p>
          <a:p>
            <a:r>
              <a:rPr lang="zh-CN" altLang="en-US" dirty="0">
                <a:effectLst/>
              </a:rPr>
              <a:t>第一阶段：积累数据为第二阶段智能投放做准备</a:t>
            </a:r>
            <a:endParaRPr lang="en-US" altLang="zh-CN" dirty="0">
              <a:effectLst/>
            </a:endParaRPr>
          </a:p>
          <a:p>
            <a:r>
              <a:rPr lang="zh-CN" altLang="en-US" dirty="0">
                <a:effectLst/>
              </a:rPr>
              <a:t>第二阶段：根据转化率和点击率进行智能投放</a:t>
            </a:r>
            <a:endParaRPr lang="en-US" altLang="zh-CN" dirty="0">
              <a:effectLst/>
            </a:endParaRPr>
          </a:p>
          <a:p>
            <a:endParaRPr lang="en-US" altLang="zh-CN" dirty="0">
              <a:effectLst/>
            </a:endParaRPr>
          </a:p>
          <a:p>
            <a:r>
              <a:rPr lang="zh-CN" altLang="en-US" dirty="0">
                <a:effectLst/>
              </a:rPr>
              <a:t>第一阶段目标：</a:t>
            </a:r>
            <a:r>
              <a:rPr lang="en-US" altLang="zh-CN" dirty="0" err="1">
                <a:effectLst/>
              </a:rPr>
              <a:t>ecpm</a:t>
            </a:r>
            <a:r>
              <a:rPr lang="en-US" altLang="zh-CN" dirty="0">
                <a:effectLst/>
              </a:rPr>
              <a:t>=bid_</a:t>
            </a:r>
            <a:r>
              <a:rPr lang="zh-CN" altLang="en-US" dirty="0">
                <a:effectLst/>
              </a:rPr>
              <a:t>点击*</a:t>
            </a:r>
            <a:r>
              <a:rPr lang="en-US" altLang="zh-CN" dirty="0">
                <a:effectLst/>
              </a:rPr>
              <a:t>ctr</a:t>
            </a:r>
            <a:r>
              <a:rPr lang="zh-CN" altLang="en-US" dirty="0">
                <a:effectLst/>
              </a:rPr>
              <a:t>（点击）</a:t>
            </a:r>
            <a:r>
              <a:rPr lang="en-US" altLang="zh-CN" dirty="0">
                <a:effectLst/>
              </a:rPr>
              <a:t>*1000</a:t>
            </a:r>
          </a:p>
          <a:p>
            <a:r>
              <a:rPr lang="zh-CN" altLang="en-US" dirty="0">
                <a:effectLst/>
              </a:rPr>
              <a:t>第二阶段目标：</a:t>
            </a:r>
            <a:r>
              <a:rPr lang="en-US" altLang="zh-CN" dirty="0" err="1">
                <a:effectLst/>
              </a:rPr>
              <a:t>ecpm</a:t>
            </a:r>
            <a:r>
              <a:rPr lang="en-US" altLang="zh-CN" dirty="0">
                <a:effectLst/>
              </a:rPr>
              <a:t>=bid_</a:t>
            </a:r>
            <a:r>
              <a:rPr lang="zh-CN" altLang="en-US" dirty="0">
                <a:effectLst/>
              </a:rPr>
              <a:t>转化*</a:t>
            </a:r>
            <a:r>
              <a:rPr lang="en-US" altLang="zh-CN" dirty="0">
                <a:effectLst/>
              </a:rPr>
              <a:t>ctr</a:t>
            </a:r>
            <a:r>
              <a:rPr lang="zh-CN" altLang="en-US" dirty="0">
                <a:effectLst/>
              </a:rPr>
              <a:t>（点击）*</a:t>
            </a:r>
            <a:r>
              <a:rPr lang="en-US" altLang="zh-CN" dirty="0" err="1">
                <a:effectLst/>
              </a:rPr>
              <a:t>cvr</a:t>
            </a:r>
            <a:r>
              <a:rPr lang="zh-CN" altLang="en-US" dirty="0">
                <a:effectLst/>
              </a:rPr>
              <a:t>（转化）</a:t>
            </a:r>
            <a:r>
              <a:rPr lang="en-US" altLang="zh-CN" dirty="0">
                <a:effectLst/>
              </a:rPr>
              <a:t>*1000</a:t>
            </a:r>
          </a:p>
          <a:p>
            <a:endParaRPr lang="en" altLang="zh-CN" sz="1200" dirty="0">
              <a:solidFill>
                <a:srgbClr val="00B050"/>
              </a:solidFill>
              <a:latin typeface="Times New Roman" panose="02020603050405020304" pitchFamily="18" charset="0"/>
              <a:cs typeface="Times New Roman" panose="02020603050405020304" pitchFamily="18" charset="0"/>
            </a:endParaRPr>
          </a:p>
          <a:p>
            <a:r>
              <a:rPr lang="en" altLang="zh-CN" sz="1200" dirty="0" err="1">
                <a:solidFill>
                  <a:srgbClr val="00B050"/>
                </a:solidFill>
                <a:latin typeface="Times New Roman" panose="02020603050405020304" pitchFamily="18" charset="0"/>
                <a:cs typeface="Times New Roman" panose="02020603050405020304" pitchFamily="18" charset="0"/>
              </a:rPr>
              <a:t>reach_adjust_coe</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a:solidFill>
                  <a:srgbClr val="00B050"/>
                </a:solidFill>
                <a:latin typeface="Times New Roman" panose="02020603050405020304" pitchFamily="18" charset="0"/>
                <a:cs typeface="Times New Roman" panose="02020603050405020304" pitchFamily="18" charset="0"/>
              </a:rPr>
              <a:t>=</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err="1">
                <a:solidFill>
                  <a:srgbClr val="00B050"/>
                </a:solidFill>
                <a:latin typeface="Times New Roman" panose="02020603050405020304" pitchFamily="18" charset="0"/>
                <a:cs typeface="Times New Roman" panose="02020603050405020304" pitchFamily="18" charset="0"/>
              </a:rPr>
              <a:t>ocpc_bid</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a:solidFill>
                  <a:srgbClr val="00B050"/>
                </a:solidFill>
                <a:latin typeface="Times New Roman" panose="02020603050405020304" pitchFamily="18" charset="0"/>
                <a:cs typeface="Times New Roman" panose="02020603050405020304" pitchFamily="18" charset="0"/>
              </a:rPr>
              <a:t>/</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err="1">
                <a:solidFill>
                  <a:srgbClr val="00B050"/>
                </a:solidFill>
                <a:latin typeface="Times New Roman" panose="02020603050405020304" pitchFamily="18" charset="0"/>
                <a:cs typeface="Times New Roman" panose="02020603050405020304" pitchFamily="18" charset="0"/>
              </a:rPr>
              <a:t>cpa</a:t>
            </a:r>
            <a:r>
              <a:rPr lang="zh-CN" altLang="en-US" sz="1200" dirty="0">
                <a:solidFill>
                  <a:srgbClr val="00B050"/>
                </a:solidFill>
                <a:latin typeface="Times New Roman" panose="02020603050405020304" pitchFamily="18" charset="0"/>
                <a:cs typeface="Times New Roman" panose="02020603050405020304" pitchFamily="18" charset="0"/>
              </a:rPr>
              <a:t>           </a:t>
            </a:r>
            <a:r>
              <a:rPr lang="zh-CN" altLang="en-US" sz="1200" dirty="0">
                <a:solidFill>
                  <a:schemeClr val="tx1"/>
                </a:solidFill>
                <a:latin typeface="Times New Roman" panose="02020603050405020304" pitchFamily="18" charset="0"/>
                <a:cs typeface="Times New Roman" panose="02020603050405020304" pitchFamily="18" charset="0"/>
              </a:rPr>
              <a:t>打平 </a:t>
            </a:r>
            <a:r>
              <a:rPr lang="en-US" altLang="zh-CN" sz="1200" dirty="0" err="1">
                <a:solidFill>
                  <a:schemeClr val="tx1"/>
                </a:solidFill>
                <a:latin typeface="Times New Roman" panose="02020603050405020304" pitchFamily="18" charset="0"/>
                <a:cs typeface="Times New Roman" panose="02020603050405020304" pitchFamily="18" charset="0"/>
              </a:rPr>
              <a:t>cpa</a:t>
            </a:r>
            <a:r>
              <a:rPr lang="en-US" altLang="zh-CN" sz="1200" dirty="0">
                <a:solidFill>
                  <a:schemeClr val="tx1"/>
                </a:solidFill>
                <a:latin typeface="Times New Roman" panose="02020603050405020304" pitchFamily="18" charset="0"/>
                <a:cs typeface="Times New Roman" panose="02020603050405020304" pitchFamily="18" charset="0"/>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每次行动的费用</a:t>
            </a:r>
            <a:r>
              <a:rPr lang="en-US" altLang="zh-CN" sz="1200" dirty="0">
                <a:solidFill>
                  <a:schemeClr val="tx1"/>
                </a:solidFill>
                <a:latin typeface="Times New Roman" panose="02020603050405020304" pitchFamily="18" charset="0"/>
                <a:cs typeface="Times New Roman" panose="02020603050405020304" pitchFamily="18" charset="0"/>
              </a:rPr>
              <a:t>) </a:t>
            </a:r>
            <a:r>
              <a:rPr lang="zh-CN" altLang="en-US" sz="1200" dirty="0">
                <a:solidFill>
                  <a:schemeClr val="tx1"/>
                </a:solidFill>
                <a:latin typeface="Times New Roman" panose="02020603050405020304" pitchFamily="18" charset="0"/>
                <a:cs typeface="Times New Roman" panose="02020603050405020304" pitchFamily="18" charset="0"/>
              </a:rPr>
              <a:t>和 </a:t>
            </a:r>
            <a:r>
              <a:rPr lang="en-US" altLang="zh-CN" sz="1200" dirty="0" err="1">
                <a:solidFill>
                  <a:schemeClr val="tx1"/>
                </a:solidFill>
                <a:latin typeface="Times New Roman" panose="02020603050405020304" pitchFamily="18" charset="0"/>
                <a:cs typeface="Times New Roman" panose="02020603050405020304" pitchFamily="18" charset="0"/>
              </a:rPr>
              <a:t>ocpc_bid</a:t>
            </a:r>
            <a:endParaRPr lang="en-US" altLang="zh-CN" sz="1200" dirty="0">
              <a:solidFill>
                <a:srgbClr val="00B050"/>
              </a:solidFill>
              <a:latin typeface="Times New Roman" panose="02020603050405020304" pitchFamily="18" charset="0"/>
              <a:cs typeface="Times New Roman" panose="02020603050405020304" pitchFamily="18" charset="0"/>
            </a:endParaRPr>
          </a:p>
          <a:p>
            <a:r>
              <a:rPr lang="en-US" altLang="zh-CN" sz="1200" dirty="0" err="1">
                <a:solidFill>
                  <a:srgbClr val="00B050"/>
                </a:solidFill>
                <a:latin typeface="Times New Roman" panose="02020603050405020304" pitchFamily="18" charset="0"/>
                <a:cs typeface="Times New Roman" panose="02020603050405020304" pitchFamily="18" charset="0"/>
              </a:rPr>
              <a:t>price_adjust_coe</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a:solidFill>
                  <a:srgbClr val="00B050"/>
                </a:solidFill>
                <a:latin typeface="Times New Roman" panose="02020603050405020304" pitchFamily="18" charset="0"/>
                <a:cs typeface="Times New Roman" panose="02020603050405020304" pitchFamily="18" charset="0"/>
              </a:rPr>
              <a:t>=</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err="1">
                <a:solidFill>
                  <a:srgbClr val="00B050"/>
                </a:solidFill>
                <a:latin typeface="Times New Roman" panose="02020603050405020304" pitchFamily="18" charset="0"/>
                <a:cs typeface="Times New Roman" panose="02020603050405020304" pitchFamily="18" charset="0"/>
              </a:rPr>
              <a:t>ocpc_bid</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a:solidFill>
                  <a:srgbClr val="00B050"/>
                </a:solidFill>
                <a:latin typeface="Times New Roman" panose="02020603050405020304" pitchFamily="18" charset="0"/>
                <a:cs typeface="Times New Roman" panose="02020603050405020304" pitchFamily="18" charset="0"/>
              </a:rPr>
              <a:t>/</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a:solidFill>
                  <a:srgbClr val="00B050"/>
                </a:solidFill>
                <a:latin typeface="Times New Roman" panose="02020603050405020304" pitchFamily="18" charset="0"/>
                <a:cs typeface="Times New Roman" panose="02020603050405020304" pitchFamily="18" charset="0"/>
              </a:rPr>
              <a:t>price.        </a:t>
            </a:r>
            <a:r>
              <a:rPr lang="zh-CN" altLang="en-US" sz="1200" dirty="0">
                <a:solidFill>
                  <a:schemeClr val="tx1"/>
                </a:solidFill>
                <a:latin typeface="Times New Roman" panose="02020603050405020304" pitchFamily="18" charset="0"/>
                <a:cs typeface="Times New Roman" panose="02020603050405020304" pitchFamily="18" charset="0"/>
              </a:rPr>
              <a:t>计费比的倒数，消除 </a:t>
            </a:r>
            <a:r>
              <a:rPr lang="en-US" altLang="zh-CN" sz="1200" dirty="0" err="1">
                <a:solidFill>
                  <a:schemeClr val="tx1"/>
                </a:solidFill>
                <a:latin typeface="Times New Roman" panose="02020603050405020304" pitchFamily="18" charset="0"/>
                <a:cs typeface="Times New Roman" panose="02020603050405020304" pitchFamily="18" charset="0"/>
              </a:rPr>
              <a:t>vcg</a:t>
            </a:r>
            <a:r>
              <a:rPr lang="zh-CN" altLang="en-US" sz="1200" dirty="0">
                <a:solidFill>
                  <a:schemeClr val="tx1"/>
                </a:solidFill>
                <a:latin typeface="Times New Roman" panose="02020603050405020304" pitchFamily="18" charset="0"/>
                <a:cs typeface="Times New Roman" panose="02020603050405020304" pitchFamily="18" charset="0"/>
              </a:rPr>
              <a:t> 计费导致的 </a:t>
            </a:r>
            <a:r>
              <a:rPr lang="en-US" altLang="zh-CN" sz="1200" dirty="0" err="1">
                <a:solidFill>
                  <a:schemeClr val="tx1"/>
                </a:solidFill>
                <a:latin typeface="Times New Roman" panose="02020603050405020304" pitchFamily="18" charset="0"/>
                <a:cs typeface="Times New Roman" panose="02020603050405020304" pitchFamily="18" charset="0"/>
              </a:rPr>
              <a:t>cpa</a:t>
            </a:r>
            <a:r>
              <a:rPr lang="zh-CN" altLang="en-US" sz="1200" dirty="0">
                <a:solidFill>
                  <a:schemeClr val="tx1"/>
                </a:solidFill>
                <a:latin typeface="Times New Roman" panose="02020603050405020304" pitchFamily="18" charset="0"/>
                <a:cs typeface="Times New Roman" panose="02020603050405020304" pitchFamily="18" charset="0"/>
              </a:rPr>
              <a:t> 与</a:t>
            </a:r>
            <a:r>
              <a:rPr lang="en-US" altLang="zh-CN" sz="1200" dirty="0" err="1">
                <a:solidFill>
                  <a:schemeClr val="tx1"/>
                </a:solidFill>
                <a:latin typeface="Times New Roman" panose="02020603050405020304" pitchFamily="18" charset="0"/>
                <a:cs typeface="Times New Roman" panose="02020603050405020304" pitchFamily="18" charset="0"/>
              </a:rPr>
              <a:t>ocpc_bid</a:t>
            </a:r>
            <a:r>
              <a:rPr lang="zh-CN" altLang="en-US" sz="1200" dirty="0">
                <a:solidFill>
                  <a:schemeClr val="tx1"/>
                </a:solidFill>
                <a:latin typeface="Times New Roman" panose="02020603050405020304" pitchFamily="18" charset="0"/>
                <a:cs typeface="Times New Roman" panose="02020603050405020304" pitchFamily="18" charset="0"/>
              </a:rPr>
              <a:t> 差异，打平出价</a:t>
            </a:r>
            <a:endParaRPr lang="zh-CN" altLang="en-US"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47</a:t>
            </a:fld>
            <a:endParaRPr lang="zh-CN" altLang="en-US"/>
          </a:p>
        </p:txBody>
      </p:sp>
    </p:spTree>
    <p:extLst>
      <p:ext uri="{BB962C8B-B14F-4D97-AF65-F5344CB8AC3E}">
        <p14:creationId xmlns:p14="http://schemas.microsoft.com/office/powerpoint/2010/main" val="7081564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Filter</a:t>
            </a:r>
            <a:r>
              <a:rPr kumimoji="1" lang="zh-CN" altLang="en-US" dirty="0"/>
              <a:t>插件作用是过滤广告</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0" dirty="0">
                <a:solidFill>
                  <a:schemeClr val="tx1"/>
                </a:solidFill>
              </a:rPr>
              <a:t>过滤阶段主要包括</a:t>
            </a:r>
            <a:r>
              <a:rPr kumimoji="1" lang="en-US" altLang="zh-CN" sz="1200" b="0" dirty="0" err="1">
                <a:solidFill>
                  <a:schemeClr val="tx1"/>
                </a:solidFill>
              </a:rPr>
              <a:t>cpv</a:t>
            </a:r>
            <a:r>
              <a:rPr kumimoji="1" lang="zh-CN" altLang="en-US" sz="1200" b="0" dirty="0">
                <a:solidFill>
                  <a:schemeClr val="tx1"/>
                </a:solidFill>
              </a:rPr>
              <a:t>广告过滤、黑名单过滤、转化率过滤、样式过滤、渠道行业过滤、有效播放率过滤</a:t>
            </a:r>
            <a:endParaRPr kumimoji="1" lang="en-US" altLang="zh-CN" sz="1200"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dirty="0">
                <a:solidFill>
                  <a:schemeClr val="tx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1" dirty="0"/>
          </a:p>
          <a:p>
            <a:pPr lvl="0"/>
            <a:r>
              <a:rPr kumimoji="1" lang="en-US" altLang="zh-CN" dirty="0" err="1"/>
              <a:t>badcase_filter</a:t>
            </a:r>
            <a:r>
              <a:rPr kumimoji="1" lang="zh-CN" altLang="en-US" dirty="0"/>
              <a:t>阶段：</a:t>
            </a:r>
            <a:r>
              <a:rPr kumimoji="1" lang="en-US" altLang="zh-CN" dirty="0" err="1"/>
              <a:t>refresh_state_count_filter</a:t>
            </a:r>
            <a:r>
              <a:rPr kumimoji="1" lang="zh-CN" altLang="en-US" dirty="0"/>
              <a:t>：</a:t>
            </a:r>
            <a:r>
              <a:rPr kumimoji="1" lang="zh-CN" altLang="en-US" kern="1200" dirty="0">
                <a:solidFill>
                  <a:schemeClr val="dk1"/>
                </a:solidFill>
              </a:rPr>
              <a:t>在某些刷新方式与刷次下，对某些行业</a:t>
            </a:r>
            <a:r>
              <a:rPr kumimoji="1" lang="en-US" altLang="zh-CN" kern="1200" dirty="0">
                <a:solidFill>
                  <a:schemeClr val="dk1"/>
                </a:solidFill>
              </a:rPr>
              <a:t>/</a:t>
            </a:r>
            <a:r>
              <a:rPr kumimoji="1" lang="zh-CN" altLang="en-US" kern="1200" dirty="0">
                <a:solidFill>
                  <a:schemeClr val="dk1"/>
                </a:solidFill>
              </a:rPr>
              <a:t>主体</a:t>
            </a:r>
            <a:r>
              <a:rPr kumimoji="1" lang="en-US" altLang="zh-CN" kern="1200" dirty="0">
                <a:solidFill>
                  <a:schemeClr val="dk1"/>
                </a:solidFill>
              </a:rPr>
              <a:t>/</a:t>
            </a:r>
            <a:r>
              <a:rPr kumimoji="1" lang="zh-CN" altLang="en-US" kern="1200" dirty="0">
                <a:solidFill>
                  <a:schemeClr val="dk1"/>
                </a:solidFill>
              </a:rPr>
              <a:t>账户进行过滤</a:t>
            </a:r>
            <a:endParaRPr kumimoji="1" lang="en-US" altLang="zh-CN" kern="1200" dirty="0">
              <a:solidFill>
                <a:schemeClr val="dk1"/>
              </a:solidFill>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48</a:t>
            </a:fld>
            <a:endParaRPr lang="zh-CN" altLang="en-US"/>
          </a:p>
        </p:txBody>
      </p:sp>
    </p:spTree>
    <p:extLst>
      <p:ext uri="{BB962C8B-B14F-4D97-AF65-F5344CB8AC3E}">
        <p14:creationId xmlns:p14="http://schemas.microsoft.com/office/powerpoint/2010/main" val="380962340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预算控制中的广告投放如果是加速投放，那么在</a:t>
            </a:r>
            <a:r>
              <a:rPr kumimoji="1" lang="en-US" altLang="zh-CN" dirty="0"/>
              <a:t>ctr</a:t>
            </a:r>
            <a:r>
              <a:rPr kumimoji="1" lang="zh-CN" altLang="en-US" dirty="0"/>
              <a:t>阈值过滤截断会调低</a:t>
            </a:r>
            <a:r>
              <a:rPr kumimoji="1" lang="en-US" altLang="zh-CN" dirty="0"/>
              <a:t>ctr</a:t>
            </a:r>
            <a:r>
              <a:rPr kumimoji="1" lang="zh-CN" altLang="en-US" dirty="0"/>
              <a:t>的过滤阈值以提升广告展现的概率</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dirty="0">
                <a:solidFill>
                  <a:schemeClr val="tx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0" dirty="0">
                <a:solidFill>
                  <a:schemeClr val="tx1"/>
                </a:solidFill>
              </a:rPr>
              <a:t>过滤阶段主要包括：</a:t>
            </a:r>
            <a:r>
              <a:rPr kumimoji="1" lang="en-US" altLang="zh-CN" sz="1200" b="0" dirty="0" err="1">
                <a:solidFill>
                  <a:schemeClr val="tx1"/>
                </a:solidFill>
              </a:rPr>
              <a:t>cpv</a:t>
            </a:r>
            <a:r>
              <a:rPr kumimoji="1" lang="zh-CN" altLang="en-US" sz="1200" b="0" dirty="0">
                <a:solidFill>
                  <a:schemeClr val="tx1"/>
                </a:solidFill>
              </a:rPr>
              <a:t>广告过滤、黑名单过滤、</a:t>
            </a:r>
            <a:r>
              <a:rPr kumimoji="1" lang="en-US" altLang="zh-CN" sz="1200" b="0" dirty="0" err="1">
                <a:solidFill>
                  <a:schemeClr val="tx1"/>
                </a:solidFill>
              </a:rPr>
              <a:t>roistatus</a:t>
            </a:r>
            <a:r>
              <a:rPr kumimoji="1" lang="zh-CN" altLang="en-US" sz="1200" b="0" dirty="0">
                <a:solidFill>
                  <a:schemeClr val="tx1"/>
                </a:solidFill>
              </a:rPr>
              <a:t>过滤、样式过滤、渠道行业过滤、有效播放率过滤</a:t>
            </a:r>
            <a:endParaRPr kumimoji="1" lang="en-US" altLang="zh-CN" sz="1200"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dirty="0">
                <a:solidFill>
                  <a:schemeClr val="tx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1" dirty="0"/>
          </a:p>
          <a:p>
            <a:pPr lvl="0"/>
            <a:r>
              <a:rPr kumimoji="1" lang="en-US" altLang="zh-CN" dirty="0" err="1"/>
              <a:t>badcase_filter</a:t>
            </a:r>
            <a:r>
              <a:rPr kumimoji="1" lang="zh-CN" altLang="en-US" dirty="0"/>
              <a:t>阶段：</a:t>
            </a:r>
            <a:r>
              <a:rPr kumimoji="1" lang="en-US" altLang="zh-CN" dirty="0" err="1"/>
              <a:t>refresh_state_count_filter</a:t>
            </a:r>
            <a:r>
              <a:rPr kumimoji="1" lang="zh-CN" altLang="en-US" dirty="0"/>
              <a:t>：</a:t>
            </a:r>
            <a:r>
              <a:rPr kumimoji="1" lang="zh-CN" altLang="en-US" kern="1200" dirty="0">
                <a:solidFill>
                  <a:schemeClr val="dk1"/>
                </a:solidFill>
              </a:rPr>
              <a:t>在某些刷新方式与刷次下，对某些行业</a:t>
            </a:r>
            <a:r>
              <a:rPr kumimoji="1" lang="en-US" altLang="zh-CN" kern="1200" dirty="0">
                <a:solidFill>
                  <a:schemeClr val="dk1"/>
                </a:solidFill>
              </a:rPr>
              <a:t>/</a:t>
            </a:r>
            <a:r>
              <a:rPr kumimoji="1" lang="zh-CN" altLang="en-US" kern="1200" dirty="0">
                <a:solidFill>
                  <a:schemeClr val="dk1"/>
                </a:solidFill>
              </a:rPr>
              <a:t>主体</a:t>
            </a:r>
            <a:r>
              <a:rPr kumimoji="1" lang="en-US" altLang="zh-CN" kern="1200" dirty="0">
                <a:solidFill>
                  <a:schemeClr val="dk1"/>
                </a:solidFill>
              </a:rPr>
              <a:t>/</a:t>
            </a:r>
            <a:r>
              <a:rPr kumimoji="1" lang="zh-CN" altLang="en-US" kern="1200" dirty="0">
                <a:solidFill>
                  <a:schemeClr val="dk1"/>
                </a:solidFill>
              </a:rPr>
              <a:t>账户进行过滤</a:t>
            </a:r>
            <a:endParaRPr kumimoji="1" lang="en-US" altLang="zh-CN" kern="1200" dirty="0">
              <a:solidFill>
                <a:schemeClr val="dk1"/>
              </a:solidFill>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49</a:t>
            </a:fld>
            <a:endParaRPr lang="zh-CN" altLang="en-US"/>
          </a:p>
        </p:txBody>
      </p:sp>
    </p:spTree>
    <p:extLst>
      <p:ext uri="{BB962C8B-B14F-4D97-AF65-F5344CB8AC3E}">
        <p14:creationId xmlns:p14="http://schemas.microsoft.com/office/powerpoint/2010/main" val="382297415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广告主在推广计划时，会设置预算分配控制，包括标准、匀速和加速三种方式。</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标准是尽快将广告投放出去，预算可能会在短时间内消耗完；</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匀速是是根据流量波动，让预算在整个投放日中平均消耗；</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加速是尽可能更多展现，对比标准投放预算消耗会更快。</a:t>
            </a:r>
            <a:endParaRPr lang="zh-CN" altLang="en-US" dirty="0">
              <a:effectLst/>
            </a:endParaRPr>
          </a:p>
          <a:p>
            <a:r>
              <a:rPr lang="en-US" altLang="zh-CN" dirty="0" err="1">
                <a:effectLst/>
              </a:rPr>
              <a:t>budget_control</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是消费控制策略。</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根据剩余预算和剩余消费空间预估一个广告展现概率。根据概率判断是否过滤。主要用来实现匀速投放和避免超投（</a:t>
            </a:r>
            <a:r>
              <a:rPr lang="zh-CN" altLang="en-US" dirty="0">
                <a:effectLst/>
              </a:rPr>
              <a:t>现在消费控制逻辑应该是放在在</a:t>
            </a:r>
            <a:r>
              <a:rPr lang="en-US" altLang="zh-CN" dirty="0" err="1">
                <a:effectLst/>
              </a:rPr>
              <a:t>feedproxy</a:t>
            </a:r>
            <a:r>
              <a:rPr lang="zh-CN" altLang="en-US" dirty="0">
                <a:effectLst/>
              </a:rPr>
              <a:t>中，</a:t>
            </a:r>
            <a:r>
              <a:rPr lang="en-US" altLang="zh-CN" dirty="0">
                <a:effectLst/>
              </a:rPr>
              <a:t>ppt</a:t>
            </a:r>
            <a:r>
              <a:rPr lang="zh-CN" altLang="en-US" dirty="0">
                <a:effectLst/>
              </a:rPr>
              <a:t>这里没来得及修改。这里提到的</a:t>
            </a:r>
            <a:r>
              <a:rPr lang="en-US" altLang="zh-CN" dirty="0" err="1">
                <a:effectLst/>
              </a:rPr>
              <a:t>over_charge_control</a:t>
            </a:r>
            <a:r>
              <a:rPr lang="zh-CN" altLang="en-US" dirty="0">
                <a:effectLst/>
              </a:rPr>
              <a:t>插件（匀速消费）</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，针对的是</a:t>
            </a:r>
            <a:r>
              <a:rPr lang="en-US" altLang="zh-CN" dirty="0" err="1">
                <a:effectLst/>
              </a:rPr>
              <a:t>ocpx</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二阶段广告。）</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buFontTx/>
              <a:buNone/>
            </a:pP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dedup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阶段是对广告进行去重。</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buFontTx/>
              <a:buNone/>
            </a:pP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cpm_transfer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计算广告的排序</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，之后的去重阶段会按照该</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进行排序。排序完之后，会按各个</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等维度进行去重</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50</a:t>
            </a:fld>
            <a:endParaRPr lang="zh-CN" altLang="en-US"/>
          </a:p>
        </p:txBody>
      </p:sp>
    </p:spTree>
    <p:extLst>
      <p:ext uri="{BB962C8B-B14F-4D97-AF65-F5344CB8AC3E}">
        <p14:creationId xmlns:p14="http://schemas.microsoft.com/office/powerpoint/2010/main" val="417717092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effectLst/>
              </a:rPr>
              <a:t>到了这里已经有了一个可以展现的且对应有出价的广告队列，那么需要对广告进行计费；计费与广告的出价并不一致，具体有</a:t>
            </a:r>
            <a:r>
              <a:rPr lang="en-US" altLang="zh-CN" sz="1200" dirty="0" err="1">
                <a:effectLst/>
              </a:rPr>
              <a:t>vcg</a:t>
            </a:r>
            <a:r>
              <a:rPr lang="zh-CN" altLang="en-US" sz="1200" dirty="0">
                <a:effectLst/>
              </a:rPr>
              <a:t>和</a:t>
            </a:r>
            <a:r>
              <a:rPr lang="en-US" altLang="zh-CN" sz="1200" dirty="0" err="1">
                <a:effectLst/>
              </a:rPr>
              <a:t>gsp</a:t>
            </a:r>
            <a:r>
              <a:rPr lang="zh-CN" altLang="en-US" sz="1200" dirty="0">
                <a:effectLst/>
              </a:rPr>
              <a:t>两种计费方式，这两种计费方式的最后收费都可以通过广告的</a:t>
            </a:r>
            <a:r>
              <a:rPr lang="en-US" altLang="zh-CN" sz="1200" dirty="0">
                <a:effectLst/>
              </a:rPr>
              <a:t>bid</a:t>
            </a:r>
            <a:r>
              <a:rPr lang="zh-CN" altLang="en-US" sz="1200" dirty="0">
                <a:effectLst/>
              </a:rPr>
              <a:t>算出。</a:t>
            </a:r>
            <a:endParaRPr lang="en-US" altLang="zh-CN" sz="12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effectLst/>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1" kern="1200" baseline="0" dirty="0" err="1">
                <a:solidFill>
                  <a:schemeClr val="tx1"/>
                </a:solidFill>
                <a:latin typeface="Arial Unicode MS" panose="020B0604020202020204" pitchFamily="34" charset="-128"/>
                <a:ea typeface="微软雅黑" panose="020B0503020204020204" pitchFamily="34" charset="-122"/>
                <a:cs typeface="+mn-cs"/>
              </a:rPr>
              <a:t>ubmq_revise</a:t>
            </a:r>
            <a:r>
              <a:rPr kumimoji="1" lang="zh-CN" altLang="en-US" sz="1200" b="1" kern="1200" baseline="0" dirty="0">
                <a:solidFill>
                  <a:schemeClr val="tx1"/>
                </a:solidFill>
                <a:latin typeface="Arial Unicode MS" panose="020B0604020202020204" pitchFamily="34" charset="-128"/>
                <a:ea typeface="微软雅黑" panose="020B0503020204020204" pitchFamily="34" charset="-122"/>
                <a:cs typeface="+mn-cs"/>
              </a:rPr>
              <a:t>请求</a:t>
            </a:r>
            <a:r>
              <a:rPr kumimoji="1" lang="en-US" altLang="zh-CN" sz="1200" b="1" kern="1200" baseline="0" dirty="0" err="1">
                <a:solidFill>
                  <a:schemeClr val="tx1"/>
                </a:solidFill>
                <a:latin typeface="Arial Unicode MS" panose="020B0604020202020204" pitchFamily="34" charset="-128"/>
                <a:ea typeface="微软雅黑" panose="020B0503020204020204" pitchFamily="34" charset="-122"/>
                <a:cs typeface="+mn-cs"/>
              </a:rPr>
              <a:t>ubmq</a:t>
            </a:r>
            <a:r>
              <a:rPr kumimoji="1" lang="zh-CN" altLang="en-US" sz="1200" b="1" kern="1200" baseline="0" dirty="0">
                <a:solidFill>
                  <a:schemeClr val="tx1"/>
                </a:solidFill>
                <a:latin typeface="Arial Unicode MS" panose="020B0604020202020204" pitchFamily="34" charset="-128"/>
                <a:ea typeface="微软雅黑" panose="020B0503020204020204" pitchFamily="34" charset="-122"/>
                <a:cs typeface="+mn-cs"/>
              </a:rPr>
              <a:t>：</a:t>
            </a:r>
            <a:endParaRPr kumimoji="1" lang="en-US" altLang="zh-CN" sz="1200" b="1" kern="1200" baseline="0" dirty="0">
              <a:solidFill>
                <a:schemeClr val="tx1"/>
              </a:solidFill>
              <a:latin typeface="Arial Unicode MS" panose="020B0604020202020204" pitchFamily="34" charset="-128"/>
              <a:ea typeface="微软雅黑" panose="020B0503020204020204" pitchFamily="3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predictor_advlist</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是请求 </a:t>
            </a: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usq</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预估的广告队列，此外请求 </a:t>
            </a: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usq</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还需要上一个次位处理后的 </a:t>
            </a: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ubmq_revise_advlist</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初始为空</a:t>
            </a:r>
            <a:r>
              <a:rPr kumimoji="1" lang="en-US" altLang="zh-CN" sz="1200" b="0" kern="1200" baseline="0" dirty="0">
                <a:solidFill>
                  <a:schemeClr val="tx1"/>
                </a:solidFill>
                <a:latin typeface="Arial Unicode MS" panose="020B0604020202020204" pitchFamily="34" charset="-128"/>
                <a:ea typeface="微软雅黑" panose="020B0503020204020204" pitchFamily="34" charset="-122"/>
                <a:cs typeface="+mn-cs"/>
              </a:rPr>
              <a:t>)</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a:t>
            </a: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ubmq_revise_advlist</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是已经确认好的之前位次的广告。</a:t>
            </a:r>
            <a:endParaRPr kumimoji="1" lang="en-US" altLang="zh-CN" sz="1200" b="0" kern="1200" baseline="0" dirty="0">
              <a:solidFill>
                <a:schemeClr val="tx1"/>
              </a:solidFill>
              <a:latin typeface="Arial Unicode MS" panose="020B0604020202020204" pitchFamily="34" charset="-128"/>
              <a:ea typeface="微软雅黑" panose="020B0503020204020204" pitchFamily="3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请求完成 </a:t>
            </a: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usq</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之后</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，每个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里面的广告都会得到一个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值，然后根据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计算每个广告的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后续介绍计算方法</a:t>
            </a:r>
            <a:r>
              <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接下来按照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进行排序，取排序第一位的广告，这就是当前次位 </a:t>
            </a:r>
            <a:r>
              <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rank)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情况下最优的广告，然后把这个广告追加</a:t>
            </a:r>
            <a:r>
              <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050" b="1" i="0" kern="1200" baseline="0" dirty="0" err="1">
                <a:solidFill>
                  <a:schemeClr val="tx1"/>
                </a:solidFill>
                <a:effectLst/>
                <a:latin typeface="Arial Unicode MS" panose="020B0604020202020204" pitchFamily="34" charset="-128"/>
                <a:ea typeface="微软雅黑" panose="020B0503020204020204" pitchFamily="34" charset="-122"/>
                <a:cs typeface="+mn-cs"/>
              </a:rPr>
              <a:t>push_back</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到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ubmq_revise_adlist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里面去，同时从原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advlist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中删除。</a:t>
            </a:r>
            <a:endPar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对位次黑名单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hit_blklist_advlist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遍历，恢复所有广告到原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advlist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中，继续下一个迭代。</a:t>
            </a:r>
            <a:endPar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整体的输出就是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ubmq_revise_advlist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针对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src_id</a:t>
            </a:r>
            <a:r>
              <a:rPr lang="zh-CN" altLang="en" sz="105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按名次有序</a:t>
            </a:r>
            <a:r>
              <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endParaRPr lang="zh-CN" altLang="en-US" sz="1200"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51</a:t>
            </a:fld>
            <a:endParaRPr lang="zh-CN" altLang="en-US"/>
          </a:p>
        </p:txBody>
      </p:sp>
    </p:spTree>
    <p:extLst>
      <p:ext uri="{BB962C8B-B14F-4D97-AF65-F5344CB8AC3E}">
        <p14:creationId xmlns:p14="http://schemas.microsoft.com/office/powerpoint/2010/main" val="40255748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algn="l" defTabSz="914400" rtl="0" eaLnBrk="1" latinLnBrk="0" hangingPunct="1"/>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GSP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为赢得该广告位的广告主收取下一位广告主的出价</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优势在于：系统相对稳定，容易形成局部最优。</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劣势在于：在收入不变的情况下，收费低，并且无法鼓励广告主说真话。</a:t>
            </a:r>
          </a:p>
          <a:p>
            <a:pPr marL="0" algn="l" defTabSz="914400" rtl="0" eaLnBrk="1" latinLnBrk="0" hangingPunct="1"/>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通过计算一个广告主参加拍卖给别的广告者带来的损失之和来定价的</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优势在于：鼓励广告主说真话，对于广告主收费较少。</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劣势在于：原理复杂，向广告主解释有难度</a:t>
            </a:r>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a:t>
            </a: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VCG_price</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_</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位的广告主应该的出价</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ctri</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j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位的广告主对第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j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位广告位的预估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bidi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位的广告主的出价</a:t>
            </a:r>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lgn="l" defTabSz="914400" rtl="0" eaLnBrk="1" latinLnBrk="0" hangingPunct="1">
              <a:buFont typeface="Arial" panose="020B0604020202020204" pitchFamily="34" charset="0"/>
              <a:buNone/>
            </a:pPr>
            <a:r>
              <a:rPr lang="zh-CN" altLang="en-US" sz="1600" dirty="0"/>
              <a:t>排在第 </a:t>
            </a:r>
            <a:r>
              <a:rPr lang="en" altLang="zh-CN" sz="1600" dirty="0" err="1"/>
              <a:t>i</a:t>
            </a:r>
            <a:r>
              <a:rPr lang="en" altLang="zh-CN" sz="1600" dirty="0"/>
              <a:t> </a:t>
            </a:r>
            <a:r>
              <a:rPr lang="zh-CN" altLang="en-US" sz="1600" dirty="0"/>
              <a:t>位</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的广告在第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位的预估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CTR</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Ⅰ</a:t>
            </a:r>
          </a:p>
          <a:p>
            <a:pPr marL="0" indent="0" algn="l" defTabSz="914400" rtl="0" eaLnBrk="1" latinLnBrk="0" hangingPunct="1">
              <a:buFont typeface="Arial" panose="020B0604020202020204" pitchFamily="34" charset="0"/>
              <a:buNone/>
            </a:pP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排在第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- 1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位的预估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CT</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R</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Ⅱ</a:t>
            </a:r>
          </a:p>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①</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引入 </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usq</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来得到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Ⅰ</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②</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引入衰减因子 </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ctrq_decay_ratio</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来 得到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Ⅱ</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通过上述公式，我们需要知道的是</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ctr_i+1,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ctr_i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的值。</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我们之前请求的观星</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其实是首位广告的预估值，对于后续位次的广告，例如，针对第</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位广告位，利用</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&lt;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ubmq_revise_advlist_info</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predictor_advlist_info</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请求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预估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内每条广告的</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进而更新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ubmq_pricesort_score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进行排序，最高者竟得当前第</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个广告位。</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此时我们只是知道了</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ctr_i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的值，但还没计算出</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ctr_i+1,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这个值则是通过引入衰减系数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ctrq_decay_ratio</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来实现。</a:t>
            </a:r>
          </a:p>
          <a:p>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如何对末位广告进行计费？</a:t>
            </a:r>
          </a:p>
          <a:p>
            <a:pPr marL="0" algn="l" defTabSz="914400" rtl="0" eaLnBrk="1" latinLnBrk="0" hangingPunct="1"/>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由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的计算公式可得，当广告数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&lt;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广告位数时，使用单纯的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计费方式会得到计费为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0</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，这可能会对媒体产生利益损耗。</a:t>
            </a:r>
          </a:p>
          <a:p>
            <a:endParaRPr lang="en-US" altLang="zh-CN" sz="1600" dirty="0">
              <a:effectLst/>
            </a:endParaRPr>
          </a:p>
          <a:p>
            <a:r>
              <a:rPr lang="en-US" altLang="zh-CN" sz="1600" dirty="0">
                <a:effectLst/>
              </a:rPr>
              <a:t>--------------------------------------------------</a:t>
            </a:r>
            <a:endParaRPr lang="zh-CN" altLang="en-US" sz="1600" dirty="0">
              <a:effectLst/>
            </a:endParaRPr>
          </a:p>
          <a:p>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ubmq_revise</a:t>
            </a:r>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它引入了前后广告的特征，分位次预估，并利用</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计费。</a:t>
            </a:r>
            <a:endParaRPr lang="zh-CN" altLang="en-US" sz="1600" dirty="0">
              <a:effectLst/>
            </a:endParaRPr>
          </a:p>
          <a:p>
            <a:r>
              <a:rPr lang="zh-CN" altLang="en-US" sz="1600" dirty="0">
                <a:effectLst/>
              </a:rPr>
              <a:t>按广告位次从前至后迭代，每次迭代遍历剩余广告队列，每次确定一个位次后重新预估所有广告的</a:t>
            </a:r>
            <a:r>
              <a:rPr lang="en-US" altLang="zh-CN" sz="1600" dirty="0" err="1">
                <a:effectLst/>
              </a:rPr>
              <a:t>ubmq</a:t>
            </a:r>
            <a:r>
              <a:rPr lang="zh-CN" altLang="en-US" sz="1600" dirty="0">
                <a:effectLst/>
              </a:rPr>
              <a:t>，再计算得到</a:t>
            </a:r>
            <a:r>
              <a:rPr lang="en-US" altLang="zh-CN" sz="1600" dirty="0" err="1">
                <a:effectLst/>
              </a:rPr>
              <a:t>ubmq_score</a:t>
            </a:r>
            <a:r>
              <a:rPr lang="zh-CN" altLang="en-US" sz="1600" dirty="0">
                <a:effectLst/>
              </a:rPr>
              <a:t>，按此修正广告位次，取最大值得到当前位次的广告，计算当前位次广告的</a:t>
            </a:r>
            <a:r>
              <a:rPr lang="en-US" altLang="zh-CN" sz="1600" dirty="0" err="1">
                <a:effectLst/>
              </a:rPr>
              <a:t>vcg</a:t>
            </a:r>
            <a:r>
              <a:rPr lang="zh-CN" altLang="en-US" sz="1600" dirty="0">
                <a:effectLst/>
              </a:rPr>
              <a:t>。</a:t>
            </a:r>
          </a:p>
          <a:p>
            <a:r>
              <a:rPr lang="en-US" altLang="zh-CN" sz="1600" dirty="0" err="1">
                <a:effectLst/>
              </a:rPr>
              <a:t>calc_mincpm_price</a:t>
            </a:r>
            <a:r>
              <a:rPr lang="en-US" altLang="zh-CN" sz="1600" dirty="0">
                <a:effectLst/>
              </a:rPr>
              <a:t>:</a:t>
            </a:r>
            <a:r>
              <a:rPr lang="zh-CN" altLang="en-US" sz="1600" dirty="0">
                <a:effectLst/>
              </a:rPr>
              <a:t>设置各个维度的广告底价。防止流量贱卖。</a:t>
            </a:r>
            <a:endParaRPr lang="en-US" altLang="zh-CN" sz="1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calc_mincpm_price</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：最低价格，防止流量被贱卖</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promote_quantity_price_ratio_adjust</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：价格</a:t>
            </a:r>
            <a:r>
              <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rPr>
              <a:t>ratio</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，鼓励广告主使用新样式，提高广告质量</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ocpc_feedback_price_ratio_adjust</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：价格反馈系数</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反馈系数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历史广告主出价</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历史系统转化价格，得到每个转化的支出收益比，按照不同的时间窗口可以分为</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小时、</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8</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小时、一天、两天的反馈系数。</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参考链接：</a:t>
            </a:r>
            <a:r>
              <a:rPr lang="en-US" altLang="zh-CN" dirty="0">
                <a:hlinkClick r:id="rId3"/>
              </a:rPr>
              <a:t>http://wiki.baidu.com/pages/viewpage.action?pageId=1174894530&amp;preview=/1174894530/1174894529/%E5%8F%8D%E9%A6%88%E7%B3%BB%E6%95%B0%E4%B8%B0%E5%AF%8C%E5%BA%A6_%E5%95%86%E4%B8%9A%E6%8E%A8%E8%8D%90%E7%A0%94%E5%8F%91%E9%83%A8_%E6%9D%A8%E5%BF%97%E5%B3%B0.pptx</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600" dirty="0">
              <a:effectLst/>
            </a:endParaRPr>
          </a:p>
          <a:p>
            <a:endParaRPr lang="zh-CN" altLang="en-US" sz="1600"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52</a:t>
            </a:fld>
            <a:endParaRPr lang="zh-CN" altLang="en-US"/>
          </a:p>
        </p:txBody>
      </p:sp>
    </p:spTree>
    <p:extLst>
      <p:ext uri="{BB962C8B-B14F-4D97-AF65-F5344CB8AC3E}">
        <p14:creationId xmlns:p14="http://schemas.microsoft.com/office/powerpoint/2010/main" val="3606297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effectLst/>
              </a:rPr>
              <a:t>我们进一步的来了解检索系统，广告系统处理一次广告请求的流程可以认为由</a:t>
            </a:r>
            <a:r>
              <a:rPr lang="en-US" altLang="zh-CN" dirty="0">
                <a:effectLst/>
              </a:rPr>
              <a:t>7</a:t>
            </a:r>
            <a:r>
              <a:rPr lang="zh-CN" altLang="en-US" dirty="0">
                <a:effectLst/>
              </a:rPr>
              <a:t>个步骤组成</a:t>
            </a: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用户在手百上刷新触发客户端向</a:t>
            </a:r>
            <a:r>
              <a:rPr lang="zh-CN" altLang="en-US" dirty="0">
                <a:effectLst/>
              </a:rPr>
              <a:t>服务器</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发起广告检索请求，请求首先</a:t>
            </a:r>
            <a:r>
              <a:rPr lang="zh-CN" altLang="en-US" dirty="0">
                <a:effectLst/>
              </a:rPr>
              <a:t>经过</a:t>
            </a:r>
            <a:r>
              <a:rPr lang="en-US" altLang="zh-CN" dirty="0">
                <a:effectLst/>
              </a:rPr>
              <a:t>AFD</a:t>
            </a:r>
            <a:r>
              <a:rPr lang="zh-CN" altLang="en-US" dirty="0">
                <a:effectLst/>
              </a:rPr>
              <a:t>模块进行流量分发，流量经过</a:t>
            </a:r>
            <a:r>
              <a:rPr lang="en-US" altLang="zh-CN" dirty="0" err="1">
                <a:effectLst/>
              </a:rPr>
              <a:t>fmp</a:t>
            </a:r>
            <a:r>
              <a:rPr lang="zh-CN" altLang="en-US" dirty="0">
                <a:effectLst/>
              </a:rPr>
              <a:t>将数据源信息</a:t>
            </a:r>
            <a:r>
              <a:rPr lang="en-US" altLang="zh-CN" dirty="0">
                <a:effectLst/>
              </a:rPr>
              <a:t>(</a:t>
            </a:r>
            <a:r>
              <a:rPr lang="en-US" altLang="zh-CN" dirty="0" err="1">
                <a:effectLst/>
              </a:rPr>
              <a:t>src_id</a:t>
            </a:r>
            <a:r>
              <a:rPr lang="en-US" altLang="zh-CN" dirty="0">
                <a:effectLst/>
              </a:rPr>
              <a:t>/search id/</a:t>
            </a:r>
            <a:r>
              <a:rPr lang="zh-CN" altLang="en-US" dirty="0">
                <a:effectLst/>
              </a:rPr>
              <a:t>用户</a:t>
            </a:r>
            <a:r>
              <a:rPr lang="en-US" altLang="zh-CN" dirty="0">
                <a:effectLst/>
              </a:rPr>
              <a:t>id</a:t>
            </a:r>
            <a:r>
              <a:rPr lang="zh-CN" altLang="en-US" dirty="0">
                <a:effectLst/>
              </a:rPr>
              <a:t>等</a:t>
            </a:r>
            <a:r>
              <a:rPr lang="en-US" altLang="zh-CN" dirty="0">
                <a:effectLst/>
              </a:rPr>
              <a:t>)</a:t>
            </a:r>
            <a:r>
              <a:rPr lang="zh-CN" altLang="en-US" dirty="0">
                <a:effectLst/>
              </a:rPr>
              <a:t>下发到</a:t>
            </a:r>
            <a:r>
              <a:rPr lang="en-US" altLang="zh-CN" dirty="0" err="1">
                <a:effectLst/>
              </a:rPr>
              <a:t>feedas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模块从收到流量到返回广告可以分为</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6</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个阶段</a:t>
            </a:r>
            <a:endParaRPr lang="zh-CN" altLang="en-US" dirty="0">
              <a:effectLst/>
            </a:endParaRPr>
          </a:p>
          <a:p>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第一个阶段</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是获取用户特征，</a:t>
            </a:r>
            <a:r>
              <a:rPr lang="en-US" altLang="zh-CN" dirty="0" err="1">
                <a:effectLst/>
              </a:rPr>
              <a:t>feedas</a:t>
            </a:r>
            <a:r>
              <a:rPr lang="zh-CN" altLang="en-US" dirty="0">
                <a:effectLst/>
              </a:rPr>
              <a:t>需要访问</a:t>
            </a:r>
            <a:r>
              <a:rPr lang="en-US" altLang="zh-CN" dirty="0" err="1">
                <a:effectLst/>
              </a:rPr>
              <a:t>upin</a:t>
            </a:r>
            <a:r>
              <a:rPr lang="zh-CN" altLang="en-US" dirty="0">
                <a:effectLst/>
              </a:rPr>
              <a:t>、</a:t>
            </a:r>
            <a:r>
              <a:rPr lang="en-US" altLang="zh-CN" dirty="0" err="1">
                <a:effectLst/>
              </a:rPr>
              <a:t>intentservice</a:t>
            </a:r>
            <a:r>
              <a:rPr lang="zh-CN" altLang="en-US" dirty="0">
                <a:effectLst/>
              </a:rPr>
              <a:t>、</a:t>
            </a:r>
            <a:r>
              <a:rPr lang="en-US" altLang="zh-CN" dirty="0" err="1">
                <a:effectLst/>
              </a:rPr>
              <a:t>usercenter</a:t>
            </a:r>
            <a:r>
              <a:rPr lang="zh-CN" altLang="en-US" dirty="0">
                <a:effectLst/>
              </a:rPr>
              <a:t>、</a:t>
            </a:r>
            <a:r>
              <a:rPr lang="en-US" altLang="zh-CN" dirty="0">
                <a:effectLst/>
              </a:rPr>
              <a:t>ums</a:t>
            </a:r>
            <a:r>
              <a:rPr lang="zh-CN" altLang="en-US" dirty="0">
                <a:effectLst/>
              </a:rPr>
              <a:t>、</a:t>
            </a:r>
            <a:r>
              <a:rPr lang="en-US" altLang="zh-CN" dirty="0" err="1">
                <a:effectLst/>
              </a:rPr>
              <a:t>uas</a:t>
            </a:r>
            <a:r>
              <a:rPr lang="zh-CN" altLang="en-US" dirty="0">
                <a:effectLst/>
              </a:rPr>
              <a:t>等五个模块，获得用户画像、 用户场景、用户行为、</a:t>
            </a:r>
            <a:r>
              <a:rPr lang="en-US" altLang="zh-CN" dirty="0">
                <a:effectLst/>
              </a:rPr>
              <a:t>query</a:t>
            </a:r>
            <a:r>
              <a:rPr lang="zh-CN" altLang="en-US" dirty="0">
                <a:effectLst/>
              </a:rPr>
              <a:t>、频控等信息。</a:t>
            </a:r>
          </a:p>
          <a:p>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3.</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第二个阶段</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是触发阶段，在这个阶段中</a:t>
            </a:r>
            <a:r>
              <a:rPr lang="en-US" altLang="zh-CN" dirty="0" err="1">
                <a:effectLst/>
              </a:rPr>
              <a:t>feedas</a:t>
            </a:r>
            <a:r>
              <a:rPr lang="zh-CN" altLang="en-US" dirty="0">
                <a:effectLst/>
              </a:rPr>
              <a:t>利用之前获得的用户信息与金门等模块进行交互，获得用户的意图列表，即推荐</a:t>
            </a:r>
            <a:r>
              <a:rPr lang="en-US" altLang="zh-CN" dirty="0">
                <a:effectLst/>
              </a:rPr>
              <a:t>query</a:t>
            </a:r>
            <a:r>
              <a:rPr lang="zh-CN" altLang="en-US" dirty="0">
                <a:effectLst/>
              </a:rPr>
              <a:t>，用以抽象理解用户</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提高广告推荐的精确性。</a:t>
            </a:r>
            <a:endParaRPr lang="zh-CN" altLang="en-US" dirty="0">
              <a:effectLst/>
            </a:endParaRPr>
          </a:p>
          <a:p>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4.</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第三个阶段</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是广告召回。我们通过基础的用户特征和意图词去广告库中召回相匹配的广告。在这个阶段中</a:t>
            </a:r>
            <a:r>
              <a:rPr lang="en-US" altLang="zh-CN" dirty="0" err="1">
                <a:effectLst/>
              </a:rPr>
              <a:t>feedas</a:t>
            </a:r>
            <a:r>
              <a:rPr lang="zh-CN" altLang="en-US" dirty="0">
                <a:effectLst/>
              </a:rPr>
              <a:t>直接请求</a:t>
            </a:r>
            <a:r>
              <a:rPr lang="en-US" altLang="zh-CN" dirty="0" err="1">
                <a:effectLst/>
              </a:rPr>
              <a:t>feedproxy</a:t>
            </a:r>
            <a:r>
              <a:rPr lang="en-US" altLang="zh-CN" dirty="0">
                <a:effectLst/>
              </a:rPr>
              <a:t>, </a:t>
            </a:r>
            <a:r>
              <a:rPr lang="en-US" altLang="zh-CN" dirty="0" err="1">
                <a:effectLst/>
              </a:rPr>
              <a:t>feedproxy</a:t>
            </a:r>
            <a:r>
              <a:rPr lang="zh-CN" altLang="en-US" dirty="0">
                <a:effectLst/>
              </a:rPr>
              <a:t>并行访问</a:t>
            </a:r>
            <a:r>
              <a:rPr lang="en-US" altLang="zh-CN" dirty="0" err="1">
                <a:effectLst/>
              </a:rPr>
              <a:t>feedbs</a:t>
            </a:r>
            <a:r>
              <a:rPr lang="zh-CN" altLang="en-US" dirty="0">
                <a:effectLst/>
              </a:rPr>
              <a:t>、闪投、</a:t>
            </a:r>
            <a:r>
              <a:rPr lang="en-US" altLang="zh-CN" dirty="0">
                <a:effectLst/>
              </a:rPr>
              <a:t>GD</a:t>
            </a:r>
            <a:r>
              <a:rPr lang="zh-CN" altLang="en-US" dirty="0">
                <a:effectLst/>
              </a:rPr>
              <a:t>等广告库，对广告进行召回、粗排、过滤和截断，获得不同的原始广告队列</a:t>
            </a:r>
          </a:p>
          <a:p>
            <a:r>
              <a:rPr lang="en-US" altLang="zh-CN" b="1" dirty="0">
                <a:effectLst/>
              </a:rPr>
              <a:t>5.</a:t>
            </a:r>
            <a:r>
              <a:rPr lang="zh-CN" altLang="en-US" b="1" dirty="0">
                <a:effectLst/>
              </a:rPr>
              <a:t>第四个阶段</a:t>
            </a:r>
            <a:r>
              <a:rPr lang="zh-CN" altLang="en-US" dirty="0">
                <a:effectLst/>
              </a:rPr>
              <a:t>是广告的创意优选。</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广告召回之后</a:t>
            </a:r>
            <a:r>
              <a:rPr lang="zh-CN" altLang="en-US" dirty="0">
                <a:effectLst/>
              </a:rPr>
              <a:t>，会请求</a:t>
            </a:r>
            <a:r>
              <a:rPr lang="en-US" altLang="zh-CN" dirty="0" err="1">
                <a:effectLst/>
              </a:rPr>
              <a:t>adrest</a:t>
            </a:r>
            <a:r>
              <a:rPr lang="zh-CN" altLang="en-US" dirty="0">
                <a:effectLst/>
              </a:rPr>
              <a:t>获得这些广告的物料和样式，进行创意优选</a:t>
            </a:r>
          </a:p>
          <a:p>
            <a:r>
              <a:rPr lang="en-US" altLang="zh-CN" b="1" dirty="0">
                <a:effectLst/>
              </a:rPr>
              <a:t>6.</a:t>
            </a:r>
            <a:r>
              <a:rPr lang="zh-CN" altLang="en-US" b="1" dirty="0">
                <a:effectLst/>
              </a:rPr>
              <a:t>第五个阶段</a:t>
            </a:r>
            <a:r>
              <a:rPr lang="zh-CN" altLang="en-US" dirty="0">
                <a:effectLst/>
              </a:rPr>
              <a:t>是广告的策略操作，主要包括广告的</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排序、过滤、去重、计费、截断等一系列的策略机制，最后得到胜出的几条广告。</a:t>
            </a:r>
            <a:endParaRPr lang="zh-CN" altLang="en-US" dirty="0">
              <a:effectLst/>
            </a:endParaRPr>
          </a:p>
          <a:p>
            <a:r>
              <a:rPr lang="en-US" altLang="zh-CN" b="1" dirty="0">
                <a:effectLst/>
              </a:rPr>
              <a:t>7.</a:t>
            </a:r>
            <a:r>
              <a:rPr lang="zh-CN" altLang="en-US" b="1" dirty="0">
                <a:effectLst/>
              </a:rPr>
              <a:t>第六个阶段</a:t>
            </a:r>
            <a:r>
              <a:rPr lang="zh-CN" altLang="en-US" dirty="0">
                <a:effectLst/>
              </a:rPr>
              <a:t>是</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对胜出的广告进行封装和打包，由</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返回给</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AFD</a:t>
            </a: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AFD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模块收到广告后进行广告渲染之后返回给用户进行展现，从而形成一次完整的广告请求</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AFD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 </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FMP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的功能差异</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AFD (</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Adsense</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front door)</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b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b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AFD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负责接入</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feed</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好看、</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bes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流量。</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PS</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AdSense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是个合成词。其中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ad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是“广告”之意，</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sense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是“感知”之意，综合起来的意思就是相关广告。</a:t>
            </a: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FMP:</a:t>
            </a:r>
            <a:b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b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是百度商业新一代的流量中台，基于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thunder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框架开发，</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规划未来</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能够融合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凤巢流量中台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afd</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(feed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流量中台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以打通凤巢与原生双库，融合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router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做统一的实验抽样和弹性计算全覆盖。 </a:t>
            </a:r>
            <a:b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b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作为新一代的流量接入中心，其主要流程包括请求接入处理、实验抽样、获取广告、广告选取、</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vui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包装渲染、返回广告结果和日志打印。目前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包括了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fcfmp</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同一个</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bin +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不同的配置</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fcfmp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目标是替换原有的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asp</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对应的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目标是替换原有的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afd</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功能差异</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b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b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截止目前，</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是检索端原有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tianlu</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模块依托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thunder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框架重构后的模块，为原生检索系统的入口模块。</a:t>
            </a:r>
            <a:b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b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所以，</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主要负责原生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asp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日志落盘、流量预估、近线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导流（异步平台 </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&amp;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近线平台）、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NTrace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平台抽样（性能监控平台）、预算实验框架抽样等。而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afd</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目前主要负责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feed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业务端所有流量的收敛、管理和分配。</a:t>
            </a: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灯片编号占位符 3"/>
          <p:cNvSpPr>
            <a:spLocks noGrp="1"/>
          </p:cNvSpPr>
          <p:nvPr>
            <p:ph type="sldNum" sz="quarter" idx="5"/>
          </p:nvPr>
        </p:nvSpPr>
        <p:spPr/>
        <p:txBody>
          <a:bodyPr/>
          <a:lstStyle/>
          <a:p>
            <a:fld id="{C76A5298-7A03-4638-AA50-81B90C4C5876}" type="slidenum">
              <a:rPr lang="zh-CN" altLang="en-US" smtClean="0"/>
              <a:t>5</a:t>
            </a:fld>
            <a:endParaRPr lang="zh-CN" altLang="en-US"/>
          </a:p>
        </p:txBody>
      </p:sp>
    </p:spTree>
    <p:extLst>
      <p:ext uri="{BB962C8B-B14F-4D97-AF65-F5344CB8AC3E}">
        <p14:creationId xmlns:p14="http://schemas.microsoft.com/office/powerpoint/2010/main" val="25914612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a:t>
            </a: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VCG_price</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_</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位的广告主应该的出价</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ctri</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j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位的广告主对第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j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位广告位的预估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bidi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位的广告主的出价</a:t>
            </a:r>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lgn="l" defTabSz="914400" rtl="0" eaLnBrk="1" latinLnBrk="0" hangingPunct="1">
              <a:buFont typeface="Arial" panose="020B0604020202020204" pitchFamily="34" charset="0"/>
              <a:buNone/>
            </a:pPr>
            <a:r>
              <a:rPr lang="zh-CN" altLang="en-US" sz="1600" dirty="0"/>
              <a:t>排在第 </a:t>
            </a:r>
            <a:r>
              <a:rPr lang="en" altLang="zh-CN" sz="1600" dirty="0" err="1"/>
              <a:t>i</a:t>
            </a:r>
            <a:r>
              <a:rPr lang="en" altLang="zh-CN" sz="1600" dirty="0"/>
              <a:t> </a:t>
            </a:r>
            <a:r>
              <a:rPr lang="zh-CN" altLang="en-US" sz="1600" dirty="0"/>
              <a:t>位</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的广告在第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位的预估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CTR</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Ⅰ</a:t>
            </a:r>
          </a:p>
          <a:p>
            <a:pPr marL="0" indent="0" algn="l" defTabSz="914400" rtl="0" eaLnBrk="1" latinLnBrk="0" hangingPunct="1">
              <a:buFont typeface="Arial" panose="020B0604020202020204" pitchFamily="34" charset="0"/>
              <a:buNone/>
            </a:pP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排在第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- 1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位的预估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CT</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R</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Ⅱ</a:t>
            </a:r>
          </a:p>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①</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引入 </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usq</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来得到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Ⅰ</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②</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引入衰减因子 </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ctrq_decay_ratio</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来 得到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Ⅱ</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通过上述公式，我们需要知道的是</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ctr_i+1,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ctr_i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的值。</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我们之前请求的观星</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其实是首位广告的预估值，对于后续位次的广告，例如，针对第</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位广告位，利用</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&lt;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ubmq_revise_advlist_info</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predictor_advlist_info</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请求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预估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内每条广告的</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进而更新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ubmq_pricesort_score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进行排序，最高者竟得当前第</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个广告位。</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此时我们只是知道了</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ctr_i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的值，但还没计算出</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ctr_i+1,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这个值则是通过引入衰减系数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ctrq_decay_ratio</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来实现。</a:t>
            </a:r>
          </a:p>
          <a:p>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如何对末位广告进行计费？</a:t>
            </a:r>
          </a:p>
          <a:p>
            <a:pPr marL="0" algn="l" defTabSz="914400" rtl="0" eaLnBrk="1" latinLnBrk="0" hangingPunct="1"/>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由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的计算公式可得，当广告数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&lt;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广告位数时，使用单纯的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计费方式会得到计费为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0</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，这可能会对媒体产生利益损耗。</a:t>
            </a:r>
          </a:p>
          <a:p>
            <a:endParaRPr lang="en-US" altLang="zh-CN" sz="1600" dirty="0">
              <a:effectLst/>
            </a:endParaRPr>
          </a:p>
          <a:p>
            <a:r>
              <a:rPr lang="en-US" altLang="zh-CN" sz="1600" dirty="0">
                <a:effectLst/>
              </a:rPr>
              <a:t>--------------------------------------------------</a:t>
            </a:r>
            <a:endParaRPr lang="zh-CN" altLang="en-US" sz="1600" dirty="0">
              <a:effectLst/>
            </a:endParaRPr>
          </a:p>
          <a:p>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ubmq_revise</a:t>
            </a:r>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它引入了前后广告的特征，分位次预估，并利用</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计费。</a:t>
            </a:r>
            <a:endParaRPr lang="zh-CN" altLang="en-US" sz="1600" dirty="0">
              <a:effectLst/>
            </a:endParaRPr>
          </a:p>
          <a:p>
            <a:r>
              <a:rPr lang="zh-CN" altLang="en-US" sz="1600" dirty="0">
                <a:effectLst/>
              </a:rPr>
              <a:t>按广告位次从前至后迭代，每次迭代遍历剩余广告队列，每次确定一个位次后重新预估所有广告的</a:t>
            </a:r>
            <a:r>
              <a:rPr lang="en-US" altLang="zh-CN" sz="1600" dirty="0" err="1">
                <a:effectLst/>
              </a:rPr>
              <a:t>ubmq</a:t>
            </a:r>
            <a:r>
              <a:rPr lang="zh-CN" altLang="en-US" sz="1600" dirty="0">
                <a:effectLst/>
              </a:rPr>
              <a:t>，再计算得到</a:t>
            </a:r>
            <a:r>
              <a:rPr lang="en-US" altLang="zh-CN" sz="1600" dirty="0" err="1">
                <a:effectLst/>
              </a:rPr>
              <a:t>ubmq_score</a:t>
            </a:r>
            <a:r>
              <a:rPr lang="zh-CN" altLang="en-US" sz="1600" dirty="0">
                <a:effectLst/>
              </a:rPr>
              <a:t>，按此修正广告位次，取最大值得到当前位次的广告，计算当前位次广告的</a:t>
            </a:r>
            <a:r>
              <a:rPr lang="en-US" altLang="zh-CN" sz="1600" dirty="0" err="1">
                <a:effectLst/>
              </a:rPr>
              <a:t>vcg</a:t>
            </a:r>
            <a:r>
              <a:rPr lang="zh-CN" altLang="en-US" sz="1600" dirty="0">
                <a:effectLst/>
              </a:rPr>
              <a:t>。</a:t>
            </a:r>
          </a:p>
          <a:p>
            <a:r>
              <a:rPr lang="en-US" altLang="zh-CN" sz="1600" dirty="0" err="1">
                <a:effectLst/>
              </a:rPr>
              <a:t>calc_mincpm_price</a:t>
            </a:r>
            <a:r>
              <a:rPr lang="en-US" altLang="zh-CN" sz="1600" dirty="0">
                <a:effectLst/>
              </a:rPr>
              <a:t>:</a:t>
            </a:r>
            <a:r>
              <a:rPr lang="zh-CN" altLang="en-US" sz="1600" dirty="0">
                <a:effectLst/>
              </a:rPr>
              <a:t>设置各个维度的广告底价。防止流量贱卖。</a:t>
            </a:r>
            <a:endParaRPr lang="en-US" altLang="zh-CN" sz="1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calc_mincpm_price</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：最低价格，防止流量被贱卖</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promote_quantity_price_ratio_adjust</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：价格</a:t>
            </a:r>
            <a:r>
              <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rPr>
              <a:t>ratio</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，鼓励广告主使用新样式，提高广告质量</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ocpc_feedback_price_ratio_adjust</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：价格反馈系数</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反馈系数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历史广告主出价</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历史系统转化价格，得到每个转化的支出收益比，按照不同的时间窗口可以分为</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小时、</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8</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小时、一天、两天的反馈系数。</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参考链接：</a:t>
            </a:r>
            <a:r>
              <a:rPr lang="en-US" altLang="zh-CN" dirty="0">
                <a:hlinkClick r:id="rId3"/>
              </a:rPr>
              <a:t>http://wiki.baidu.com/pages/viewpage.action?pageId=1174894530&amp;preview=/1174894530/1174894529/%E5%8F%8D%E9%A6%88%E7%B3%BB%E6%95%B0%E4%B8%B0%E5%AF%8C%E5%BA%A6_%E5%95%86%E4%B8%9A%E6%8E%A8%E8%8D%90%E7%A0%94%E5%8F%91%E9%83%A8_%E6%9D%A8%E5%BF%97%E5%B3%B0.pptx</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600" dirty="0">
              <a:effectLst/>
            </a:endParaRPr>
          </a:p>
          <a:p>
            <a:endParaRPr lang="zh-CN" altLang="en-US" sz="1600"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53</a:t>
            </a:fld>
            <a:endParaRPr lang="zh-CN" altLang="en-US"/>
          </a:p>
        </p:txBody>
      </p:sp>
    </p:spTree>
    <p:extLst>
      <p:ext uri="{BB962C8B-B14F-4D97-AF65-F5344CB8AC3E}">
        <p14:creationId xmlns:p14="http://schemas.microsoft.com/office/powerpoint/2010/main" val="395059966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对于</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的实现，系统首先引入了</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umbq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用来生成有序的广告队列，而后根据生成的广告队列进一步计算</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分数，根据</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的计算公式得到最后相应的报价。</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对于第</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个广告位，</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首先</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会恢复之前位次的黑名单，再进行当前位次的一个黑名单的过滤，生成一个预估队列，请求观星，每个广告都会得到一个</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，计算</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再进行排序，取排序第一位的广告，就是当前位次最优的广告，加入到结果队列中去，并在原广告队列中删除该广告，然后进行下一轮的迭代。</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这</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里根据</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计算</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的过程和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srcid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级别策略</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prepare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插件中根据</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计算分数的过程比较相似，这里不多叙述</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ubmp_score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计算方法</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计算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pricesort_ubmq</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pow(</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q_t_value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这里面的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q_t_value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用于扩大 </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q </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值差异</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影响</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的参数，从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plugin_param</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获取，现在是</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1.0</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计算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ubmq_pricesort_score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pricesort_ubmq</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bid</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每个广告最后的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ubmq_pricesort_score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ubmq_ue_loss</a:t>
            </a:r>
            <a:r>
              <a:rPr lang="zh-CN" altLang="e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这里的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ue_loss</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是近似用户体验损失值，及每个广告对用户的体验是不一样的。</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ubmq_ue_loss</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cpm_ue_thresh</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wctr</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pow(</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multarget_ctr_ctrq_sort_t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wclkq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pow(</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clkq_sort_q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pow(</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multarget_clkq_ctrq_sort_t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600"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54</a:t>
            </a:fld>
            <a:endParaRPr lang="zh-CN" altLang="en-US"/>
          </a:p>
        </p:txBody>
      </p:sp>
    </p:spTree>
    <p:extLst>
      <p:ext uri="{BB962C8B-B14F-4D97-AF65-F5344CB8AC3E}">
        <p14:creationId xmlns:p14="http://schemas.microsoft.com/office/powerpoint/2010/main" val="126324335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 sz="1600" dirty="0"/>
              <a:t>我们</a:t>
            </a:r>
            <a:r>
              <a:rPr lang="zh-CN" altLang="en-US" sz="1600" dirty="0"/>
              <a:t>现在已经得到每个位次的</a:t>
            </a:r>
            <a:r>
              <a:rPr lang="en-US" altLang="zh-CN" sz="1600" dirty="0" err="1"/>
              <a:t>umbq_score</a:t>
            </a:r>
            <a:r>
              <a:rPr lang="en-US" altLang="zh-CN" sz="1600" dirty="0"/>
              <a:t>,</a:t>
            </a:r>
            <a:r>
              <a:rPr lang="zh-CN" altLang="en-US" sz="1600" dirty="0"/>
              <a:t>可以计算第</a:t>
            </a:r>
            <a:r>
              <a:rPr lang="en-US" altLang="zh-CN" sz="1600" dirty="0" err="1"/>
              <a:t>i</a:t>
            </a:r>
            <a:r>
              <a:rPr lang="zh-CN" altLang="en-US" sz="1600" dirty="0"/>
              <a:t>个广告位的广告的收益，现在需要计算获得第</a:t>
            </a:r>
            <a:r>
              <a:rPr lang="en-US" altLang="zh-CN" sz="1600" dirty="0" err="1"/>
              <a:t>i</a:t>
            </a:r>
            <a:r>
              <a:rPr lang="zh-CN" altLang="en-US" sz="1600" dirty="0"/>
              <a:t>个广告位的广告主在第</a:t>
            </a:r>
            <a:r>
              <a:rPr lang="en-US" altLang="zh-CN" sz="1600" dirty="0"/>
              <a:t>i-1</a:t>
            </a:r>
            <a:r>
              <a:rPr lang="zh-CN" altLang="en-US" sz="1600" dirty="0"/>
              <a:t>个广告位的收益，</a:t>
            </a:r>
            <a:r>
              <a:rPr lang="en-US" altLang="zh-CN" sz="1600" dirty="0" err="1"/>
              <a:t>feedas</a:t>
            </a:r>
            <a:r>
              <a:rPr lang="zh-CN" altLang="en-US" sz="1600" dirty="0"/>
              <a:t>系统的思路是引入相邻两个位次广告收益的损失比率进而计算第</a:t>
            </a:r>
            <a:r>
              <a:rPr lang="en-US" altLang="zh-CN" sz="1600" dirty="0" err="1"/>
              <a:t>i</a:t>
            </a:r>
            <a:r>
              <a:rPr lang="zh-CN" altLang="en-US" sz="1600" dirty="0"/>
              <a:t>个广告位的广告在第</a:t>
            </a:r>
            <a:r>
              <a:rPr lang="en-US" altLang="zh-CN" sz="1600" dirty="0"/>
              <a:t>i-1</a:t>
            </a:r>
            <a:r>
              <a:rPr lang="zh-CN" altLang="en-US" sz="1600" dirty="0"/>
              <a:t>个广告位的收益。</a:t>
            </a:r>
            <a:br>
              <a:rPr lang="en-US" altLang="zh-CN" sz="1600" dirty="0">
                <a:effectLst/>
              </a:rPr>
            </a:br>
            <a:endParaRPr lang="en" altLang="zh-CN" sz="1600"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55</a:t>
            </a:fld>
            <a:endParaRPr lang="zh-CN" altLang="en-US"/>
          </a:p>
        </p:txBody>
      </p:sp>
    </p:spTree>
    <p:extLst>
      <p:ext uri="{BB962C8B-B14F-4D97-AF65-F5344CB8AC3E}">
        <p14:creationId xmlns:p14="http://schemas.microsoft.com/office/powerpoint/2010/main" val="19656016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kumimoji="1" lang="zh-CN" altLang="en-US" dirty="0"/>
              <a:t>最后是截断部分。</a:t>
            </a:r>
            <a:endParaRPr kumimoji="1" lang="en-US" altLang="zh-CN" dirty="0"/>
          </a:p>
          <a:p>
            <a:r>
              <a:rPr kumimoji="1" lang="zh-CN" altLang="en-US" dirty="0"/>
              <a:t>根据流量类型</a:t>
            </a:r>
            <a:r>
              <a:rPr kumimoji="1" lang="en-US" altLang="zh-CN" dirty="0" err="1"/>
              <a:t>ftype</a:t>
            </a:r>
            <a:r>
              <a:rPr kumimoji="1" lang="zh-CN" altLang="en-US" dirty="0"/>
              <a:t>来决定是否调价，最终主要是根据</a:t>
            </a:r>
            <a:r>
              <a:rPr kumimoji="1" lang="en-US" altLang="zh-CN" dirty="0" err="1"/>
              <a:t>cpm</a:t>
            </a:r>
            <a:r>
              <a:rPr kumimoji="1" lang="zh-CN" altLang="en-US" dirty="0"/>
              <a:t>对广告进行排序，然后截断得到展现的广告队列</a:t>
            </a:r>
            <a:endParaRPr kumimoji="1" lang="en-US" altLang="zh-CN" dirty="0"/>
          </a:p>
          <a:p>
            <a:r>
              <a:rPr kumimoji="1" lang="en-US" altLang="zh-CN" dirty="0"/>
              <a:t>===</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广告策略中的排序指标，最终阶段的排序用什么指标。 排序指标：</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ctr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cvr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最终阶段（</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truncate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阶段）的排序指标：</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56</a:t>
            </a:fld>
            <a:endParaRPr lang="zh-CN" altLang="en-US"/>
          </a:p>
        </p:txBody>
      </p:sp>
    </p:spTree>
    <p:extLst>
      <p:ext uri="{BB962C8B-B14F-4D97-AF65-F5344CB8AC3E}">
        <p14:creationId xmlns:p14="http://schemas.microsoft.com/office/powerpoint/2010/main" val="158586966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CPM1</a:t>
            </a:r>
            <a:r>
              <a:rPr lang="zh-CN" altLang="en-US" dirty="0"/>
              <a:t>和</a:t>
            </a:r>
            <a:r>
              <a:rPr lang="en-US" altLang="zh-CN" dirty="0"/>
              <a:t>ECPM2</a:t>
            </a:r>
          </a:p>
          <a:p>
            <a:r>
              <a:rPr lang="zh-CN" altLang="en-US" dirty="0"/>
              <a:t>最后是一些名词解释，快速过去</a:t>
            </a:r>
            <a:endParaRPr lang="en-US" altLang="zh-CN" dirty="0"/>
          </a:p>
          <a:p>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charge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是广告收入，</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acp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是平均点击价格，</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clk</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是广告点击数，</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ctr2</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是展现点击率，</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ectr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是曝光点击率。</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展现点击率：</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ctr2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clk</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show</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曝光点击率：</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ectr</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clk</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eshow</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千次展现收益：</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ctm2 = charge / show * 1000 = ctr2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acp</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clk</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show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acp</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千次曝光收益：</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ecpm</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charge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eshow</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ectr</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acp</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clk</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eshow</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acp</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所有的展现、曝光的计算方式</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hlinkClick r:id="rId3"/>
              </a:rPr>
              <a:t>http://wiki.baidu.com/display/UbsTopic/Query_features</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C76A5298-7A03-4638-AA50-81B90C4C5876}" type="slidenum">
              <a:rPr lang="zh-CN" altLang="en-US" smtClean="0"/>
              <a:t>57</a:t>
            </a:fld>
            <a:endParaRPr lang="zh-CN" altLang="en-US"/>
          </a:p>
        </p:txBody>
      </p:sp>
    </p:spTree>
    <p:extLst>
      <p:ext uri="{BB962C8B-B14F-4D97-AF65-F5344CB8AC3E}">
        <p14:creationId xmlns:p14="http://schemas.microsoft.com/office/powerpoint/2010/main" val="161264530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58</a:t>
            </a:fld>
            <a:endParaRPr lang="zh-CN" altLang="en-US"/>
          </a:p>
        </p:txBody>
      </p:sp>
    </p:spTree>
    <p:extLst>
      <p:ext uri="{BB962C8B-B14F-4D97-AF65-F5344CB8AC3E}">
        <p14:creationId xmlns:p14="http://schemas.microsoft.com/office/powerpoint/2010/main" val="421158064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 </a:t>
            </a:r>
            <a:r>
              <a:rPr lang="zh-CN" altLang="en-US" dirty="0"/>
              <a:t>常规的点击（</a:t>
            </a:r>
            <a:r>
              <a:rPr lang="en-US" altLang="zh-CN" dirty="0" err="1"/>
              <a:t>ctrq</a:t>
            </a:r>
            <a:r>
              <a:rPr lang="zh-CN" altLang="en-US" dirty="0"/>
              <a:t>、</a:t>
            </a:r>
            <a:r>
              <a:rPr lang="en-US" altLang="zh-CN" dirty="0" err="1"/>
              <a:t>clkq</a:t>
            </a:r>
            <a:r>
              <a:rPr lang="zh-CN" altLang="en-US" dirty="0"/>
              <a:t>）、转化（</a:t>
            </a:r>
            <a:r>
              <a:rPr lang="en-US" altLang="zh-CN" dirty="0" err="1"/>
              <a:t>convq</a:t>
            </a:r>
            <a:r>
              <a:rPr lang="zh-CN" altLang="en-US" dirty="0"/>
              <a:t>、</a:t>
            </a:r>
            <a:r>
              <a:rPr lang="en-US" altLang="zh-CN" dirty="0" err="1"/>
              <a:t>wconvq</a:t>
            </a:r>
            <a:r>
              <a:rPr lang="zh-CN" altLang="en-US" dirty="0"/>
              <a:t>）、商业价值（</a:t>
            </a:r>
            <a:r>
              <a:rPr lang="en-US" altLang="zh-CN" dirty="0" err="1"/>
              <a:t>ecpmq</a:t>
            </a:r>
            <a:r>
              <a:rPr lang="zh-CN" altLang="en-US" dirty="0"/>
              <a:t>）、费用（</a:t>
            </a:r>
            <a:r>
              <a:rPr lang="en-US" altLang="zh-CN" dirty="0"/>
              <a:t>page</a:t>
            </a:r>
            <a:r>
              <a:rPr lang="zh-CN" altLang="en-US" dirty="0"/>
              <a:t>和</a:t>
            </a:r>
            <a:r>
              <a:rPr lang="en-US" altLang="zh-CN" dirty="0"/>
              <a:t>title</a:t>
            </a:r>
            <a:r>
              <a:rPr lang="zh-CN" altLang="en-US" dirty="0"/>
              <a:t>）（</a:t>
            </a:r>
            <a:r>
              <a:rPr lang="en-US" altLang="zh-CN" dirty="0" err="1"/>
              <a:t>titleq</a:t>
            </a:r>
            <a:r>
              <a:rPr lang="zh-CN" altLang="en-US" dirty="0"/>
              <a:t>和</a:t>
            </a:r>
            <a:r>
              <a:rPr lang="en-US" altLang="zh-CN" dirty="0" err="1"/>
              <a:t>pageq</a:t>
            </a:r>
            <a:r>
              <a:rPr lang="zh-CN" altLang="en-US" dirty="0"/>
              <a:t>）</a:t>
            </a:r>
            <a:endParaRPr lang="en-US" altLang="zh-CN" dirty="0"/>
          </a:p>
          <a:p>
            <a:r>
              <a:rPr lang="en-US" altLang="zh-CN" dirty="0"/>
              <a:t>2. </a:t>
            </a:r>
            <a:r>
              <a:rPr lang="zh-CN" altLang="en-US" dirty="0"/>
              <a:t>作弊</a:t>
            </a:r>
            <a:r>
              <a:rPr lang="en-US" altLang="zh-CN" dirty="0"/>
              <a:t>q</a:t>
            </a:r>
            <a:r>
              <a:rPr lang="zh-CN" altLang="en-US" dirty="0"/>
              <a:t>：</a:t>
            </a:r>
            <a:r>
              <a:rPr lang="en-US" altLang="zh-CN" dirty="0" err="1"/>
              <a:t>samq</a:t>
            </a:r>
            <a:r>
              <a:rPr lang="zh-CN" altLang="en-US" dirty="0"/>
              <a:t>、</a:t>
            </a:r>
            <a:r>
              <a:rPr lang="en-US" altLang="zh-CN" dirty="0" err="1"/>
              <a:t>wsamq</a:t>
            </a:r>
            <a:endParaRPr lang="en-US" altLang="zh-CN" dirty="0"/>
          </a:p>
          <a:p>
            <a:r>
              <a:rPr lang="en-US" altLang="zh-CN" dirty="0"/>
              <a:t>3. </a:t>
            </a:r>
            <a:r>
              <a:rPr lang="zh-CN" altLang="en-US" dirty="0"/>
              <a:t>模型</a:t>
            </a:r>
            <a:r>
              <a:rPr lang="en-US" altLang="zh-CN" dirty="0"/>
              <a:t>q</a:t>
            </a:r>
            <a:r>
              <a:rPr lang="zh-CN" altLang="en-US" dirty="0"/>
              <a:t>：</a:t>
            </a:r>
            <a:r>
              <a:rPr lang="en-US" altLang="zh-CN" dirty="0" err="1"/>
              <a:t>dnnq</a:t>
            </a:r>
            <a:endParaRPr lang="en-US" altLang="zh-CN" dirty="0"/>
          </a:p>
          <a:p>
            <a:r>
              <a:rPr lang="en-US" altLang="zh-CN" dirty="0"/>
              <a:t>4. </a:t>
            </a:r>
            <a:r>
              <a:rPr lang="en-US" altLang="zh-CN" dirty="0" err="1"/>
              <a:t>Ubmq</a:t>
            </a:r>
            <a:r>
              <a:rPr lang="zh-CN" altLang="en-US" dirty="0"/>
              <a:t>：上文广告位的胜出之后广告的影响</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5. </a:t>
            </a:r>
            <a:r>
              <a:rPr lang="zh-CN" altLang="en-US" dirty="0"/>
              <a:t>和</a:t>
            </a:r>
            <a:r>
              <a:rPr lang="en-US" altLang="zh-CN" dirty="0"/>
              <a:t>query</a:t>
            </a:r>
            <a:r>
              <a:rPr lang="zh-CN" altLang="en-US" dirty="0"/>
              <a:t>相关的</a:t>
            </a:r>
            <a:r>
              <a:rPr lang="en-US" altLang="zh-CN" dirty="0"/>
              <a:t>q</a:t>
            </a:r>
            <a:r>
              <a:rPr lang="zh-CN" altLang="en-US" dirty="0"/>
              <a:t>，</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ideaq</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wideaq</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C76A5298-7A03-4638-AA50-81B90C4C5876}" type="slidenum">
              <a:rPr lang="zh-CN" altLang="en-US" smtClean="0"/>
              <a:t>59</a:t>
            </a:fld>
            <a:endParaRPr lang="zh-CN" altLang="en-US"/>
          </a:p>
        </p:txBody>
      </p:sp>
    </p:spTree>
    <p:extLst>
      <p:ext uri="{BB962C8B-B14F-4D97-AF65-F5344CB8AC3E}">
        <p14:creationId xmlns:p14="http://schemas.microsoft.com/office/powerpoint/2010/main" val="239456416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sz="1200" b="0" i="0" u="none" strike="noStrike" kern="1200" baseline="0">
                <a:solidFill>
                  <a:schemeClr val="tx1"/>
                </a:solidFill>
                <a:effectLst/>
                <a:latin typeface="Arial Unicode MS" panose="020B0604020202020204" pitchFamily="34" charset="-128"/>
                <a:ea typeface="微软雅黑" panose="020B0503020204020204" pitchFamily="34" charset="-122"/>
                <a:cs typeface="+mn-cs"/>
              </a:rPr>
              <a:t>一</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、问：观星加新特征，需要加什么配置？要注意哪些点？</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答：线下训练过程中增加特征效果提升，配线上流程如下：</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new_predictor_modules.conf</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中对应的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模型下加入新特征的字段名称</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schema</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predict_schema_extractor.cpp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中注册特征提取器：</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FEEDAS_REG_EXTRACTOR(</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local_name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predictor_name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predictor_function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predictor_function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即为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predict_schema_defines.cpp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中定义的新特征抽取方法 </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getter)</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4.</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strategy/</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data_prepare.cpp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set_status_before_predictor</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方法中定义好新特征的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setter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方法，该方法明确了特征的生成逻辑；</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5.</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switches.conf</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中添加动态开关，开关内为新特征的应用逻辑；</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注意点：</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特征主要分为广告级特征和</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级特征，广告特征需定义在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adv_data</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pair_schema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下，</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特征需定义在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thread_data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query_schema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下；</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predict_schema_defines.cpp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中定义的特征抽取的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getter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方法不宜复杂，最好是直接</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return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若新增特征不存在原始</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中，则需要自定义本地词表或</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来实现特征的生成逻辑。</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二、 改了某个</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的逻辑，</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notice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日志中怎么看出变化？</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通过</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opera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找到</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的线上机器，登上机器后找到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home/work/</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/log/</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下的日志文件。</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日志中记录的字段以空格隔开，</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值的格式一般为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xxq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括号里以逗号隔开不同的广告</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根据所改</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的名称找到对应的值，如</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=(67281, )</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查看其值的变化是否符合修改后逻辑的预期输出。</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三、日志中加一个字段，在哪个模块修改？如何修改？</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流程如下：</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在巨神中对视图日志申请一个空的字段。</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将需要监控的字段落到视图中、这需要在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ResponseProcessModule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中通过修改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set_query_asp_log</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函数实现。</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check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视图日志，看字段是否在线上逻辑中真的落到了日志的响应字段中。</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若是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值监控，还需要找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在护航上开发相应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值监控的功能。</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四、需求中新增一个字典的流程</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步骤？</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新增词典</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proto</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代码中使用该词表</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中新增以下配置：</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base_env</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/conf/</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dict.conf</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中增加词表配置</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base_env</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/data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路径下增加词表文件</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lib/module/</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reloadfile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中增加词表定义</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lib/module/</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moduleimport.py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import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该词表</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conf_diff</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diffgen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dict_new.conf.erb</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新增词表配置</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data_diff</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中新增词典部署路径</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三、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lvlexp_info</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ovlexp_info</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的区别是什么？</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lvlexp_info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为分层实验平台实现框架，它可以指定流量路由，像独立评估平台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平台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分层实验平台（</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d</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平台</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data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平台），全流量平台（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平台）。</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ovlexp_info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为全流量实验框架，传递全流量分层框架注册的策略配置相关参数，支持动态变量（动态开关属于动态变量的一种）和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yacl</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配置文件这两种资源的实验。</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intentXboxmodule</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作用</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intent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即用户意图，用户意图可以从两个角度挖掘，一是行为角度，二是文本角度。从</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拿到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数据后，可以通过这些</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查询</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，获取用户意图。</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排序</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公式的原理</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计算公式：</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score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branch_weight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w_intentq</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w_cpm</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w_composed</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公式中</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由后验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pvr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得到，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综合考虑</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以及两者混合的影响。能更加细致的刻画</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的商业价值。</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p>
          <a:p>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transfer_ratio</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的原理是什么？</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transfer_ratio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用来根据暗投</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分布情况调整明投</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值，提高明投广告的胜出概率。</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公式：</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q_value_temp</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q_factor</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明投：按照广告主指定方式投放</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暗投：指定方式以外的方式投放</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变换的意义与原理？</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答：用来计算</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pricesort_q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，为后面计费策略所用，用来实现价格挤压，平衡</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的作用。</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广告投放中，</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user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unit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winfo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intent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之间的关系。</a:t>
            </a: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User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可以有</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可以有</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Unit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Unit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可以有多个</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Winfo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User</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Plan</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1"/>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预算</a:t>
            </a:r>
          </a:p>
          <a:p>
            <a:pPr lvl="1"/>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推广日期</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时段</a:t>
            </a:r>
          </a:p>
          <a:p>
            <a:pPr lvl="1"/>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投放方式（标准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平衡投放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展现优先</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Unit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年龄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性别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人生阶段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学历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操作系统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APP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行为</a:t>
            </a: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Winfo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意图词</a:t>
            </a: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Intent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地域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兴趣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人群包</a:t>
            </a: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广告创意</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点击串的构成有哪些？</a:t>
            </a:r>
          </a:p>
          <a:p>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域：由</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IMAS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生成，传递给</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asp</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加密且</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base64</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编码</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主要为广告的基本信息，如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planid,unitid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等，基本来源于业务端，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rcv</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模块计费</a:t>
            </a: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j</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域：由</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生成，传递给</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asp,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压缩并</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base64</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编码，主要为跳转</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url</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计费名等</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实现跳转</a:t>
            </a: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k</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域：</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base64</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编码，主要为</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term,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模板名，</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cmatch</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等，存储统计各种扩展信息</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b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b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广告主的物料是怎么投进来的？</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User</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阶段不涉及广告物料的投放</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Unit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阶段，引入了推广的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URL</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如果有的话）</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阶段，引入了创意文案、落地页信息、图片、创意组件等</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观星模块的使用</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触发准备阶段：</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Goldengate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epvq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预估流量的商业价值，</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召回广告的点击率，用于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选择；</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：衡量用户和</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的相关性，用于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的获取和截断</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	</a:t>
            </a:r>
            <a:r>
              <a:rPr kumimoji="1" lang="zh-CN" altLang="en-US" dirty="0"/>
              <a:t>   </a:t>
            </a:r>
            <a:r>
              <a:rPr kumimoji="1" lang="en-US" altLang="zh-CN" dirty="0" err="1"/>
              <a:t>UserEmbedding</a:t>
            </a:r>
            <a:r>
              <a:rPr kumimoji="1" lang="en-US" altLang="zh-CN" dirty="0"/>
              <a:t> - </a:t>
            </a:r>
            <a:r>
              <a:rPr kumimoji="1" lang="en-US" altLang="zh-CN" dirty="0" err="1"/>
              <a:t>user_embed</a:t>
            </a:r>
            <a:r>
              <a:rPr kumimoji="1" lang="en-US" altLang="zh-CN" dirty="0"/>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用户向量，用于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bs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值计算</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触发阶段：</a:t>
            </a:r>
            <a:r>
              <a:rPr kumimoji="1"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策略筛查阶段：</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Strategy</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点击率，用于</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阈值过滤，广告排序</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 </a:t>
            </a:r>
            <a:r>
              <a:rPr kumimoji="1"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转化率，</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阈值过滤，</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计算使用</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：预估展现时上下文环境对广告点击率的影响，</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计算使用</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eplayq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：完播率，</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eplay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阈值过滤用</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广告点击满意度，计算</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ue_loss</a:t>
            </a:r>
            <a:endPar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广告打包阶段：</a:t>
            </a:r>
            <a:r>
              <a:rPr kumimoji="1" lang="en-US" altLang="zh-CN" dirty="0" err="1"/>
              <a:t>Adrest</a:t>
            </a:r>
            <a:r>
              <a:rPr kumimoji="1" lang="zh-CN" altLang="en-US" dirty="0"/>
              <a:t>     </a:t>
            </a:r>
            <a:r>
              <a:rPr kumimoji="1" lang="en-US" altLang="zh-CN" dirty="0"/>
              <a:t>-</a:t>
            </a:r>
            <a:r>
              <a:rPr kumimoji="1" lang="zh-CN" altLang="en-US" dirty="0"/>
              <a:t> </a:t>
            </a:r>
            <a:r>
              <a:rPr kumimoji="1" lang="en-US" altLang="zh-CN" dirty="0" err="1"/>
              <a:t>mtq</a:t>
            </a:r>
            <a:r>
              <a:rPr kumimoji="1" lang="zh-CN" altLang="en-US" dirty="0"/>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样式质量，用作物料优选</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原生检索系统，目前有哪些日志？数据流，日志从哪里来的？比如点击视图和转化视图</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日志：为请求级别日志，记录请求、各模块耗时、广告级别结果等信息（量级大）。</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notice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日志：记录请求、广告过滤、广告基本信息、实验相关信息及部分</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值信息。</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fensui</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负责记录交互耗时和函数运行耗时等信息。</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计费日志：广告点击会跳转到计费服务器，从而记录计费日志。</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afd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AFD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相关日志。</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als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日志：记录广告曝光和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广告点击等信息，会用于模型训练或数据分析。</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问：一次</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没出广告，可能是什么原因？</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答：触发信号不全； 广告触发失败； 插件硬指标过滤； 模块交互超时</a:t>
            </a:r>
          </a:p>
          <a:p>
            <a:endPar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哪些流量</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gsp</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哪些</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为什么这样？</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手百列表页上的主要是采用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计费，详情页采用的是</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gsp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计费。因为详情页一次</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请求一般只返回一条广告，采用两种计费方式得到的收费是一样的，故而没有必要将详情页原先的</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gsp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计费方式升级为</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什么叫</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cpc</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的区别？</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(optimize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cpc</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是对</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cpc</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的优化，将定价分为两个阶段，第一阶段为数据积累阶段，采集数据，确保系统能够准确的预估转化率，这个阶段系统会用设置的点击出价，参与竞价，当超过预设的数据量后（转化量</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），进入第二阶段。第二阶段职能投放阶段，会根据预估的转化率和目标转化成本职能优化出价，最大化获取转化量，系统使用第二阶段的目标转化价格投放。在广告主的出价基础上，基于多维度、 实时反馈以及历史积累的数据，并根据预估的转化率以及竞争环境智能化的动态调整出价，进而优化广告排序，帮助广告主竞得最适合的流量，在帮助广告主提高流量转化率的同时，降低转化成本。</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cpc</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只和点击率相关，无法满足客户更高的需求。</a:t>
            </a:r>
          </a:p>
          <a:p>
            <a:endPar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60</a:t>
            </a:fld>
            <a:endParaRPr lang="zh-CN" altLang="en-US"/>
          </a:p>
        </p:txBody>
      </p:sp>
    </p:spTree>
    <p:extLst>
      <p:ext uri="{BB962C8B-B14F-4D97-AF65-F5344CB8AC3E}">
        <p14:creationId xmlns:p14="http://schemas.microsoft.com/office/powerpoint/2010/main" val="3064413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目前</a:t>
            </a:r>
            <a:r>
              <a:rPr lang="en-US" altLang="zh-CN" dirty="0" err="1"/>
              <a:t>Feedas</a:t>
            </a:r>
            <a:r>
              <a:rPr lang="zh-CN" altLang="en-US" dirty="0"/>
              <a:t>系统基于</a:t>
            </a:r>
            <a:r>
              <a:rPr lang="en-US" altLang="zh-CN" dirty="0"/>
              <a:t>remix</a:t>
            </a:r>
            <a:r>
              <a:rPr lang="zh-CN" altLang="en-US" dirty="0"/>
              <a:t>框架开发，这里介绍下</a:t>
            </a:r>
            <a:r>
              <a:rPr lang="en-US" altLang="zh-CN" dirty="0"/>
              <a:t>remix</a:t>
            </a:r>
            <a:r>
              <a:rPr lang="zh-CN" altLang="en-US" dirty="0"/>
              <a:t>框架</a:t>
            </a:r>
          </a:p>
        </p:txBody>
      </p:sp>
      <p:sp>
        <p:nvSpPr>
          <p:cNvPr id="4" name="灯片编号占位符 3"/>
          <p:cNvSpPr>
            <a:spLocks noGrp="1"/>
          </p:cNvSpPr>
          <p:nvPr>
            <p:ph type="sldNum" sz="quarter" idx="10"/>
          </p:nvPr>
        </p:nvSpPr>
        <p:spPr/>
        <p:txBody>
          <a:bodyPr/>
          <a:lstStyle/>
          <a:p>
            <a:fld id="{C76A5298-7A03-4638-AA50-81B90C4C5876}" type="slidenum">
              <a:rPr lang="zh-CN" altLang="en-US" smtClean="0"/>
              <a:t>6</a:t>
            </a:fld>
            <a:endParaRPr lang="zh-CN" altLang="en-US"/>
          </a:p>
        </p:txBody>
      </p:sp>
    </p:spTree>
    <p:extLst>
      <p:ext uri="{BB962C8B-B14F-4D97-AF65-F5344CB8AC3E}">
        <p14:creationId xmlns:p14="http://schemas.microsoft.com/office/powerpoint/2010/main" val="17842829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remix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是凤巢内一个通用的服务端框架，支持组件化、配置化开发</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kumimoji="1" lang="en-US" altLang="zh-CN" dirty="0"/>
              <a:t>remix</a:t>
            </a:r>
            <a:r>
              <a:rPr kumimoji="1" lang="zh-CN" altLang="en-US" dirty="0"/>
              <a:t>中有三个最重要的组件，分别是</a:t>
            </a:r>
            <a:r>
              <a:rPr kumimoji="1" lang="en-US" altLang="zh-CN" dirty="0" err="1"/>
              <a:t>Environment,ModuleTopo</a:t>
            </a:r>
            <a:r>
              <a:rPr kumimoji="1" lang="zh-CN" altLang="en-US" dirty="0"/>
              <a:t>和</a:t>
            </a:r>
            <a:r>
              <a:rPr kumimoji="1" lang="en-US" altLang="zh-CN" dirty="0" err="1"/>
              <a:t>RemixSearcher</a:t>
            </a:r>
            <a:r>
              <a:rPr kumimoji="1" lang="zh-CN" altLang="en-US" dirty="0"/>
              <a:t>，其中</a:t>
            </a:r>
            <a:r>
              <a:rPr kumimoji="1" lang="en-US" altLang="zh-CN" dirty="0"/>
              <a:t>Environment</a:t>
            </a:r>
            <a:r>
              <a:rPr kumimoji="1" lang="zh-CN" altLang="en-US" dirty="0"/>
              <a:t>主要负责管理</a:t>
            </a:r>
            <a:r>
              <a:rPr kumimoji="1" lang="en-US" altLang="zh-CN" dirty="0"/>
              <a:t>remix</a:t>
            </a:r>
            <a:r>
              <a:rPr kumimoji="1" lang="zh-CN" altLang="en-US" dirty="0"/>
              <a:t>项目中包含</a:t>
            </a:r>
            <a:r>
              <a:rPr kumimoji="1" lang="en-US" altLang="zh-CN" dirty="0"/>
              <a:t>module</a:t>
            </a:r>
            <a:r>
              <a:rPr kumimoji="1" lang="zh-CN" altLang="en-US" dirty="0"/>
              <a:t>的定义和注册（其中注册主要通过</a:t>
            </a:r>
            <a:r>
              <a:rPr kumimoji="1" lang="en-US" altLang="zh-CN" dirty="0" err="1"/>
              <a:t>ModuleIoc</a:t>
            </a:r>
            <a:r>
              <a:rPr kumimoji="1" lang="zh-CN" altLang="en-US" dirty="0"/>
              <a:t>，</a:t>
            </a:r>
            <a:r>
              <a:rPr kumimoji="1" lang="en-US" altLang="zh-CN" dirty="0"/>
              <a:t>module</a:t>
            </a:r>
            <a:r>
              <a:rPr kumimoji="1" lang="zh-CN" altLang="en-US" dirty="0"/>
              <a:t>的行为管理主要通过</a:t>
            </a:r>
            <a:r>
              <a:rPr kumimoji="1" lang="en-US" altLang="zh-CN" dirty="0" err="1"/>
              <a:t>ModuleMgr</a:t>
            </a:r>
            <a:r>
              <a:rPr kumimoji="1" lang="zh-CN" altLang="en-US" dirty="0"/>
              <a:t>）对应了</a:t>
            </a:r>
            <a:r>
              <a:rPr kumimoji="1" lang="en-US" altLang="zh-CN" dirty="0"/>
              <a:t>remix</a:t>
            </a:r>
            <a:r>
              <a:rPr kumimoji="1" lang="zh-CN" altLang="en-US" dirty="0"/>
              <a:t>的组件化开发；</a:t>
            </a:r>
            <a:r>
              <a:rPr kumimoji="1" lang="en-US" altLang="zh-CN" dirty="0" err="1"/>
              <a:t>ModuleTopo</a:t>
            </a:r>
            <a:r>
              <a:rPr kumimoji="1" lang="zh-CN" altLang="en-US" dirty="0"/>
              <a:t>主要负责定义</a:t>
            </a:r>
            <a:r>
              <a:rPr kumimoji="1" lang="en-US" altLang="zh-CN" dirty="0"/>
              <a:t>module</a:t>
            </a:r>
            <a:r>
              <a:rPr kumimoji="1" lang="zh-CN" altLang="en-US" dirty="0"/>
              <a:t>间的行为构成（它描述了项目中整体进程中各个</a:t>
            </a:r>
            <a:r>
              <a:rPr kumimoji="1" lang="en-US" altLang="zh-CN" dirty="0"/>
              <a:t>module</a:t>
            </a:r>
            <a:r>
              <a:rPr kumimoji="1" lang="zh-CN" altLang="en-US" dirty="0"/>
              <a:t>运行的顺序，并使用</a:t>
            </a:r>
            <a:r>
              <a:rPr kumimoji="1" lang="en-US" altLang="zh-CN" dirty="0"/>
              <a:t>phase</a:t>
            </a:r>
            <a:r>
              <a:rPr kumimoji="1" lang="zh-CN" altLang="en-US" dirty="0"/>
              <a:t>来组织</a:t>
            </a:r>
            <a:r>
              <a:rPr kumimoji="1" lang="en-US" altLang="zh-CN" dirty="0"/>
              <a:t>module</a:t>
            </a:r>
            <a:r>
              <a:rPr kumimoji="1" lang="zh-CN" altLang="en-US" dirty="0"/>
              <a:t>的串并行）可以认为对应了</a:t>
            </a:r>
            <a:r>
              <a:rPr kumimoji="1" lang="en-US" altLang="zh-CN" dirty="0"/>
              <a:t>remix</a:t>
            </a:r>
            <a:r>
              <a:rPr kumimoji="1" lang="zh-CN" altLang="en-US" dirty="0"/>
              <a:t>的配置化开发。而</a:t>
            </a:r>
            <a:r>
              <a:rPr kumimoji="1" lang="en-US" altLang="zh-CN" dirty="0" err="1"/>
              <a:t>RemixSearcher</a:t>
            </a:r>
            <a:r>
              <a:rPr kumimoji="1" lang="zh-CN" altLang="en-US" dirty="0"/>
              <a:t>则定义了一般的服务端运行方式和流程，使得基于</a:t>
            </a:r>
            <a:r>
              <a:rPr kumimoji="1" lang="en-US" altLang="zh-CN" dirty="0"/>
              <a:t>remix</a:t>
            </a:r>
            <a:r>
              <a:rPr kumimoji="1" lang="zh-CN" altLang="en-US" dirty="0"/>
              <a:t>开发的项目只需在</a:t>
            </a:r>
            <a:r>
              <a:rPr kumimoji="1" lang="en-US" altLang="zh-CN" dirty="0"/>
              <a:t>remix</a:t>
            </a:r>
            <a:r>
              <a:rPr kumimoji="1" lang="zh-CN" altLang="en-US" dirty="0"/>
              <a:t>基础上定义新的</a:t>
            </a:r>
            <a:r>
              <a:rPr kumimoji="1" lang="en-US" altLang="zh-CN" dirty="0"/>
              <a:t>module</a:t>
            </a:r>
            <a:r>
              <a:rPr kumimoji="1" lang="zh-CN" altLang="en-US" dirty="0"/>
              <a:t>和配置</a:t>
            </a:r>
            <a:r>
              <a:rPr kumimoji="1" lang="en-US" altLang="zh-CN" dirty="0"/>
              <a:t>module</a:t>
            </a:r>
            <a:r>
              <a:rPr kumimoji="1" lang="zh-CN" altLang="en-US" dirty="0"/>
              <a:t>的</a:t>
            </a:r>
            <a:r>
              <a:rPr kumimoji="1" lang="en-US" altLang="zh-CN" dirty="0"/>
              <a:t>topo</a:t>
            </a:r>
            <a:r>
              <a:rPr kumimoji="1" lang="zh-CN" altLang="en-US" dirty="0"/>
              <a:t>即可完成新功能的开发</a:t>
            </a:r>
          </a:p>
        </p:txBody>
      </p:sp>
      <p:sp>
        <p:nvSpPr>
          <p:cNvPr id="4" name="灯片编号占位符 3"/>
          <p:cNvSpPr>
            <a:spLocks noGrp="1"/>
          </p:cNvSpPr>
          <p:nvPr>
            <p:ph type="sldNum" sz="quarter" idx="5"/>
          </p:nvPr>
        </p:nvSpPr>
        <p:spPr/>
        <p:txBody>
          <a:bodyPr/>
          <a:lstStyle/>
          <a:p>
            <a:fld id="{C76A5298-7A03-4638-AA50-81B90C4C5876}" type="slidenum">
              <a:rPr lang="zh-CN" altLang="en-US" smtClean="0"/>
              <a:t>7</a:t>
            </a:fld>
            <a:endParaRPr lang="zh-CN" altLang="en-US"/>
          </a:p>
        </p:txBody>
      </p:sp>
    </p:spTree>
    <p:extLst>
      <p:ext uri="{BB962C8B-B14F-4D97-AF65-F5344CB8AC3E}">
        <p14:creationId xmlns:p14="http://schemas.microsoft.com/office/powerpoint/2010/main" val="17674391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dirty="0"/>
              <a:t>Remix</a:t>
            </a:r>
            <a:r>
              <a:rPr lang="zh-CN" altLang="en-US" b="0" dirty="0"/>
              <a:t>执行的一次检索会执行所有配置的</a:t>
            </a:r>
            <a:r>
              <a:rPr lang="en-US" altLang="zh-CN" b="0" dirty="0"/>
              <a:t>phase</a:t>
            </a:r>
            <a:r>
              <a:rPr lang="zh-CN" altLang="en-US" b="0" dirty="0"/>
              <a:t>，一个</a:t>
            </a:r>
            <a:r>
              <a:rPr lang="en-US" altLang="zh-CN" b="0" dirty="0"/>
              <a:t>phase</a:t>
            </a:r>
            <a:r>
              <a:rPr lang="zh-CN" altLang="en-US" b="0" dirty="0"/>
              <a:t>可以配置多个</a:t>
            </a:r>
            <a:r>
              <a:rPr lang="en-US" altLang="zh-CN" b="0" dirty="0"/>
              <a:t>module</a:t>
            </a:r>
            <a:r>
              <a:rPr lang="zh-CN" altLang="en-US" b="0" dirty="0"/>
              <a:t>，</a:t>
            </a:r>
            <a:r>
              <a:rPr lang="en-US" altLang="zh-CN" b="0" dirty="0"/>
              <a:t>phase</a:t>
            </a:r>
            <a:r>
              <a:rPr lang="zh-CN" altLang="en-US" b="0" dirty="0"/>
              <a:t>间串行执行，同一个</a:t>
            </a:r>
            <a:r>
              <a:rPr lang="en-US" altLang="zh-CN" b="0" dirty="0"/>
              <a:t>phase</a:t>
            </a:r>
            <a:r>
              <a:rPr lang="zh-CN" altLang="en-US" b="0" dirty="0"/>
              <a:t>内的执行我们看下一张</a:t>
            </a:r>
            <a:r>
              <a:rPr lang="en-US" altLang="zh-CN" b="0" dirty="0"/>
              <a:t>ppt</a:t>
            </a:r>
          </a:p>
          <a:p>
            <a:pPr algn="l"/>
            <a:endParaRPr lang="zh-CN" altLang="en-US" dirty="0">
              <a:effectLst/>
            </a:endParaRPr>
          </a:p>
        </p:txBody>
      </p:sp>
      <p:sp>
        <p:nvSpPr>
          <p:cNvPr id="4" name="灯片编号占位符 3"/>
          <p:cNvSpPr>
            <a:spLocks noGrp="1"/>
          </p:cNvSpPr>
          <p:nvPr>
            <p:ph type="sldNum" sz="quarter" idx="5"/>
          </p:nvPr>
        </p:nvSpPr>
        <p:spPr/>
        <p:txBody>
          <a:bodyPr/>
          <a:lstStyle/>
          <a:p>
            <a:fld id="{C76A5298-7A03-4638-AA50-81B90C4C5876}" type="slidenum">
              <a:rPr lang="zh-CN" altLang="en-US" smtClean="0"/>
              <a:t>8</a:t>
            </a:fld>
            <a:endParaRPr lang="zh-CN" altLang="en-US"/>
          </a:p>
        </p:txBody>
      </p:sp>
    </p:spTree>
    <p:extLst>
      <p:ext uri="{BB962C8B-B14F-4D97-AF65-F5344CB8AC3E}">
        <p14:creationId xmlns:p14="http://schemas.microsoft.com/office/powerpoint/2010/main" val="41519717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remix</a:t>
            </a:r>
            <a:r>
              <a:rPr lang="zh-CN" altLang="en-US" dirty="0"/>
              <a:t>中所有的</a:t>
            </a:r>
            <a:r>
              <a:rPr lang="en-US" altLang="zh-CN" dirty="0"/>
              <a:t>module</a:t>
            </a:r>
            <a:r>
              <a:rPr lang="zh-CN" altLang="en-US" dirty="0"/>
              <a:t>分为两类：</a:t>
            </a: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非交互类</a:t>
            </a:r>
            <a:r>
              <a:rPr lang="en" altLang="zh-CN" sz="1200" dirty="0" err="1">
                <a:solidFill>
                  <a:srgbClr val="4F4F4F"/>
                </a:solidFill>
                <a:latin typeface="SimHei" panose="02010609060101010101" pitchFamily="49" charset="-122"/>
                <a:ea typeface="SimHei" panose="02010609060101010101" pitchFamily="49" charset="-122"/>
                <a:sym typeface="方正兰亭黑_GBK" panose="02000000000000000000" pitchFamily="2" charset="-122"/>
              </a:rPr>
              <a:t>FilterModule</a:t>
            </a:r>
            <a:r>
              <a:rPr lang="zh-CN" altLang="e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和</a:t>
            </a: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交互类</a:t>
            </a:r>
            <a:r>
              <a:rPr lang="en" altLang="zh-CN" sz="1200" dirty="0" err="1">
                <a:solidFill>
                  <a:srgbClr val="4F4F4F"/>
                </a:solidFill>
                <a:latin typeface="SimHei" panose="02010609060101010101" pitchFamily="49" charset="-122"/>
                <a:ea typeface="SimHei" panose="02010609060101010101" pitchFamily="49" charset="-122"/>
                <a:sym typeface="方正兰亭黑_GBK" panose="02000000000000000000" pitchFamily="2" charset="-122"/>
              </a:rPr>
              <a:t>UpstreamBaseModule</a:t>
            </a:r>
            <a:r>
              <a:rPr lang="zh-CN" altLang="en-US" sz="1200" b="0" i="0" kern="1200" dirty="0">
                <a:solidFill>
                  <a:schemeClr val="tx1"/>
                </a:solidFill>
                <a:effectLst/>
                <a:latin typeface="+mn-lt"/>
                <a:ea typeface="+mn-ea"/>
                <a:cs typeface="+mn-cs"/>
              </a:rPr>
              <a:t>。</a:t>
            </a:r>
            <a:r>
              <a:rPr lang="en" altLang="zh-CN" sz="1200" b="0" i="0" kern="1200" dirty="0" err="1">
                <a:solidFill>
                  <a:schemeClr val="tx1"/>
                </a:solidFill>
                <a:effectLst/>
                <a:latin typeface="+mn-lt"/>
                <a:ea typeface="+mn-ea"/>
                <a:cs typeface="+mn-cs"/>
              </a:rPr>
              <a:t>FilterModule</a:t>
            </a:r>
            <a:r>
              <a:rPr lang="zh-CN" altLang="en-US" sz="1200" b="0" i="0" kern="1200" dirty="0">
                <a:solidFill>
                  <a:schemeClr val="tx1"/>
                </a:solidFill>
                <a:effectLst/>
                <a:latin typeface="+mn-lt"/>
                <a:ea typeface="+mn-ea"/>
                <a:cs typeface="+mn-cs"/>
              </a:rPr>
              <a:t>需要应用层实现</a:t>
            </a:r>
            <a:r>
              <a:rPr lang="en" altLang="zh-CN" sz="1200" b="0" i="0" kern="1200" dirty="0" err="1">
                <a:solidFill>
                  <a:schemeClr val="tx1"/>
                </a:solidFill>
                <a:effectLst/>
                <a:latin typeface="+mn-lt"/>
                <a:ea typeface="+mn-ea"/>
                <a:cs typeface="+mn-cs"/>
              </a:rPr>
              <a:t>handle_data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接口函数</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kern="1200" dirty="0" err="1">
                <a:solidFill>
                  <a:schemeClr val="tx1"/>
                </a:solidFill>
                <a:effectLst/>
                <a:latin typeface="+mn-lt"/>
                <a:ea typeface="+mn-ea"/>
                <a:cs typeface="+mn-cs"/>
              </a:rPr>
              <a:t>UpstreamModule</a:t>
            </a:r>
            <a:r>
              <a:rPr lang="zh-CN" altLang="en-US" sz="1200" b="0" i="0" kern="1200" dirty="0">
                <a:solidFill>
                  <a:schemeClr val="tx1"/>
                </a:solidFill>
                <a:effectLst/>
                <a:latin typeface="+mn-lt"/>
                <a:ea typeface="+mn-ea"/>
                <a:cs typeface="+mn-cs"/>
              </a:rPr>
              <a:t>需要应用层实现构造请求函数</a:t>
            </a:r>
            <a:r>
              <a:rPr lang="en" altLang="zh-CN" sz="1200" b="0" i="0" kern="1200" dirty="0" err="1">
                <a:solidFill>
                  <a:schemeClr val="tx1"/>
                </a:solidFill>
                <a:effectLst/>
                <a:latin typeface="+mn-lt"/>
                <a:ea typeface="+mn-ea"/>
                <a:cs typeface="+mn-cs"/>
              </a:rPr>
              <a:t>prepare_request</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解析响应函数</a:t>
            </a:r>
            <a:r>
              <a:rPr lang="en" altLang="zh-CN" sz="1200" b="0" i="0" kern="1200" dirty="0" err="1">
                <a:solidFill>
                  <a:schemeClr val="tx1"/>
                </a:solidFill>
                <a:effectLst/>
                <a:latin typeface="+mn-lt"/>
                <a:ea typeface="+mn-ea"/>
                <a:cs typeface="+mn-cs"/>
              </a:rPr>
              <a:t>handle_response</a:t>
            </a:r>
            <a:r>
              <a:rPr lang="zh-CN" altLang="en-US" sz="1200" b="0" i="0" kern="1200" dirty="0">
                <a:solidFill>
                  <a:schemeClr val="tx1"/>
                </a:solidFill>
                <a:effectLst/>
                <a:latin typeface="+mn-lt"/>
                <a:ea typeface="+mn-ea"/>
                <a:cs typeface="+mn-cs"/>
              </a:rPr>
              <a:t>。</a:t>
            </a:r>
            <a:r>
              <a:rPr lang="zh-CN" altLang="en" sz="1200" b="0" i="0" kern="1200" dirty="0">
                <a:solidFill>
                  <a:schemeClr val="tx1"/>
                </a:solidFill>
                <a:effectLst/>
                <a:latin typeface="+mn-lt"/>
                <a:ea typeface="+mn-ea"/>
                <a:cs typeface="+mn-cs"/>
              </a:rPr>
              <a:t>一个</a:t>
            </a:r>
            <a:r>
              <a:rPr lang="en-US" altLang="zh-CN" sz="1200" b="0" i="0" kern="1200" dirty="0">
                <a:solidFill>
                  <a:schemeClr val="tx1"/>
                </a:solidFill>
                <a:effectLst/>
                <a:latin typeface="+mn-lt"/>
                <a:ea typeface="+mn-ea"/>
                <a:cs typeface="+mn-cs"/>
              </a:rPr>
              <a:t>phase</a:t>
            </a:r>
            <a:r>
              <a:rPr lang="zh-CN" altLang="en-US" sz="1200" b="0" i="0" kern="1200" dirty="0">
                <a:solidFill>
                  <a:schemeClr val="tx1"/>
                </a:solidFill>
                <a:effectLst/>
                <a:latin typeface="+mn-lt"/>
                <a:ea typeface="+mn-ea"/>
                <a:cs typeface="+mn-cs"/>
              </a:rPr>
              <a:t>内会首先执行所有交互类的请求构造和发送函数，而后执行所有非交互类的数据处理函数，最后待交互类结果返回后，执行所有交互类处理回复的函数。非交互类串行，交互类并行</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根据不同网络交互类型，交互类</a:t>
            </a:r>
            <a:r>
              <a:rPr lang="en-US" altLang="zh-CN" sz="1200" dirty="0" err="1">
                <a:solidFill>
                  <a:srgbClr val="4F4F4F"/>
                </a:solidFill>
                <a:latin typeface="SimHei" panose="02010609060101010101" pitchFamily="49" charset="-122"/>
                <a:ea typeface="SimHei" panose="02010609060101010101" pitchFamily="49" charset="-122"/>
                <a:sym typeface="方正兰亭黑_GBK" panose="02000000000000000000" pitchFamily="2" charset="-122"/>
              </a:rPr>
              <a:t>UpstreamBaseModule</a:t>
            </a: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派生出子类</a:t>
            </a:r>
            <a:r>
              <a:rPr lang="en" altLang="zh-C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PbrpcBaseModule</a:t>
            </a: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ItpBaseModule</a:t>
            </a:r>
            <a:r>
              <a:rPr lang="zh-CN" altLang="en-US" sz="1200" b="0" i="0" kern="1200" baseline="0" dirty="0">
                <a:solidFill>
                  <a:srgbClr val="4F4F4F"/>
                </a:solidFill>
                <a:effectLst/>
                <a:latin typeface="SimHei" panose="02010609060101010101" pitchFamily="49" charset="-122"/>
                <a:ea typeface="SimHei" panose="02010609060101010101" pitchFamily="49" charset="-122"/>
                <a:cs typeface="+mn-cs"/>
                <a:sym typeface="方正兰亭黑_GBK" panose="02000000000000000000" pitchFamily="2" charset="-122"/>
              </a:rPr>
              <a:t>、</a:t>
            </a:r>
            <a:r>
              <a:rPr lang="en" altLang="zh-CN" sz="1200" dirty="0" err="1">
                <a:solidFill>
                  <a:srgbClr val="4F4F4F"/>
                </a:solidFill>
                <a:latin typeface="SimHei" panose="02010609060101010101" pitchFamily="49" charset="-122"/>
                <a:ea typeface="SimHei" panose="02010609060101010101" pitchFamily="49" charset="-122"/>
                <a:sym typeface="方正兰亭黑_GBK" panose="02000000000000000000" pitchFamily="2" charset="-122"/>
              </a:rPr>
              <a:t>RawBufferBaseModule</a:t>
            </a: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a:t>
            </a:r>
            <a:endParaRPr lang="en-US" altLang="zh-C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endParaRPr>
          </a:p>
          <a:p>
            <a:r>
              <a:rPr lang="zh-CN" altLang="en-US" dirty="0">
                <a:effectLst/>
              </a:rPr>
              <a:t>每个</a:t>
            </a:r>
            <a:r>
              <a:rPr lang="en-US" altLang="zh-CN" dirty="0">
                <a:effectLst/>
              </a:rPr>
              <a:t>module</a:t>
            </a:r>
            <a:r>
              <a:rPr lang="zh-CN" altLang="en-US" dirty="0">
                <a:effectLst/>
              </a:rPr>
              <a:t>中都包含</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进程级别数据用以完成配置和</a:t>
            </a:r>
            <a:r>
              <a:rPr lang="zh-CN" altLang="en-US" dirty="0">
                <a:effectLst/>
              </a:rPr>
              <a:t>线程数据协助单次检索进行</a:t>
            </a:r>
            <a:endParaRPr lang="en-US" altLang="zh-CN" dirty="0">
              <a:effectLst/>
            </a:endParaRPr>
          </a:p>
          <a:p>
            <a:endParaRPr lang="en-US" altLang="zh-CN" dirty="0">
              <a:effectLst/>
            </a:endParaRPr>
          </a:p>
          <a:p>
            <a:r>
              <a:rPr lang="en-US" altLang="zh-CN" dirty="0">
                <a:effectLst/>
              </a:rPr>
              <a:t>phase</a:t>
            </a:r>
            <a:r>
              <a:rPr lang="zh-CN" altLang="en-US" dirty="0">
                <a:effectLst/>
              </a:rPr>
              <a:t>内并行流程：</a:t>
            </a:r>
            <a:endParaRPr lang="en-US" altLang="zh-CN" dirty="0">
              <a:effectLst/>
            </a:endParaRPr>
          </a:p>
          <a:p>
            <a:r>
              <a:rPr lang="en-US" altLang="zh-CN" dirty="0">
                <a:effectLst/>
              </a:rPr>
              <a:t>1</a:t>
            </a:r>
            <a:r>
              <a:rPr lang="zh-CN" altLang="en-US" dirty="0">
                <a:effectLst/>
              </a:rPr>
              <a:t>、在每个</a:t>
            </a:r>
            <a:r>
              <a:rPr lang="en-US" altLang="zh-CN" dirty="0">
                <a:effectLst/>
              </a:rPr>
              <a:t>phase</a:t>
            </a:r>
            <a:r>
              <a:rPr lang="zh-CN" altLang="en-US" dirty="0">
                <a:effectLst/>
              </a:rPr>
              <a:t>内部，</a:t>
            </a:r>
            <a:r>
              <a:rPr lang="en-US" altLang="zh-CN" dirty="0">
                <a:effectLst/>
              </a:rPr>
              <a:t>remix</a:t>
            </a:r>
            <a:r>
              <a:rPr lang="zh-CN" altLang="en-US" dirty="0">
                <a:effectLst/>
              </a:rPr>
              <a:t>首先遍历当前</a:t>
            </a:r>
            <a:r>
              <a:rPr lang="en-US" altLang="zh-CN" dirty="0">
                <a:effectLst/>
              </a:rPr>
              <a:t>phase</a:t>
            </a:r>
            <a:r>
              <a:rPr lang="zh-CN" altLang="en-US" dirty="0">
                <a:effectLst/>
              </a:rPr>
              <a:t>的所有交互类</a:t>
            </a:r>
            <a:r>
              <a:rPr lang="en-US" altLang="zh-CN" dirty="0">
                <a:effectLst/>
              </a:rPr>
              <a:t>module</a:t>
            </a:r>
            <a:r>
              <a:rPr lang="zh-CN" altLang="en-US" dirty="0">
                <a:effectLst/>
              </a:rPr>
              <a:t>，调用</a:t>
            </a:r>
            <a:r>
              <a:rPr lang="en-US" altLang="zh-CN" dirty="0" err="1">
                <a:effectLst/>
              </a:rPr>
              <a:t>prepare_request</a:t>
            </a:r>
            <a:r>
              <a:rPr lang="zh-CN" altLang="en-US" dirty="0">
                <a:effectLst/>
              </a:rPr>
              <a:t>，</a:t>
            </a:r>
            <a:r>
              <a:rPr lang="en-US" altLang="zh-CN" dirty="0" err="1">
                <a:effectLst/>
              </a:rPr>
              <a:t>send_request</a:t>
            </a:r>
            <a:r>
              <a:rPr lang="zh-CN" altLang="en-US" dirty="0">
                <a:effectLst/>
              </a:rPr>
              <a:t>。</a:t>
            </a:r>
            <a:endParaRPr lang="en-US" altLang="zh-CN" dirty="0">
              <a:effectLst/>
            </a:endParaRPr>
          </a:p>
          <a:p>
            <a:r>
              <a:rPr lang="en-US" altLang="zh-CN" dirty="0">
                <a:effectLst/>
              </a:rPr>
              <a:t>2</a:t>
            </a:r>
            <a:r>
              <a:rPr lang="zh-CN" altLang="en-US" dirty="0">
                <a:effectLst/>
              </a:rPr>
              <a:t>、在等待返回</a:t>
            </a:r>
            <a:r>
              <a:rPr lang="en-US" altLang="zh-CN" dirty="0">
                <a:effectLst/>
              </a:rPr>
              <a:t>response</a:t>
            </a:r>
            <a:r>
              <a:rPr lang="zh-CN" altLang="en-US" dirty="0">
                <a:effectLst/>
              </a:rPr>
              <a:t>的过程中，处理非交互类</a:t>
            </a:r>
            <a:r>
              <a:rPr lang="en-US" altLang="zh-CN" dirty="0">
                <a:effectLst/>
              </a:rPr>
              <a:t>module</a:t>
            </a:r>
            <a:r>
              <a:rPr lang="zh-CN" altLang="en-US" dirty="0">
                <a:effectLst/>
              </a:rPr>
              <a:t>，调用</a:t>
            </a:r>
            <a:r>
              <a:rPr lang="en-US" altLang="zh-CN" dirty="0" err="1">
                <a:effectLst/>
              </a:rPr>
              <a:t>handle_data</a:t>
            </a:r>
            <a:r>
              <a:rPr lang="zh-CN" altLang="en-US" dirty="0">
                <a:effectLst/>
              </a:rPr>
              <a:t>函数。</a:t>
            </a:r>
            <a:endParaRPr lang="en-US" altLang="zh-CN" dirty="0">
              <a:effectLst/>
            </a:endParaRPr>
          </a:p>
          <a:p>
            <a:r>
              <a:rPr lang="en-US" altLang="zh-CN" dirty="0">
                <a:effectLst/>
              </a:rPr>
              <a:t>3</a:t>
            </a:r>
            <a:r>
              <a:rPr lang="zh-CN" altLang="en-US" dirty="0">
                <a:effectLst/>
              </a:rPr>
              <a:t>、交互类</a:t>
            </a:r>
            <a:r>
              <a:rPr lang="en-US" altLang="zh-CN" dirty="0">
                <a:effectLst/>
              </a:rPr>
              <a:t>module</a:t>
            </a:r>
            <a:r>
              <a:rPr lang="zh-CN" altLang="en-US" dirty="0">
                <a:effectLst/>
              </a:rPr>
              <a:t>返回结果后，调用</a:t>
            </a:r>
            <a:r>
              <a:rPr lang="en-US" altLang="zh-CN" dirty="0" err="1">
                <a:effectLst/>
              </a:rPr>
              <a:t>handle_response</a:t>
            </a:r>
            <a:r>
              <a:rPr lang="zh-CN" altLang="en-US" dirty="0">
                <a:effectLst/>
              </a:rPr>
              <a:t>去处理返回结果。</a:t>
            </a:r>
          </a:p>
          <a:p>
            <a:r>
              <a:rPr lang="en-US" altLang="zh-CN" dirty="0">
                <a:effectLst/>
              </a:rPr>
              <a:t>Phase</a:t>
            </a:r>
            <a:r>
              <a:rPr lang="zh-CN" altLang="en-US" dirty="0">
                <a:effectLst/>
              </a:rPr>
              <a:t>内各</a:t>
            </a:r>
            <a:r>
              <a:rPr lang="en-US" altLang="zh-CN" dirty="0">
                <a:effectLst/>
              </a:rPr>
              <a:t>module</a:t>
            </a:r>
            <a:r>
              <a:rPr lang="zh-CN" altLang="en-US" dirty="0">
                <a:effectLst/>
              </a:rPr>
              <a:t>之间的执行先后关系由各模块的期望运行时间</a:t>
            </a:r>
            <a:r>
              <a:rPr lang="en-US" altLang="zh-CN" dirty="0" err="1">
                <a:effectLst/>
              </a:rPr>
              <a:t>expect_run_time</a:t>
            </a:r>
            <a:r>
              <a:rPr lang="zh-CN" altLang="en-US" dirty="0">
                <a:effectLst/>
              </a:rPr>
              <a:t>按照从小到大决定</a:t>
            </a:r>
            <a:r>
              <a:rPr lang="en-US" altLang="zh-CN" dirty="0">
                <a:effectLst/>
              </a:rPr>
              <a:t>,</a:t>
            </a:r>
            <a:r>
              <a:rPr lang="zh-CN" altLang="en-US" dirty="0">
                <a:effectLst/>
              </a:rPr>
              <a:t>这里用到的是交换排序的算法</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每个</a:t>
            </a:r>
            <a:r>
              <a:rPr lang="en-US" altLang="zh-CN" dirty="0" err="1">
                <a:effectLst/>
              </a:rPr>
              <a:t>moudle</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中都会执行</a:t>
            </a:r>
            <a:r>
              <a:rPr lang="en-US" altLang="zh-CN" dirty="0" err="1">
                <a:effectLst/>
              </a:rPr>
              <a:t>should_ignore</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判断是否执行，</a:t>
            </a:r>
            <a:r>
              <a:rPr lang="en-US" altLang="zh-CN" dirty="0" err="1">
                <a:effectLst/>
              </a:rPr>
              <a:t>gflags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中配置。</a:t>
            </a:r>
            <a:endParaRPr lang="en-US" altLang="zh-C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endParaRPr lang="en-US" altLang="zh-C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endParaRPr>
          </a:p>
          <a:p>
            <a:endParaRPr lang="en-US" altLang="zh-C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endParaRPr>
          </a:p>
        </p:txBody>
      </p:sp>
      <p:sp>
        <p:nvSpPr>
          <p:cNvPr id="4" name="灯片编号占位符 3"/>
          <p:cNvSpPr>
            <a:spLocks noGrp="1"/>
          </p:cNvSpPr>
          <p:nvPr>
            <p:ph type="sldNum" sz="quarter" idx="10"/>
          </p:nvPr>
        </p:nvSpPr>
        <p:spPr/>
        <p:txBody>
          <a:bodyPr/>
          <a:lstStyle/>
          <a:p>
            <a:fld id="{C76A5298-7A03-4638-AA50-81B90C4C5876}" type="slidenum">
              <a:rPr lang="zh-CN" altLang="en-US" smtClean="0"/>
              <a:t>9</a:t>
            </a:fld>
            <a:endParaRPr lang="zh-CN" altLang="en-US"/>
          </a:p>
        </p:txBody>
      </p:sp>
    </p:spTree>
    <p:extLst>
      <p:ext uri="{BB962C8B-B14F-4D97-AF65-F5344CB8AC3E}">
        <p14:creationId xmlns:p14="http://schemas.microsoft.com/office/powerpoint/2010/main" val="38997900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IMAS串讲">
    <p:spTree>
      <p:nvGrpSpPr>
        <p:cNvPr id="1" name=""/>
        <p:cNvGrpSpPr/>
        <p:nvPr/>
      </p:nvGrpSpPr>
      <p:grpSpPr>
        <a:xfrm>
          <a:off x="0" y="0"/>
          <a:ext cx="0" cy="0"/>
          <a:chOff x="0" y="0"/>
          <a:chExt cx="0" cy="0"/>
        </a:xfrm>
      </p:grpSpPr>
      <p:sp>
        <p:nvSpPr>
          <p:cNvPr id="3" name="Rectangle 3"/>
          <p:cNvSpPr>
            <a:spLocks/>
          </p:cNvSpPr>
          <p:nvPr/>
        </p:nvSpPr>
        <p:spPr bwMode="auto">
          <a:xfrm>
            <a:off x="4993221" y="4114800"/>
            <a:ext cx="1102783" cy="152400"/>
          </a:xfrm>
          <a:prstGeom prst="rect">
            <a:avLst/>
          </a:prstGeom>
          <a:solidFill>
            <a:srgbClr val="FF0000"/>
          </a:solidFill>
          <a:ln w="25400">
            <a:noFill/>
            <a:miter lim="800000"/>
            <a:headEnd/>
            <a:tailEnd/>
          </a:ln>
          <a:effectLst/>
        </p:spPr>
        <p:txBody>
          <a:bodyPr wrap="none" anchor="ctr"/>
          <a:lstStyle/>
          <a:p>
            <a:pPr>
              <a:defRPr/>
            </a:pPr>
            <a:endParaRPr lang="zh-CN" altLang="en-US" sz="1800">
              <a:solidFill>
                <a:prstClr val="black"/>
              </a:solidFill>
            </a:endParaRPr>
          </a:p>
        </p:txBody>
      </p:sp>
      <p:pic>
        <p:nvPicPr>
          <p:cNvPr id="4" name="Picture 4" descr="logonew"/>
          <p:cNvPicPr>
            <a:picLocks noChangeAspect="1" noChangeArrowheads="1"/>
          </p:cNvPicPr>
          <p:nvPr/>
        </p:nvPicPr>
        <p:blipFill>
          <a:blip r:embed="rId2" cstate="print"/>
          <a:srcRect/>
          <a:stretch>
            <a:fillRect/>
          </a:stretch>
        </p:blipFill>
        <p:spPr bwMode="auto">
          <a:xfrm>
            <a:off x="4826000" y="990605"/>
            <a:ext cx="2540000" cy="612775"/>
          </a:xfrm>
          <a:prstGeom prst="rect">
            <a:avLst/>
          </a:prstGeom>
          <a:noFill/>
          <a:ln w="9525">
            <a:noFill/>
            <a:miter lim="800000"/>
            <a:headEnd/>
            <a:tailEnd/>
          </a:ln>
        </p:spPr>
      </p:pic>
      <p:sp>
        <p:nvSpPr>
          <p:cNvPr id="5" name="Rectangle 5"/>
          <p:cNvSpPr>
            <a:spLocks/>
          </p:cNvSpPr>
          <p:nvPr/>
        </p:nvSpPr>
        <p:spPr bwMode="auto">
          <a:xfrm>
            <a:off x="6096000" y="4114800"/>
            <a:ext cx="1102784" cy="152400"/>
          </a:xfrm>
          <a:prstGeom prst="rect">
            <a:avLst/>
          </a:prstGeom>
          <a:solidFill>
            <a:srgbClr val="0000FF"/>
          </a:solidFill>
          <a:ln w="25400">
            <a:noFill/>
            <a:miter lim="800000"/>
            <a:headEnd/>
            <a:tailEnd/>
          </a:ln>
          <a:effectLst/>
        </p:spPr>
        <p:txBody>
          <a:bodyPr wrap="none" anchor="ctr"/>
          <a:lstStyle/>
          <a:p>
            <a:pPr>
              <a:defRPr/>
            </a:pPr>
            <a:endParaRPr lang="zh-CN" altLang="en-US" sz="1800">
              <a:solidFill>
                <a:prstClr val="black"/>
              </a:solidFill>
            </a:endParaRPr>
          </a:p>
        </p:txBody>
      </p:sp>
    </p:spTree>
    <p:extLst>
      <p:ext uri="{BB962C8B-B14F-4D97-AF65-F5344CB8AC3E}">
        <p14:creationId xmlns:p14="http://schemas.microsoft.com/office/powerpoint/2010/main" val="3308756528"/>
      </p:ext>
    </p:extLst>
  </p:cSld>
  <p:clrMapOvr>
    <a:masterClrMapping/>
  </p:clrMapOvr>
  <p:transition>
    <p:wipe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lang="zh-CN" altLang="en-US" sz="3600" b="1" baseline="0" dirty="0">
                <a:solidFill>
                  <a:schemeClr val="tx1"/>
                </a:solidFill>
                <a:latin typeface="Arial Unicode MS" panose="020B0604020202020204" pitchFamily="34" charset="-128"/>
                <a:ea typeface="微软雅黑" panose="020B0503020204020204" pitchFamily="34" charset="-122"/>
                <a:cs typeface="+mj-cs"/>
              </a:defRPr>
            </a:lvl1pPr>
          </a:lstStyle>
          <a:p>
            <a:r>
              <a:rPr lang="zh-CN" altLang="en-US" dirty="0"/>
              <a:t>单击此处编辑母版标题样式</a:t>
            </a:r>
          </a:p>
        </p:txBody>
      </p:sp>
      <p:sp>
        <p:nvSpPr>
          <p:cNvPr id="3" name="内容占位符 2"/>
          <p:cNvSpPr>
            <a:spLocks noGrp="1"/>
          </p:cNvSpPr>
          <p:nvPr>
            <p:ph idx="1"/>
          </p:nvPr>
        </p:nvSpPr>
        <p:spPr/>
        <p:txBody>
          <a:bodyPr/>
          <a:lstStyle>
            <a:lvl1pPr marL="0" indent="0">
              <a:spcBef>
                <a:spcPts val="0"/>
              </a:spcBef>
              <a:spcAft>
                <a:spcPts val="0"/>
              </a:spcAft>
              <a:buFont typeface="Wingdings" pitchFamily="2" charset="2"/>
              <a:buNone/>
              <a:defRPr baseline="0">
                <a:latin typeface="Arial Unicode MS" panose="020B0604020202020204" pitchFamily="34" charset="-128"/>
                <a:ea typeface="微软雅黑" panose="020B0503020204020204" pitchFamily="34" charset="-122"/>
              </a:defRPr>
            </a:lvl1pPr>
            <a:lvl2pPr marL="457200" indent="0">
              <a:spcBef>
                <a:spcPts val="0"/>
              </a:spcBef>
              <a:spcAft>
                <a:spcPts val="0"/>
              </a:spcAft>
              <a:buFont typeface="Wingdings" pitchFamily="2" charset="2"/>
              <a:buNone/>
              <a:defRPr baseline="0">
                <a:latin typeface="Arial Unicode MS" panose="020B0604020202020204" pitchFamily="34" charset="-128"/>
                <a:ea typeface="微软雅黑" panose="020B0503020204020204" pitchFamily="34" charset="-122"/>
              </a:defRPr>
            </a:lvl2pPr>
            <a:lvl3pPr>
              <a:spcBef>
                <a:spcPts val="0"/>
              </a:spcBef>
              <a:spcAft>
                <a:spcPts val="0"/>
              </a:spcAft>
              <a:defRPr sz="1800" baseline="0">
                <a:latin typeface="Arial Unicode MS" panose="020B0604020202020204" pitchFamily="34" charset="-128"/>
                <a:ea typeface="微软雅黑" panose="020B0503020204020204" pitchFamily="34" charset="-122"/>
              </a:defRPr>
            </a:lvl3pPr>
            <a:lvl4pPr>
              <a:spcBef>
                <a:spcPts val="0"/>
              </a:spcBef>
              <a:spcAft>
                <a:spcPts val="0"/>
              </a:spcAft>
              <a:defRPr sz="1600" baseline="0">
                <a:latin typeface="Arial Unicode MS" panose="020B0604020202020204" pitchFamily="34" charset="-128"/>
                <a:ea typeface="微软雅黑" panose="020B0503020204020204" pitchFamily="34" charset="-122"/>
              </a:defRPr>
            </a:lvl4pPr>
            <a:lvl5pPr>
              <a:spcBef>
                <a:spcPts val="0"/>
              </a:spcBef>
              <a:spcAft>
                <a:spcPts val="0"/>
              </a:spcAft>
              <a:defRPr baseline="0">
                <a:latin typeface="Arial Unicode MS" panose="020B0604020202020204" pitchFamily="34" charset="-128"/>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43546808"/>
      </p:ext>
    </p:extLst>
  </p:cSld>
  <p:clrMapOvr>
    <a:masterClrMapping/>
  </p:clrMapOvr>
  <p:transition>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609600" y="1570038"/>
            <a:ext cx="5384800" cy="4525962"/>
          </a:xfrm>
        </p:spPr>
        <p:txBody>
          <a:bodyPr/>
          <a:lstStyle>
            <a:lvl1pPr>
              <a:spcBef>
                <a:spcPts val="0"/>
              </a:spcBef>
              <a:spcAft>
                <a:spcPts val="0"/>
              </a:spcAft>
              <a:defRPr sz="2000" baseline="0">
                <a:latin typeface="Arial Unicode MS" panose="020B0604020202020204" pitchFamily="34" charset="-128"/>
                <a:ea typeface="微软雅黑" panose="020B0503020204020204" pitchFamily="34" charset="-122"/>
              </a:defRPr>
            </a:lvl1pPr>
            <a:lvl2pPr>
              <a:spcBef>
                <a:spcPts val="0"/>
              </a:spcBef>
              <a:spcAft>
                <a:spcPts val="0"/>
              </a:spcAft>
              <a:defRPr sz="1600" baseline="0">
                <a:latin typeface="Arial Unicode MS" panose="020B0604020202020204" pitchFamily="34" charset="-128"/>
                <a:ea typeface="微软雅黑" panose="020B0503020204020204" pitchFamily="34" charset="-122"/>
              </a:defRPr>
            </a:lvl2pPr>
            <a:lvl3pPr>
              <a:spcBef>
                <a:spcPts val="0"/>
              </a:spcBef>
              <a:spcAft>
                <a:spcPts val="0"/>
              </a:spcAft>
              <a:defRPr sz="1400" baseline="0">
                <a:latin typeface="Arial Unicode MS" panose="020B0604020202020204" pitchFamily="34" charset="-128"/>
                <a:ea typeface="微软雅黑" panose="020B0503020204020204" pitchFamily="34" charset="-122"/>
              </a:defRPr>
            </a:lvl3pPr>
            <a:lvl4pPr>
              <a:spcBef>
                <a:spcPts val="0"/>
              </a:spcBef>
              <a:spcAft>
                <a:spcPts val="0"/>
              </a:spcAft>
              <a:defRPr sz="1400" baseline="0">
                <a:latin typeface="Arial Unicode MS" panose="020B0604020202020204" pitchFamily="34" charset="-128"/>
                <a:ea typeface="微软雅黑" panose="020B0503020204020204" pitchFamily="34" charset="-122"/>
              </a:defRPr>
            </a:lvl4pPr>
            <a:lvl5pPr>
              <a:spcBef>
                <a:spcPts val="0"/>
              </a:spcBef>
              <a:spcAft>
                <a:spcPts val="0"/>
              </a:spcAft>
              <a:defRPr sz="1400" baseline="0">
                <a:latin typeface="Arial Unicode MS" panose="020B0604020202020204" pitchFamily="34" charset="-128"/>
                <a:ea typeface="微软雅黑" panose="020B0503020204020204" pitchFamily="34" charset="-122"/>
              </a:defRPr>
            </a:lvl5pPr>
            <a:lvl6pPr>
              <a:defRPr sz="1800"/>
            </a:lvl6pPr>
            <a:lvl7pPr>
              <a:defRPr sz="1800"/>
            </a:lvl7pPr>
            <a:lvl8pPr>
              <a:defRPr sz="1800"/>
            </a:lvl8pPr>
            <a:lvl9pPr>
              <a:defRPr sz="18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6197600" y="1570038"/>
            <a:ext cx="5384800" cy="4525962"/>
          </a:xfrm>
        </p:spPr>
        <p:txBody>
          <a:bodyPr/>
          <a:lstStyle>
            <a:lvl1pPr>
              <a:spcBef>
                <a:spcPts val="0"/>
              </a:spcBef>
              <a:spcAft>
                <a:spcPts val="0"/>
              </a:spcAft>
              <a:defRPr sz="2000" baseline="0">
                <a:latin typeface="Arial Unicode MS" panose="020B0604020202020204" pitchFamily="34" charset="-128"/>
                <a:ea typeface="微软雅黑" panose="020B0503020204020204" pitchFamily="34" charset="-122"/>
              </a:defRPr>
            </a:lvl1pPr>
            <a:lvl2pPr>
              <a:spcBef>
                <a:spcPts val="0"/>
              </a:spcBef>
              <a:spcAft>
                <a:spcPts val="0"/>
              </a:spcAft>
              <a:defRPr sz="1600" baseline="0">
                <a:latin typeface="Arial Unicode MS" panose="020B0604020202020204" pitchFamily="34" charset="-128"/>
                <a:ea typeface="微软雅黑" panose="020B0503020204020204" pitchFamily="34" charset="-122"/>
              </a:defRPr>
            </a:lvl2pPr>
            <a:lvl3pPr>
              <a:spcBef>
                <a:spcPts val="0"/>
              </a:spcBef>
              <a:spcAft>
                <a:spcPts val="0"/>
              </a:spcAft>
              <a:defRPr sz="1400" baseline="0">
                <a:latin typeface="Arial Unicode MS" panose="020B0604020202020204" pitchFamily="34" charset="-128"/>
                <a:ea typeface="微软雅黑" panose="020B0503020204020204" pitchFamily="34" charset="-122"/>
              </a:defRPr>
            </a:lvl3pPr>
            <a:lvl4pPr>
              <a:spcBef>
                <a:spcPts val="0"/>
              </a:spcBef>
              <a:spcAft>
                <a:spcPts val="0"/>
              </a:spcAft>
              <a:defRPr sz="1400" baseline="0">
                <a:latin typeface="Arial Unicode MS" panose="020B0604020202020204" pitchFamily="34" charset="-128"/>
                <a:ea typeface="微软雅黑" panose="020B0503020204020204" pitchFamily="34" charset="-122"/>
              </a:defRPr>
            </a:lvl4pPr>
            <a:lvl5pPr>
              <a:spcBef>
                <a:spcPts val="0"/>
              </a:spcBef>
              <a:spcAft>
                <a:spcPts val="0"/>
              </a:spcAft>
              <a:defRPr sz="1400" baseline="0">
                <a:latin typeface="Arial Unicode MS" panose="020B0604020202020204" pitchFamily="34" charset="-128"/>
                <a:ea typeface="微软雅黑" panose="020B0503020204020204" pitchFamily="34" charset="-122"/>
              </a:defRPr>
            </a:lvl5pPr>
            <a:lvl6pPr>
              <a:defRPr sz="1800"/>
            </a:lvl6pPr>
            <a:lvl7pPr>
              <a:defRPr sz="1800"/>
            </a:lvl7pPr>
            <a:lvl8pPr>
              <a:defRPr sz="1800"/>
            </a:lvl8pPr>
            <a:lvl9pPr>
              <a:defRPr sz="18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标题 1">
            <a:extLst>
              <a:ext uri="{FF2B5EF4-FFF2-40B4-BE49-F238E27FC236}">
                <a16:creationId xmlns:a16="http://schemas.microsoft.com/office/drawing/2014/main" id="{ECDDE95D-99F7-854E-B26C-7889D6419197}"/>
              </a:ext>
            </a:extLst>
          </p:cNvPr>
          <p:cNvSpPr>
            <a:spLocks noGrp="1"/>
          </p:cNvSpPr>
          <p:nvPr>
            <p:ph type="title"/>
          </p:nvPr>
        </p:nvSpPr>
        <p:spPr>
          <a:xfrm>
            <a:off x="0" y="-17930"/>
            <a:ext cx="10972800" cy="779930"/>
          </a:xfrm>
        </p:spPr>
        <p:txBody>
          <a:bodyPr/>
          <a:lstStyle>
            <a:lvl1pPr>
              <a:defRPr lang="zh-CN" altLang="en-US" sz="3600" b="1" baseline="0" dirty="0">
                <a:solidFill>
                  <a:schemeClr val="tx1"/>
                </a:solidFill>
                <a:latin typeface="Arial Unicode MS" panose="020B0604020202020204" pitchFamily="34" charset="-128"/>
                <a:ea typeface="微软雅黑" panose="020B0503020204020204" pitchFamily="34" charset="-122"/>
                <a:cs typeface="+mj-cs"/>
              </a:defRPr>
            </a:lvl1pPr>
          </a:lstStyle>
          <a:p>
            <a:r>
              <a:rPr lang="zh-CN" altLang="en-US" dirty="0"/>
              <a:t>单击此处编辑母版标题样式</a:t>
            </a:r>
          </a:p>
        </p:txBody>
      </p:sp>
    </p:spTree>
    <p:extLst>
      <p:ext uri="{BB962C8B-B14F-4D97-AF65-F5344CB8AC3E}">
        <p14:creationId xmlns:p14="http://schemas.microsoft.com/office/powerpoint/2010/main" val="621070271"/>
      </p:ext>
    </p:extLst>
  </p:cSld>
  <p:clrMapOvr>
    <a:masterClrMapping/>
  </p:clrMapOvr>
  <p:transition>
    <p:wipe dir="d"/>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body" idx="1"/>
          </p:nvPr>
        </p:nvSpPr>
        <p:spPr bwMode="auto">
          <a:xfrm>
            <a:off x="609600" y="1570038"/>
            <a:ext cx="10896000" cy="4212000"/>
          </a:xfrm>
          <a:prstGeom prst="rect">
            <a:avLst/>
          </a:prstGeom>
          <a:noFill/>
          <a:ln w="9525">
            <a:noFill/>
            <a:miter lim="800000"/>
            <a:headEnd/>
            <a:tailEnd/>
          </a:ln>
        </p:spPr>
        <p:txBody>
          <a:bodyPr vert="horz" wrap="square" lIns="90000" tIns="45720" rIns="90000" bIns="4572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altLang="zh-CN" dirty="0"/>
          </a:p>
        </p:txBody>
      </p:sp>
      <p:pic>
        <p:nvPicPr>
          <p:cNvPr id="3076" name="Picture 4" descr="logonew"/>
          <p:cNvPicPr>
            <a:picLocks noChangeAspect="1" noChangeArrowheads="1"/>
          </p:cNvPicPr>
          <p:nvPr/>
        </p:nvPicPr>
        <p:blipFill>
          <a:blip r:embed="rId5" cstate="print"/>
          <a:srcRect/>
          <a:stretch>
            <a:fillRect/>
          </a:stretch>
        </p:blipFill>
        <p:spPr bwMode="auto">
          <a:xfrm>
            <a:off x="9652000" y="5929318"/>
            <a:ext cx="2032000" cy="490537"/>
          </a:xfrm>
          <a:prstGeom prst="rect">
            <a:avLst/>
          </a:prstGeom>
          <a:noFill/>
          <a:ln w="9525">
            <a:noFill/>
            <a:miter lim="800000"/>
            <a:headEnd/>
            <a:tailEnd/>
          </a:ln>
        </p:spPr>
      </p:pic>
      <p:sp>
        <p:nvSpPr>
          <p:cNvPr id="115717" name="Rectangle 5"/>
          <p:cNvSpPr>
            <a:spLocks/>
          </p:cNvSpPr>
          <p:nvPr/>
        </p:nvSpPr>
        <p:spPr bwMode="auto">
          <a:xfrm>
            <a:off x="0" y="717509"/>
            <a:ext cx="2370886" cy="60366"/>
          </a:xfrm>
          <a:prstGeom prst="rect">
            <a:avLst/>
          </a:prstGeom>
          <a:solidFill>
            <a:srgbClr val="FF0000"/>
          </a:solidFill>
          <a:ln w="25400">
            <a:noFill/>
            <a:miter lim="800000"/>
            <a:headEnd/>
            <a:tailEnd/>
          </a:ln>
          <a:effectLst/>
        </p:spPr>
        <p:txBody>
          <a:bodyPr wrap="none" anchor="ctr"/>
          <a:lstStyle/>
          <a:p>
            <a:pPr>
              <a:defRPr/>
            </a:pPr>
            <a:endParaRPr lang="zh-CN" altLang="en-US" sz="1800">
              <a:solidFill>
                <a:prstClr val="black"/>
              </a:solidFill>
            </a:endParaRPr>
          </a:p>
        </p:txBody>
      </p:sp>
      <p:sp>
        <p:nvSpPr>
          <p:cNvPr id="115718" name="Rectangle 6"/>
          <p:cNvSpPr>
            <a:spLocks/>
          </p:cNvSpPr>
          <p:nvPr/>
        </p:nvSpPr>
        <p:spPr bwMode="auto">
          <a:xfrm>
            <a:off x="1210733" y="717509"/>
            <a:ext cx="1185444" cy="60366"/>
          </a:xfrm>
          <a:prstGeom prst="rect">
            <a:avLst/>
          </a:prstGeom>
          <a:solidFill>
            <a:srgbClr val="0000FF"/>
          </a:solidFill>
          <a:ln w="25400">
            <a:noFill/>
            <a:miter lim="800000"/>
            <a:headEnd/>
            <a:tailEnd/>
          </a:ln>
          <a:effectLst/>
        </p:spPr>
        <p:txBody>
          <a:bodyPr wrap="none" anchor="ctr"/>
          <a:lstStyle/>
          <a:p>
            <a:pPr>
              <a:defRPr/>
            </a:pPr>
            <a:endParaRPr lang="zh-CN" altLang="en-US" sz="1800">
              <a:solidFill>
                <a:prstClr val="black"/>
              </a:solidFill>
            </a:endParaRPr>
          </a:p>
        </p:txBody>
      </p:sp>
      <p:sp>
        <p:nvSpPr>
          <p:cNvPr id="3079" name="Rectangle 7"/>
          <p:cNvSpPr>
            <a:spLocks noGrp="1" noChangeArrowheads="1"/>
          </p:cNvSpPr>
          <p:nvPr>
            <p:ph type="title"/>
          </p:nvPr>
        </p:nvSpPr>
        <p:spPr bwMode="auto">
          <a:xfrm>
            <a:off x="0" y="0"/>
            <a:ext cx="10972800" cy="7778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spTree>
    <p:extLst>
      <p:ext uri="{BB962C8B-B14F-4D97-AF65-F5344CB8AC3E}">
        <p14:creationId xmlns:p14="http://schemas.microsoft.com/office/powerpoint/2010/main" val="188502212"/>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8" r:id="rId3"/>
  </p:sldLayoutIdLst>
  <p:transition>
    <p:wipe dir="d"/>
  </p:transition>
  <p:txStyles>
    <p:titleStyle>
      <a:lvl1pPr algn="l" rtl="0" eaLnBrk="1" fontAlgn="base" hangingPunct="1">
        <a:spcBef>
          <a:spcPct val="0"/>
        </a:spcBef>
        <a:spcAft>
          <a:spcPct val="0"/>
        </a:spcAft>
        <a:defRPr sz="3600" b="1">
          <a:solidFill>
            <a:schemeClr val="tx1"/>
          </a:solidFill>
          <a:latin typeface="+mj-lt"/>
          <a:ea typeface="+mj-ea"/>
          <a:cs typeface="+mj-cs"/>
        </a:defRPr>
      </a:lvl1pPr>
      <a:lvl2pPr algn="l" rtl="0" eaLnBrk="1" fontAlgn="base" hangingPunct="1">
        <a:spcBef>
          <a:spcPct val="0"/>
        </a:spcBef>
        <a:spcAft>
          <a:spcPct val="0"/>
        </a:spcAft>
        <a:defRPr sz="2800" b="1">
          <a:solidFill>
            <a:schemeClr val="tx1"/>
          </a:solidFill>
          <a:latin typeface="Verdana" pitchFamily="34" charset="0"/>
          <a:ea typeface="黑体" pitchFamily="2" charset="-122"/>
        </a:defRPr>
      </a:lvl2pPr>
      <a:lvl3pPr algn="l" rtl="0" eaLnBrk="1" fontAlgn="base" hangingPunct="1">
        <a:spcBef>
          <a:spcPct val="0"/>
        </a:spcBef>
        <a:spcAft>
          <a:spcPct val="0"/>
        </a:spcAft>
        <a:defRPr sz="2800" b="1">
          <a:solidFill>
            <a:schemeClr val="tx1"/>
          </a:solidFill>
          <a:latin typeface="Verdana" pitchFamily="34" charset="0"/>
          <a:ea typeface="黑体" pitchFamily="2" charset="-122"/>
        </a:defRPr>
      </a:lvl3pPr>
      <a:lvl4pPr algn="l" rtl="0" eaLnBrk="1" fontAlgn="base" hangingPunct="1">
        <a:spcBef>
          <a:spcPct val="0"/>
        </a:spcBef>
        <a:spcAft>
          <a:spcPct val="0"/>
        </a:spcAft>
        <a:defRPr sz="2800" b="1">
          <a:solidFill>
            <a:schemeClr val="tx1"/>
          </a:solidFill>
          <a:latin typeface="Verdana" pitchFamily="34" charset="0"/>
          <a:ea typeface="黑体" pitchFamily="2" charset="-122"/>
        </a:defRPr>
      </a:lvl4pPr>
      <a:lvl5pPr algn="l" rtl="0" eaLnBrk="1" fontAlgn="base" hangingPunct="1">
        <a:spcBef>
          <a:spcPct val="0"/>
        </a:spcBef>
        <a:spcAft>
          <a:spcPct val="0"/>
        </a:spcAft>
        <a:defRPr sz="2800" b="1">
          <a:solidFill>
            <a:schemeClr val="tx1"/>
          </a:solidFill>
          <a:latin typeface="Verdana" pitchFamily="34" charset="0"/>
          <a:ea typeface="黑体" pitchFamily="2" charset="-122"/>
        </a:defRPr>
      </a:lvl5pPr>
      <a:lvl6pPr marL="457200" algn="l" rtl="0" eaLnBrk="1" fontAlgn="base" hangingPunct="1">
        <a:spcBef>
          <a:spcPct val="0"/>
        </a:spcBef>
        <a:spcAft>
          <a:spcPct val="0"/>
        </a:spcAft>
        <a:defRPr sz="2800" b="1">
          <a:solidFill>
            <a:schemeClr val="tx1"/>
          </a:solidFill>
          <a:latin typeface="Verdana" pitchFamily="34" charset="0"/>
          <a:ea typeface="黑体" pitchFamily="2" charset="-122"/>
        </a:defRPr>
      </a:lvl6pPr>
      <a:lvl7pPr marL="914400" algn="l" rtl="0" eaLnBrk="1" fontAlgn="base" hangingPunct="1">
        <a:spcBef>
          <a:spcPct val="0"/>
        </a:spcBef>
        <a:spcAft>
          <a:spcPct val="0"/>
        </a:spcAft>
        <a:defRPr sz="2800" b="1">
          <a:solidFill>
            <a:schemeClr val="tx1"/>
          </a:solidFill>
          <a:latin typeface="Verdana" pitchFamily="34" charset="0"/>
          <a:ea typeface="黑体" pitchFamily="2" charset="-122"/>
        </a:defRPr>
      </a:lvl7pPr>
      <a:lvl8pPr marL="1371600" algn="l" rtl="0" eaLnBrk="1" fontAlgn="base" hangingPunct="1">
        <a:spcBef>
          <a:spcPct val="0"/>
        </a:spcBef>
        <a:spcAft>
          <a:spcPct val="0"/>
        </a:spcAft>
        <a:defRPr sz="2800" b="1">
          <a:solidFill>
            <a:schemeClr val="tx1"/>
          </a:solidFill>
          <a:latin typeface="Verdana" pitchFamily="34" charset="0"/>
          <a:ea typeface="黑体" pitchFamily="2" charset="-122"/>
        </a:defRPr>
      </a:lvl8pPr>
      <a:lvl9pPr marL="1828800" algn="l" rtl="0" eaLnBrk="1" fontAlgn="base" hangingPunct="1">
        <a:spcBef>
          <a:spcPct val="0"/>
        </a:spcBef>
        <a:spcAft>
          <a:spcPct val="0"/>
        </a:spcAft>
        <a:defRPr sz="2800" b="1">
          <a:solidFill>
            <a:schemeClr val="tx1"/>
          </a:solidFill>
          <a:latin typeface="Verdana" pitchFamily="34" charset="0"/>
          <a:ea typeface="黑体" pitchFamily="2" charset="-122"/>
        </a:defRPr>
      </a:lvl9pPr>
    </p:titleStyle>
    <p:bodyStyle>
      <a:lvl1pPr marL="0" indent="0" algn="l" rtl="0" eaLnBrk="1" fontAlgn="base" hangingPunct="1">
        <a:lnSpc>
          <a:spcPct val="100000"/>
        </a:lnSpc>
        <a:spcBef>
          <a:spcPts val="0"/>
        </a:spcBef>
        <a:spcAft>
          <a:spcPts val="0"/>
        </a:spcAft>
        <a:buClr>
          <a:srgbClr val="2318DE"/>
        </a:buClr>
        <a:buSzPct val="150000"/>
        <a:buFont typeface="Wingdings" pitchFamily="2" charset="2"/>
        <a:buNone/>
        <a:tabLst/>
        <a:defRPr sz="2400">
          <a:solidFill>
            <a:schemeClr val="tx1"/>
          </a:solidFill>
          <a:latin typeface="Microsoft YaHei" panose="020B0503020204020204" pitchFamily="34" charset="-122"/>
          <a:ea typeface="Microsoft YaHei" panose="020B0503020204020204" pitchFamily="34" charset="-122"/>
          <a:cs typeface="+mn-cs"/>
        </a:defRPr>
      </a:lvl1pPr>
      <a:lvl2pPr marL="457200" indent="0" algn="l" rtl="0" eaLnBrk="1" fontAlgn="base" hangingPunct="1">
        <a:lnSpc>
          <a:spcPct val="100000"/>
        </a:lnSpc>
        <a:spcBef>
          <a:spcPts val="0"/>
        </a:spcBef>
        <a:spcAft>
          <a:spcPts val="0"/>
        </a:spcAft>
        <a:buClr>
          <a:srgbClr val="2318DE"/>
        </a:buClr>
        <a:buSzPct val="150000"/>
        <a:buFont typeface="Wingdings" pitchFamily="2" charset="2"/>
        <a:buNone/>
        <a:tabLst/>
        <a:defRPr sz="2000" b="0">
          <a:solidFill>
            <a:schemeClr val="tx1"/>
          </a:solidFill>
          <a:latin typeface="Microsoft YaHei" panose="020B0503020204020204" pitchFamily="34" charset="-122"/>
          <a:ea typeface="Microsoft YaHei" panose="020B0503020204020204" pitchFamily="34" charset="-122"/>
        </a:defRPr>
      </a:lvl2pPr>
      <a:lvl3pPr marL="914400" indent="0" algn="l" rtl="0" eaLnBrk="1" fontAlgn="base" hangingPunct="1">
        <a:lnSpc>
          <a:spcPct val="100000"/>
        </a:lnSpc>
        <a:spcBef>
          <a:spcPts val="0"/>
        </a:spcBef>
        <a:spcAft>
          <a:spcPts val="0"/>
        </a:spcAft>
        <a:buClr>
          <a:srgbClr val="2318DE"/>
        </a:buClr>
        <a:buSzPct val="150000"/>
        <a:buFont typeface="Arial" panose="020B0604020202020204" pitchFamily="34" charset="0"/>
        <a:buNone/>
        <a:defRPr sz="1800" b="0">
          <a:solidFill>
            <a:schemeClr val="tx1"/>
          </a:solidFill>
          <a:latin typeface="Microsoft YaHei" panose="020B0503020204020204" pitchFamily="34" charset="-122"/>
          <a:ea typeface="Microsoft YaHei" panose="020B0503020204020204" pitchFamily="34" charset="-122"/>
        </a:defRPr>
      </a:lvl3pPr>
      <a:lvl4pPr marL="1371600" indent="0" algn="l" rtl="0" eaLnBrk="1" fontAlgn="base" hangingPunct="1">
        <a:lnSpc>
          <a:spcPct val="100000"/>
        </a:lnSpc>
        <a:spcBef>
          <a:spcPts val="0"/>
        </a:spcBef>
        <a:spcAft>
          <a:spcPts val="0"/>
        </a:spcAft>
        <a:buClr>
          <a:srgbClr val="2318DE"/>
        </a:buClr>
        <a:buSzPct val="150000"/>
        <a:buNone/>
        <a:defRPr sz="1600" b="0">
          <a:solidFill>
            <a:schemeClr val="tx1"/>
          </a:solidFill>
          <a:latin typeface="Microsoft YaHei" panose="020B0503020204020204" pitchFamily="34" charset="-122"/>
          <a:ea typeface="Microsoft YaHei" panose="020B0503020204020204" pitchFamily="34" charset="-122"/>
        </a:defRPr>
      </a:lvl4pPr>
      <a:lvl5pPr marL="1828800" indent="0" algn="l" rtl="0" eaLnBrk="1" fontAlgn="base" hangingPunct="1">
        <a:lnSpc>
          <a:spcPct val="100000"/>
        </a:lnSpc>
        <a:spcBef>
          <a:spcPts val="0"/>
        </a:spcBef>
        <a:spcAft>
          <a:spcPts val="0"/>
        </a:spcAft>
        <a:buClr>
          <a:srgbClr val="2318DE"/>
        </a:buClr>
        <a:buSzPct val="150000"/>
        <a:buFont typeface="Wingdings" pitchFamily="2" charset="2"/>
        <a:buNone/>
        <a:defRPr lang="zh-CN" altLang="en-US" sz="1400" b="0" dirty="0" smtClean="0">
          <a:solidFill>
            <a:schemeClr val="tx1"/>
          </a:solidFill>
          <a:latin typeface="Microsoft YaHei" panose="020B0503020204020204" pitchFamily="34" charset="-122"/>
          <a:ea typeface="Microsoft YaHei" panose="020B0503020204020204" pitchFamily="34" charset="-122"/>
        </a:defRPr>
      </a:lvl5pPr>
      <a:lvl6pPr marL="25146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6pPr>
      <a:lvl7pPr marL="29718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7pPr>
      <a:lvl8pPr marL="34290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8pPr>
      <a:lvl9pPr marL="38862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55.xml.rels><?xml version="1.0" encoding="UTF-8" standalone="yes"?>
<Relationships xmlns="http://schemas.openxmlformats.org/package/2006/relationships"><Relationship Id="rId3" Type="http://schemas.openxmlformats.org/officeDocument/2006/relationships/hyperlink" Target="http://wiki.baidu.com/pages/viewpage.action?pageId=1325426925#Feedas&#35745;&#36153;&#31574;&#30053;&#35814;&#35299;-&#22914;&#20309;&#39044;&#20272;PCtri,j?"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wiki.baidu.com/pages/viewpage.action?pageId=63550611"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07568" y="3004575"/>
            <a:ext cx="7848872" cy="707886"/>
          </a:xfrm>
          <a:prstGeom prst="rect">
            <a:avLst/>
          </a:prstGeom>
          <a:noFill/>
        </p:spPr>
        <p:txBody>
          <a:bodyPr wrap="square" rtlCol="0">
            <a:spAutoFit/>
          </a:bodyPr>
          <a:lstStyle/>
          <a:p>
            <a:pPr algn="ctr"/>
            <a:r>
              <a:rPr lang="en-US" altLang="zh-CN" sz="4000" dirty="0">
                <a:solidFill>
                  <a:prstClr val="black"/>
                </a:solidFill>
                <a:latin typeface="微软雅黑" pitchFamily="34" charset="-122"/>
                <a:ea typeface="微软雅黑" pitchFamily="34" charset="-122"/>
              </a:rPr>
              <a:t>Feedas</a:t>
            </a:r>
            <a:r>
              <a:rPr lang="zh-CN" altLang="en-US" sz="4000" dirty="0">
                <a:solidFill>
                  <a:prstClr val="black"/>
                </a:solidFill>
                <a:latin typeface="微软雅黑" pitchFamily="34" charset="-122"/>
                <a:ea typeface="微软雅黑" pitchFamily="34" charset="-122"/>
              </a:rPr>
              <a:t>串讲</a:t>
            </a:r>
            <a:endParaRPr lang="en-US" altLang="zh-CN" sz="4000" dirty="0">
              <a:solidFill>
                <a:prstClr val="black"/>
              </a:solidFill>
              <a:latin typeface="微软雅黑" pitchFamily="34" charset="-122"/>
              <a:ea typeface="微软雅黑" pitchFamily="34" charset="-122"/>
            </a:endParaRPr>
          </a:p>
        </p:txBody>
      </p:sp>
      <p:sp>
        <p:nvSpPr>
          <p:cNvPr id="3" name="TextBox 2"/>
          <p:cNvSpPr txBox="1"/>
          <p:nvPr/>
        </p:nvSpPr>
        <p:spPr>
          <a:xfrm>
            <a:off x="2207568" y="4291551"/>
            <a:ext cx="7848872" cy="1569660"/>
          </a:xfrm>
          <a:prstGeom prst="rect">
            <a:avLst/>
          </a:prstGeom>
          <a:noFill/>
        </p:spPr>
        <p:txBody>
          <a:bodyPr wrap="square" rtlCol="0">
            <a:spAutoFit/>
          </a:bodyPr>
          <a:lstStyle/>
          <a:p>
            <a:pPr algn="ctr"/>
            <a:endParaRPr lang="en-US" altLang="zh-CN" sz="2400" dirty="0">
              <a:solidFill>
                <a:prstClr val="black"/>
              </a:solidFill>
            </a:endParaRPr>
          </a:p>
          <a:p>
            <a:pPr algn="ctr"/>
            <a:r>
              <a:rPr lang="zh-CN" altLang="en-US" sz="2400" dirty="0">
                <a:solidFill>
                  <a:prstClr val="black"/>
                </a:solidFill>
              </a:rPr>
              <a:t>李柏珍</a:t>
            </a:r>
            <a:endParaRPr lang="en-US" altLang="zh-CN" sz="2400" dirty="0">
              <a:solidFill>
                <a:prstClr val="black"/>
              </a:solidFill>
            </a:endParaRPr>
          </a:p>
          <a:p>
            <a:pPr algn="ctr"/>
            <a:r>
              <a:rPr lang="en-US" altLang="zh-CN" sz="2400" dirty="0">
                <a:solidFill>
                  <a:prstClr val="black"/>
                </a:solidFill>
                <a:latin typeface="Arial" panose="020B0604020202020204" pitchFamily="34" charset="0"/>
                <a:cs typeface="Arial" panose="020B0604020202020204" pitchFamily="34" charset="0"/>
              </a:rPr>
              <a:t>2021.04.14</a:t>
            </a:r>
          </a:p>
          <a:p>
            <a:pPr algn="ctr"/>
            <a:endParaRPr lang="zh-CN" altLang="en-US" sz="2400" dirty="0">
              <a:solidFill>
                <a:prstClr val="black"/>
              </a:solidFill>
            </a:endParaRPr>
          </a:p>
        </p:txBody>
      </p:sp>
    </p:spTree>
    <p:extLst>
      <p:ext uri="{BB962C8B-B14F-4D97-AF65-F5344CB8AC3E}">
        <p14:creationId xmlns:p14="http://schemas.microsoft.com/office/powerpoint/2010/main" val="1716361654"/>
      </p:ext>
    </p:extLst>
  </p:cSld>
  <p:clrMapOvr>
    <a:masterClrMapping/>
  </p:clrMapOvr>
  <p:transition advTm="1316"/>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2F4CBF-354D-C742-818F-CEAEC2536B4A}"/>
              </a:ext>
            </a:extLst>
          </p:cNvPr>
          <p:cNvSpPr>
            <a:spLocks noGrp="1"/>
          </p:cNvSpPr>
          <p:nvPr>
            <p:ph type="title"/>
          </p:nvPr>
        </p:nvSpPr>
        <p:spPr/>
        <p:txBody>
          <a:bodyPr/>
          <a:lstStyle/>
          <a:p>
            <a:r>
              <a:rPr kumimoji="1" lang="en-US" altLang="zh-CN" dirty="0"/>
              <a:t>remix</a:t>
            </a:r>
            <a:r>
              <a:rPr kumimoji="1" lang="zh-CN" altLang="en-US" dirty="0"/>
              <a:t>流程</a:t>
            </a:r>
          </a:p>
        </p:txBody>
      </p:sp>
      <p:sp>
        <p:nvSpPr>
          <p:cNvPr id="3" name="内容占位符 2">
            <a:extLst>
              <a:ext uri="{FF2B5EF4-FFF2-40B4-BE49-F238E27FC236}">
                <a16:creationId xmlns:a16="http://schemas.microsoft.com/office/drawing/2014/main" id="{6090C79D-D2E3-3D42-A30F-B0F0AC4AFEF0}"/>
              </a:ext>
            </a:extLst>
          </p:cNvPr>
          <p:cNvSpPr>
            <a:spLocks noGrp="1"/>
          </p:cNvSpPr>
          <p:nvPr>
            <p:ph idx="1"/>
          </p:nvPr>
        </p:nvSpPr>
        <p:spPr/>
        <p:txBody>
          <a:bodyPr/>
          <a:lstStyle/>
          <a:p>
            <a:endParaRPr kumimoji="1" lang="zh-CN" altLang="en-US" dirty="0"/>
          </a:p>
        </p:txBody>
      </p:sp>
      <p:pic>
        <p:nvPicPr>
          <p:cNvPr id="4" name="图片 3">
            <a:extLst>
              <a:ext uri="{FF2B5EF4-FFF2-40B4-BE49-F238E27FC236}">
                <a16:creationId xmlns:a16="http://schemas.microsoft.com/office/drawing/2014/main" id="{E7E0B22C-226D-0642-BAC1-897CB5A5765C}"/>
              </a:ext>
            </a:extLst>
          </p:cNvPr>
          <p:cNvPicPr>
            <a:picLocks noChangeAspect="1"/>
          </p:cNvPicPr>
          <p:nvPr/>
        </p:nvPicPr>
        <p:blipFill>
          <a:blip r:embed="rId3"/>
          <a:stretch>
            <a:fillRect/>
          </a:stretch>
        </p:blipFill>
        <p:spPr>
          <a:xfrm>
            <a:off x="136901" y="1029740"/>
            <a:ext cx="11918197" cy="5481161"/>
          </a:xfrm>
          <a:prstGeom prst="rect">
            <a:avLst/>
          </a:prstGeom>
        </p:spPr>
      </p:pic>
    </p:spTree>
    <p:extLst>
      <p:ext uri="{BB962C8B-B14F-4D97-AF65-F5344CB8AC3E}">
        <p14:creationId xmlns:p14="http://schemas.microsoft.com/office/powerpoint/2010/main" val="1858386942"/>
      </p:ext>
    </p:extLst>
  </p:cSld>
  <p:clrMapOvr>
    <a:masterClrMapping/>
  </p:clrMapOvr>
  <p:transition>
    <p:wipe dir="d"/>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CA860F-86D1-E94E-8B95-796B3CF51590}"/>
              </a:ext>
            </a:extLst>
          </p:cNvPr>
          <p:cNvSpPr>
            <a:spLocks noGrp="1"/>
          </p:cNvSpPr>
          <p:nvPr>
            <p:ph type="title"/>
          </p:nvPr>
        </p:nvSpPr>
        <p:spPr/>
        <p:txBody>
          <a:bodyPr/>
          <a:lstStyle/>
          <a:p>
            <a:r>
              <a:rPr kumimoji="1" lang="en-US" altLang="zh-CN" dirty="0"/>
              <a:t>remix</a:t>
            </a:r>
            <a:r>
              <a:rPr kumimoji="1" lang="zh-CN" altLang="en-US" dirty="0"/>
              <a:t>的总结</a:t>
            </a:r>
          </a:p>
        </p:txBody>
      </p:sp>
      <p:sp>
        <p:nvSpPr>
          <p:cNvPr id="3" name="内容占位符 2">
            <a:extLst>
              <a:ext uri="{FF2B5EF4-FFF2-40B4-BE49-F238E27FC236}">
                <a16:creationId xmlns:a16="http://schemas.microsoft.com/office/drawing/2014/main" id="{DA177F5D-C4A8-154A-A3D3-6F33D1CD636F}"/>
              </a:ext>
            </a:extLst>
          </p:cNvPr>
          <p:cNvSpPr>
            <a:spLocks noGrp="1"/>
          </p:cNvSpPr>
          <p:nvPr>
            <p:ph idx="1"/>
          </p:nvPr>
        </p:nvSpPr>
        <p:spPr>
          <a:xfrm>
            <a:off x="364671" y="1031195"/>
            <a:ext cx="10972800" cy="4422548"/>
          </a:xfrm>
        </p:spPr>
        <p:txBody>
          <a:bodyPr/>
          <a:lstStyle/>
          <a:p>
            <a:pPr marL="342900" indent="-342900">
              <a:lnSpc>
                <a:spcPct val="150000"/>
              </a:lnSpc>
              <a:buClr>
                <a:schemeClr val="tx1"/>
              </a:buClr>
              <a:buFont typeface="Arial" panose="020B0604020202020204" pitchFamily="34" charset="0"/>
              <a:buChar char="•"/>
            </a:pPr>
            <a:r>
              <a:rPr lang="en" altLang="zh-CN" sz="2800" kern="1200" dirty="0"/>
              <a:t>remix</a:t>
            </a:r>
            <a:r>
              <a:rPr lang="zh-CN" altLang="en-US" sz="2800" kern="1200" dirty="0"/>
              <a:t>是凤巢内一个通用的服务端框架，定义了服务端的一般运行流程，并支持了组件化、配置化开发</a:t>
            </a:r>
            <a:endParaRPr lang="en-US" altLang="zh-CN" sz="2800" kern="1200" dirty="0"/>
          </a:p>
          <a:p>
            <a:pPr marL="800100" lvl="1" indent="-342900">
              <a:lnSpc>
                <a:spcPct val="150000"/>
              </a:lnSpc>
              <a:buClr>
                <a:schemeClr val="tx1"/>
              </a:buClr>
              <a:buFont typeface="Arial" panose="020B0604020202020204" pitchFamily="34" charset="0"/>
              <a:buChar char="•"/>
            </a:pPr>
            <a:r>
              <a:rPr kumimoji="1" lang="zh-CN" altLang="en-US" sz="2400" kern="1200" dirty="0"/>
              <a:t>组件化开发： 新编</a:t>
            </a:r>
            <a:r>
              <a:rPr kumimoji="1" lang="en-US" altLang="zh-CN" sz="2400" kern="1200" dirty="0"/>
              <a:t>module</a:t>
            </a:r>
            <a:r>
              <a:rPr kumimoji="1" lang="zh-CN" altLang="en-US" sz="2400" kern="1200" dirty="0"/>
              <a:t>继承</a:t>
            </a:r>
            <a:r>
              <a:rPr kumimoji="1" lang="en-US" altLang="zh-CN" sz="2400" kern="1200" dirty="0" err="1"/>
              <a:t>FilterModule</a:t>
            </a:r>
            <a:r>
              <a:rPr kumimoji="1" lang="zh-CN" altLang="en-US" sz="2400" kern="1200" dirty="0"/>
              <a:t>、</a:t>
            </a:r>
            <a:r>
              <a:rPr kumimoji="1" lang="en-US" altLang="zh-CN" sz="2400" kern="1200" dirty="0" err="1"/>
              <a:t>ItpBaseModule</a:t>
            </a:r>
            <a:r>
              <a:rPr kumimoji="1" lang="zh-CN" altLang="en-US" sz="2400" kern="1200" dirty="0"/>
              <a:t>、</a:t>
            </a:r>
            <a:r>
              <a:rPr kumimoji="1" lang="en-US" altLang="zh-CN" sz="2400" kern="1200" dirty="0" err="1"/>
              <a:t>PbrpcBaseModule</a:t>
            </a:r>
            <a:r>
              <a:rPr kumimoji="1" lang="zh-CN" altLang="en-US" sz="2400" kern="1200" dirty="0"/>
              <a:t>、</a:t>
            </a:r>
            <a:r>
              <a:rPr kumimoji="1" lang="en-US" altLang="zh-CN" sz="2400" kern="1200" dirty="0" err="1"/>
              <a:t>RawBufferModule</a:t>
            </a:r>
            <a:r>
              <a:rPr kumimoji="1" lang="zh-CN" altLang="en-US" sz="2400" kern="1200" dirty="0"/>
              <a:t>中的一个，编写参数加载、业务流程等功能函数</a:t>
            </a:r>
            <a:endParaRPr kumimoji="1" lang="en-US" altLang="zh-CN" sz="2400" kern="1200" dirty="0"/>
          </a:p>
          <a:p>
            <a:pPr marL="800100" lvl="1" indent="-342900">
              <a:lnSpc>
                <a:spcPct val="150000"/>
              </a:lnSpc>
              <a:buClr>
                <a:schemeClr val="tx1"/>
              </a:buClr>
              <a:buFont typeface="Arial" panose="020B0604020202020204" pitchFamily="34" charset="0"/>
              <a:buChar char="•"/>
            </a:pPr>
            <a:r>
              <a:rPr kumimoji="1" lang="zh-CN" altLang="en-US" sz="2400" kern="1200" dirty="0"/>
              <a:t>配置化开发： 配置</a:t>
            </a:r>
            <a:r>
              <a:rPr kumimoji="1" lang="en-US" altLang="zh-CN" sz="2400" kern="1200" dirty="0" err="1"/>
              <a:t>modules.conf</a:t>
            </a:r>
            <a:r>
              <a:rPr kumimoji="1" lang="zh-CN" altLang="en-US" sz="2400" kern="1200" dirty="0"/>
              <a:t>， 包括各个模块的参数配置和各个模块的执行顺序的配置</a:t>
            </a:r>
            <a:endParaRPr kumimoji="1" lang="zh-CN" altLang="en-US" sz="2400" dirty="0"/>
          </a:p>
        </p:txBody>
      </p:sp>
    </p:spTree>
    <p:extLst>
      <p:ext uri="{BB962C8B-B14F-4D97-AF65-F5344CB8AC3E}">
        <p14:creationId xmlns:p14="http://schemas.microsoft.com/office/powerpoint/2010/main" val="4196116382"/>
      </p:ext>
    </p:extLst>
  </p:cSld>
  <p:clrMapOvr>
    <a:masterClrMapping/>
  </p:clrMapOvr>
  <p:transition>
    <p:wipe di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目录</a:t>
            </a:r>
          </a:p>
        </p:txBody>
      </p:sp>
      <p:graphicFrame>
        <p:nvGraphicFramePr>
          <p:cNvPr id="7" name="内容占位符 4">
            <a:extLst>
              <a:ext uri="{FF2B5EF4-FFF2-40B4-BE49-F238E27FC236}">
                <a16:creationId xmlns:a16="http://schemas.microsoft.com/office/drawing/2014/main" id="{9DBDBC47-0238-9245-B6C0-76FB709934D7}"/>
              </a:ext>
            </a:extLst>
          </p:cNvPr>
          <p:cNvGraphicFramePr>
            <a:graphicFrameLocks noGrp="1"/>
          </p:cNvGraphicFramePr>
          <p:nvPr>
            <p:ph idx="1"/>
            <p:extLst>
              <p:ext uri="{D42A27DB-BD31-4B8C-83A1-F6EECF244321}">
                <p14:modId xmlns:p14="http://schemas.microsoft.com/office/powerpoint/2010/main" val="532080008"/>
              </p:ext>
            </p:extLst>
          </p:nvPr>
        </p:nvGraphicFramePr>
        <p:xfrm>
          <a:off x="1981200" y="1554276"/>
          <a:ext cx="6806540" cy="42290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50990956"/>
      </p:ext>
    </p:extLst>
  </p:cSld>
  <p:clrMapOvr>
    <a:masterClrMapping/>
  </p:clrMapOvr>
  <p:transition>
    <p:wipe dir="d"/>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C5C086-3505-6F46-A209-D9013D4D572E}"/>
              </a:ext>
            </a:extLst>
          </p:cNvPr>
          <p:cNvSpPr>
            <a:spLocks noGrp="1"/>
          </p:cNvSpPr>
          <p:nvPr>
            <p:ph type="title"/>
          </p:nvPr>
        </p:nvSpPr>
        <p:spPr/>
        <p:txBody>
          <a:bodyPr/>
          <a:lstStyle/>
          <a:p>
            <a:r>
              <a:rPr kumimoji="1" lang="en-US" altLang="zh-CN" dirty="0" err="1"/>
              <a:t>Feedas</a:t>
            </a:r>
            <a:r>
              <a:rPr kumimoji="1" lang="zh-CN" altLang="en-US" dirty="0"/>
              <a:t> </a:t>
            </a:r>
            <a:r>
              <a:rPr kumimoji="1" lang="en-US" altLang="zh-CN" dirty="0"/>
              <a:t>phase</a:t>
            </a:r>
            <a:r>
              <a:rPr kumimoji="1" lang="zh-CN" altLang="en-US" dirty="0"/>
              <a:t>概览</a:t>
            </a:r>
          </a:p>
        </p:txBody>
      </p:sp>
      <p:graphicFrame>
        <p:nvGraphicFramePr>
          <p:cNvPr id="7" name="表格 7">
            <a:extLst>
              <a:ext uri="{FF2B5EF4-FFF2-40B4-BE49-F238E27FC236}">
                <a16:creationId xmlns:a16="http://schemas.microsoft.com/office/drawing/2014/main" id="{AF08C81A-6FAE-1F40-90AC-66E7DFEBC6FF}"/>
              </a:ext>
            </a:extLst>
          </p:cNvPr>
          <p:cNvGraphicFramePr>
            <a:graphicFrameLocks noGrp="1"/>
          </p:cNvGraphicFramePr>
          <p:nvPr>
            <p:ph idx="1"/>
            <p:extLst>
              <p:ext uri="{D42A27DB-BD31-4B8C-83A1-F6EECF244321}">
                <p14:modId xmlns:p14="http://schemas.microsoft.com/office/powerpoint/2010/main" val="225459623"/>
              </p:ext>
            </p:extLst>
          </p:nvPr>
        </p:nvGraphicFramePr>
        <p:xfrm>
          <a:off x="647700" y="1006158"/>
          <a:ext cx="10896600" cy="4820920"/>
        </p:xfrm>
        <a:graphic>
          <a:graphicData uri="http://schemas.openxmlformats.org/drawingml/2006/table">
            <a:tbl>
              <a:tblPr firstRow="1" bandRow="1">
                <a:tableStyleId>{FABFCF23-3B69-468F-B69F-88F6DE6A72F2}</a:tableStyleId>
              </a:tblPr>
              <a:tblGrid>
                <a:gridCol w="931718">
                  <a:extLst>
                    <a:ext uri="{9D8B030D-6E8A-4147-A177-3AD203B41FA5}">
                      <a16:colId xmlns:a16="http://schemas.microsoft.com/office/drawing/2014/main" val="1187513307"/>
                    </a:ext>
                  </a:extLst>
                </a:gridCol>
                <a:gridCol w="3435927">
                  <a:extLst>
                    <a:ext uri="{9D8B030D-6E8A-4147-A177-3AD203B41FA5}">
                      <a16:colId xmlns:a16="http://schemas.microsoft.com/office/drawing/2014/main" val="596990387"/>
                    </a:ext>
                  </a:extLst>
                </a:gridCol>
                <a:gridCol w="695907">
                  <a:extLst>
                    <a:ext uri="{9D8B030D-6E8A-4147-A177-3AD203B41FA5}">
                      <a16:colId xmlns:a16="http://schemas.microsoft.com/office/drawing/2014/main" val="3834690650"/>
                    </a:ext>
                  </a:extLst>
                </a:gridCol>
                <a:gridCol w="5833048">
                  <a:extLst>
                    <a:ext uri="{9D8B030D-6E8A-4147-A177-3AD203B41FA5}">
                      <a16:colId xmlns:a16="http://schemas.microsoft.com/office/drawing/2014/main" val="3058330604"/>
                    </a:ext>
                  </a:extLst>
                </a:gridCol>
              </a:tblGrid>
              <a:tr h="370840">
                <a:tc>
                  <a:txBody>
                    <a:bodyPr/>
                    <a:lstStyle/>
                    <a:p>
                      <a:pPr algn="ctr"/>
                      <a:r>
                        <a:rPr lang="en-US" altLang="zh-CN" dirty="0"/>
                        <a:t>phase</a:t>
                      </a:r>
                      <a:endParaRPr lang="zh-CN" altLang="en-US" dirty="0"/>
                    </a:p>
                  </a:txBody>
                  <a:tcPr/>
                </a:tc>
                <a:tc>
                  <a:txBody>
                    <a:bodyPr/>
                    <a:lstStyle/>
                    <a:p>
                      <a:pPr algn="ctr"/>
                      <a:r>
                        <a:rPr lang="zh-CN" altLang="en-US" dirty="0"/>
                        <a:t>模块</a:t>
                      </a:r>
                    </a:p>
                  </a:txBody>
                  <a:tcPr/>
                </a:tc>
                <a:tc>
                  <a:txBody>
                    <a:bodyPr/>
                    <a:lstStyle/>
                    <a:p>
                      <a:pPr algn="ctr"/>
                      <a:r>
                        <a:rPr lang="zh-CN" altLang="en-US" dirty="0"/>
                        <a:t>交互</a:t>
                      </a:r>
                    </a:p>
                  </a:txBody>
                  <a:tcPr/>
                </a:tc>
                <a:tc>
                  <a:txBody>
                    <a:bodyPr/>
                    <a:lstStyle/>
                    <a:p>
                      <a:pPr algn="ctr"/>
                      <a:r>
                        <a:rPr lang="zh-CN" altLang="en-US" dirty="0"/>
                        <a:t>说明</a:t>
                      </a:r>
                    </a:p>
                  </a:txBody>
                  <a:tcPr/>
                </a:tc>
                <a:extLst>
                  <a:ext uri="{0D108BD9-81ED-4DB2-BD59-A6C34878D82A}">
                    <a16:rowId xmlns:a16="http://schemas.microsoft.com/office/drawing/2014/main" val="434259830"/>
                  </a:ext>
                </a:extLst>
              </a:tr>
              <a:tr h="370840">
                <a:tc>
                  <a:txBody>
                    <a:bodyPr/>
                    <a:lstStyle/>
                    <a:p>
                      <a:pPr algn="ctr"/>
                      <a:r>
                        <a:rPr lang="en-US" altLang="zh-CN" dirty="0"/>
                        <a:t>1</a:t>
                      </a:r>
                      <a:endParaRPr lang="zh-CN" altLang="en-US" dirty="0"/>
                    </a:p>
                  </a:txBody>
                  <a:tcPr/>
                </a:tc>
                <a:tc>
                  <a:txBody>
                    <a:bodyPr/>
                    <a:lstStyle/>
                    <a:p>
                      <a:pPr algn="ctr"/>
                      <a:r>
                        <a:rPr lang="en-US" altLang="zh-CN" dirty="0" err="1"/>
                        <a:t>DataManagerModule</a:t>
                      </a:r>
                      <a:endParaRPr lang="zh-CN" altLang="en-US" dirty="0"/>
                    </a:p>
                  </a:txBody>
                  <a:tcPr/>
                </a:tc>
                <a:tc>
                  <a:txBody>
                    <a:bodyPr/>
                    <a:lstStyle/>
                    <a:p>
                      <a:pPr algn="ctr"/>
                      <a:r>
                        <a:rPr lang="zh-CN" altLang="en-US" dirty="0"/>
                        <a:t>否</a:t>
                      </a:r>
                    </a:p>
                  </a:txBody>
                  <a:tcPr/>
                </a:tc>
                <a:tc>
                  <a:txBody>
                    <a:bodyPr/>
                    <a:lstStyle/>
                    <a:p>
                      <a:pPr algn="l"/>
                      <a:r>
                        <a:rPr lang="zh-CN" altLang="en-US" dirty="0"/>
                        <a:t>烽燧日志、观星及其</a:t>
                      </a:r>
                      <a:r>
                        <a:rPr lang="en-US" altLang="zh-CN" dirty="0" err="1"/>
                        <a:t>api</a:t>
                      </a:r>
                      <a:r>
                        <a:rPr lang="zh-CN" altLang="en-US" dirty="0"/>
                        <a:t>初始化，配置初始化</a:t>
                      </a:r>
                      <a:endParaRPr lang="en-US" altLang="zh-CN" dirty="0"/>
                    </a:p>
                  </a:txBody>
                  <a:tcPr/>
                </a:tc>
                <a:extLst>
                  <a:ext uri="{0D108BD9-81ED-4DB2-BD59-A6C34878D82A}">
                    <a16:rowId xmlns:a16="http://schemas.microsoft.com/office/drawing/2014/main" val="464070854"/>
                  </a:ext>
                </a:extLst>
              </a:tr>
              <a:tr h="370840">
                <a:tc rowSpan="2">
                  <a:txBody>
                    <a:bodyPr/>
                    <a:lstStyle/>
                    <a:p>
                      <a:pPr algn="ctr"/>
                      <a:r>
                        <a:rPr lang="en-US" altLang="zh-CN" dirty="0"/>
                        <a:t>2</a:t>
                      </a:r>
                      <a:endParaRPr lang="zh-CN" altLang="en-US" dirty="0"/>
                    </a:p>
                  </a:txBody>
                  <a:tcPr anchor="ctr"/>
                </a:tc>
                <a:tc>
                  <a:txBody>
                    <a:bodyPr/>
                    <a:lstStyle/>
                    <a:p>
                      <a:pPr algn="ctr"/>
                      <a:r>
                        <a:rPr lang="en-US" altLang="zh-CN" dirty="0" err="1"/>
                        <a:t>ReqPM</a:t>
                      </a:r>
                      <a:endParaRPr lang="zh-CN" altLang="en-US" dirty="0"/>
                    </a:p>
                  </a:txBody>
                  <a:tcPr/>
                </a:tc>
                <a:tc>
                  <a:txBody>
                    <a:bodyPr/>
                    <a:lstStyle/>
                    <a:p>
                      <a:pPr algn="ctr"/>
                      <a:r>
                        <a:rPr lang="zh-CN" altLang="en-US" dirty="0"/>
                        <a:t>否</a:t>
                      </a:r>
                    </a:p>
                  </a:txBody>
                  <a:tcPr/>
                </a:tc>
                <a:tc>
                  <a:txBody>
                    <a:bodyPr/>
                    <a:lstStyle/>
                    <a:p>
                      <a:pPr algn="l"/>
                      <a:r>
                        <a:rPr lang="zh-CN" altLang="en-US" dirty="0"/>
                        <a:t>对请求进行反序列化和解析</a:t>
                      </a:r>
                      <a:endParaRPr lang="en-US" altLang="zh-CN" dirty="0"/>
                    </a:p>
                  </a:txBody>
                  <a:tcPr/>
                </a:tc>
                <a:extLst>
                  <a:ext uri="{0D108BD9-81ED-4DB2-BD59-A6C34878D82A}">
                    <a16:rowId xmlns:a16="http://schemas.microsoft.com/office/drawing/2014/main" val="3831733922"/>
                  </a:ext>
                </a:extLst>
              </a:tr>
              <a:tr h="370840">
                <a:tc vMerge="1">
                  <a:txBody>
                    <a:bodyPr/>
                    <a:lstStyle/>
                    <a:p>
                      <a:pPr algn="ctr"/>
                      <a:endParaRPr lang="zh-CN" altLang="en-US" dirty="0"/>
                    </a:p>
                  </a:txBody>
                  <a:tcPr/>
                </a:tc>
                <a:tc>
                  <a:txBody>
                    <a:bodyPr/>
                    <a:lstStyle/>
                    <a:p>
                      <a:pPr algn="ctr"/>
                      <a:r>
                        <a:rPr lang="en-US" altLang="zh-CN" dirty="0" err="1"/>
                        <a:t>LiteSearchRedisPM</a:t>
                      </a:r>
                      <a:endParaRPr lang="zh-CN" altLang="en-US" dirty="0"/>
                    </a:p>
                  </a:txBody>
                  <a:tcPr/>
                </a:tc>
                <a:tc>
                  <a:txBody>
                    <a:bodyPr/>
                    <a:lstStyle/>
                    <a:p>
                      <a:pPr algn="ctr"/>
                      <a:r>
                        <a:rPr lang="zh-CN" altLang="en-US" dirty="0"/>
                        <a:t>否</a:t>
                      </a:r>
                    </a:p>
                  </a:txBody>
                  <a:tcPr/>
                </a:tc>
                <a:tc>
                  <a:txBody>
                    <a:bodyPr/>
                    <a:lstStyle/>
                    <a:p>
                      <a:pPr algn="l"/>
                      <a:r>
                        <a:rPr lang="zh-CN" altLang="en-US" dirty="0"/>
                        <a:t>请求</a:t>
                      </a:r>
                      <a:r>
                        <a:rPr lang="en-US" altLang="zh-CN" dirty="0"/>
                        <a:t>Redis</a:t>
                      </a:r>
                      <a:r>
                        <a:rPr lang="zh-CN" altLang="en-US" dirty="0"/>
                        <a:t>缓存并解析</a:t>
                      </a:r>
                      <a:r>
                        <a:rPr lang="en-US" altLang="zh-CN" dirty="0"/>
                        <a:t>(</a:t>
                      </a:r>
                      <a:r>
                        <a:rPr lang="en-US" altLang="zh-CN" dirty="0" err="1"/>
                        <a:t>bes</a:t>
                      </a:r>
                      <a:r>
                        <a:rPr lang="en-US" altLang="zh-CN" dirty="0"/>
                        <a:t>)</a:t>
                      </a:r>
                    </a:p>
                  </a:txBody>
                  <a:tcPr/>
                </a:tc>
                <a:extLst>
                  <a:ext uri="{0D108BD9-81ED-4DB2-BD59-A6C34878D82A}">
                    <a16:rowId xmlns:a16="http://schemas.microsoft.com/office/drawing/2014/main" val="1650166445"/>
                  </a:ext>
                </a:extLst>
              </a:tr>
              <a:tr h="370840">
                <a:tc rowSpan="3">
                  <a:txBody>
                    <a:bodyPr/>
                    <a:lstStyle/>
                    <a:p>
                      <a:pPr algn="ctr"/>
                      <a:r>
                        <a:rPr lang="en-US" altLang="zh-CN" dirty="0"/>
                        <a:t>3</a:t>
                      </a:r>
                      <a:endParaRPr lang="zh-CN" altLang="en-US" dirty="0"/>
                    </a:p>
                  </a:txBody>
                  <a:tcPr anchor="ctr"/>
                </a:tc>
                <a:tc>
                  <a:txBody>
                    <a:bodyPr/>
                    <a:lstStyle/>
                    <a:p>
                      <a:pPr algn="ctr"/>
                      <a:r>
                        <a:rPr lang="en-US" altLang="zh-CN" dirty="0" err="1"/>
                        <a:t>LiteGoldengateSendPM</a:t>
                      </a:r>
                      <a:endParaRPr lang="zh-CN" altLang="en-US" dirty="0"/>
                    </a:p>
                  </a:txBody>
                  <a:tcPr/>
                </a:tc>
                <a:tc>
                  <a:txBody>
                    <a:bodyPr/>
                    <a:lstStyle/>
                    <a:p>
                      <a:pPr algn="ctr"/>
                      <a:r>
                        <a:rPr lang="zh-CN" altLang="en-US" dirty="0"/>
                        <a:t>否</a:t>
                      </a:r>
                    </a:p>
                  </a:txBody>
                  <a:tcPr/>
                </a:tc>
                <a:tc>
                  <a:txBody>
                    <a:bodyPr/>
                    <a:lstStyle/>
                    <a:p>
                      <a:pPr algn="l"/>
                      <a:r>
                        <a:rPr lang="zh-CN" altLang="en-US" dirty="0"/>
                        <a:t>异步发送金门请求</a:t>
                      </a:r>
                      <a:r>
                        <a:rPr lang="en-US" altLang="zh-CN" dirty="0"/>
                        <a:t>(</a:t>
                      </a:r>
                      <a:r>
                        <a:rPr lang="en-US" altLang="zh-CN" dirty="0" err="1"/>
                        <a:t>bes</a:t>
                      </a:r>
                      <a:r>
                        <a:rPr lang="en-US" altLang="zh-CN" dirty="0"/>
                        <a:t>)</a:t>
                      </a:r>
                    </a:p>
                  </a:txBody>
                  <a:tcPr/>
                </a:tc>
                <a:extLst>
                  <a:ext uri="{0D108BD9-81ED-4DB2-BD59-A6C34878D82A}">
                    <a16:rowId xmlns:a16="http://schemas.microsoft.com/office/drawing/2014/main" val="727125169"/>
                  </a:ext>
                </a:extLst>
              </a:tr>
              <a:tr h="370840">
                <a:tc vMerge="1">
                  <a:txBody>
                    <a:bodyPr/>
                    <a:lstStyle/>
                    <a:p>
                      <a:pPr algn="ctr"/>
                      <a:endParaRPr lang="zh-CN" altLang="en-US" dirty="0"/>
                    </a:p>
                  </a:txBody>
                  <a:tcPr/>
                </a:tc>
                <a:tc>
                  <a:txBody>
                    <a:bodyPr/>
                    <a:lstStyle/>
                    <a:p>
                      <a:pPr algn="ctr"/>
                      <a:r>
                        <a:rPr lang="en-US" altLang="zh-CN" dirty="0" err="1"/>
                        <a:t>LiteIntentServiceSendPM</a:t>
                      </a:r>
                      <a:endParaRPr lang="zh-CN" altLang="en-US" dirty="0"/>
                    </a:p>
                  </a:txBody>
                  <a:tcPr/>
                </a:tc>
                <a:tc>
                  <a:txBody>
                    <a:bodyPr/>
                    <a:lstStyle/>
                    <a:p>
                      <a:pPr algn="ctr"/>
                      <a:r>
                        <a:rPr lang="zh-CN" altLang="en-US" dirty="0"/>
                        <a:t>否</a:t>
                      </a:r>
                    </a:p>
                  </a:txBody>
                  <a:tcPr/>
                </a:tc>
                <a:tc>
                  <a:txBody>
                    <a:bodyPr/>
                    <a:lstStyle/>
                    <a:p>
                      <a:pPr algn="l"/>
                      <a:r>
                        <a:rPr lang="zh-CN" altLang="en-US" dirty="0"/>
                        <a:t>异步发送意图中台请求</a:t>
                      </a:r>
                      <a:endParaRPr lang="en-US" altLang="zh-CN" dirty="0"/>
                    </a:p>
                  </a:txBody>
                  <a:tcPr/>
                </a:tc>
                <a:extLst>
                  <a:ext uri="{0D108BD9-81ED-4DB2-BD59-A6C34878D82A}">
                    <a16:rowId xmlns:a16="http://schemas.microsoft.com/office/drawing/2014/main" val="1663805573"/>
                  </a:ext>
                </a:extLst>
              </a:tr>
              <a:tr h="370840">
                <a:tc vMerge="1">
                  <a:txBody>
                    <a:bodyPr/>
                    <a:lstStyle/>
                    <a:p>
                      <a:pPr algn="ctr"/>
                      <a:endParaRPr lang="zh-CN" altLang="en-US" dirty="0"/>
                    </a:p>
                  </a:txBody>
                  <a:tcPr/>
                </a:tc>
                <a:tc>
                  <a:txBody>
                    <a:bodyPr/>
                    <a:lstStyle/>
                    <a:p>
                      <a:pPr algn="ctr"/>
                      <a:r>
                        <a:rPr lang="en-US" altLang="zh-CN" dirty="0" err="1"/>
                        <a:t>PaBdrpPM</a:t>
                      </a:r>
                      <a:endParaRPr lang="zh-CN" altLang="en-US" dirty="0"/>
                    </a:p>
                  </a:txBody>
                  <a:tcPr/>
                </a:tc>
                <a:tc>
                  <a:txBody>
                    <a:bodyPr/>
                    <a:lstStyle/>
                    <a:p>
                      <a:pPr algn="ctr"/>
                      <a:r>
                        <a:rPr lang="zh-CN" altLang="en-US" dirty="0"/>
                        <a:t>是</a:t>
                      </a:r>
                    </a:p>
                  </a:txBody>
                  <a:tcPr/>
                </a:tc>
                <a:tc>
                  <a:txBody>
                    <a:bodyPr/>
                    <a:lstStyle/>
                    <a:p>
                      <a:pPr algn="l"/>
                      <a:r>
                        <a:rPr lang="zh-CN" altLang="en-US" dirty="0"/>
                        <a:t>异步发送请求</a:t>
                      </a:r>
                      <a:r>
                        <a:rPr lang="en-US" altLang="zh-CN" dirty="0" err="1"/>
                        <a:t>bdrp</a:t>
                      </a:r>
                      <a:endParaRPr lang="en-US" altLang="zh-CN" dirty="0"/>
                    </a:p>
                  </a:txBody>
                  <a:tcPr/>
                </a:tc>
                <a:extLst>
                  <a:ext uri="{0D108BD9-81ED-4DB2-BD59-A6C34878D82A}">
                    <a16:rowId xmlns:a16="http://schemas.microsoft.com/office/drawing/2014/main" val="1458155412"/>
                  </a:ext>
                </a:extLst>
              </a:tr>
              <a:tr h="370840">
                <a:tc rowSpan="6">
                  <a:txBody>
                    <a:bodyPr/>
                    <a:lstStyle/>
                    <a:p>
                      <a:pPr algn="ctr"/>
                      <a:r>
                        <a:rPr lang="en-US" altLang="zh-CN" dirty="0"/>
                        <a:t>4</a:t>
                      </a:r>
                      <a:endParaRPr lang="zh-CN" altLang="en-US" dirty="0"/>
                    </a:p>
                  </a:txBody>
                  <a:tcPr anchor="ctr"/>
                </a:tc>
                <a:tc>
                  <a:txBody>
                    <a:bodyPr/>
                    <a:lstStyle/>
                    <a:p>
                      <a:pPr algn="ctr"/>
                      <a:r>
                        <a:rPr lang="en-US" altLang="zh-CN" dirty="0" err="1"/>
                        <a:t>FeedbesXboxModule</a:t>
                      </a:r>
                      <a:endParaRPr lang="zh-CN" altLang="en-US" dirty="0"/>
                    </a:p>
                  </a:txBody>
                  <a:tcPr/>
                </a:tc>
                <a:tc>
                  <a:txBody>
                    <a:bodyPr/>
                    <a:lstStyle/>
                    <a:p>
                      <a:pPr algn="ctr"/>
                      <a:r>
                        <a:rPr lang="zh-CN" altLang="en-US" dirty="0"/>
                        <a:t>否</a:t>
                      </a:r>
                    </a:p>
                  </a:txBody>
                  <a:tcPr/>
                </a:tc>
                <a:tc>
                  <a:txBody>
                    <a:bodyPr/>
                    <a:lstStyle/>
                    <a:p>
                      <a:pPr algn="l"/>
                      <a:r>
                        <a:rPr lang="zh-CN" altLang="en-US" dirty="0"/>
                        <a:t>获取流量用户特征</a:t>
                      </a:r>
                      <a:r>
                        <a:rPr lang="en-US" altLang="zh-CN" dirty="0"/>
                        <a:t>(</a:t>
                      </a:r>
                      <a:r>
                        <a:rPr lang="en-US" altLang="zh-CN" dirty="0" err="1"/>
                        <a:t>bes</a:t>
                      </a:r>
                      <a:r>
                        <a:rPr lang="en-US" altLang="zh-CN" dirty="0"/>
                        <a:t>)</a:t>
                      </a:r>
                    </a:p>
                  </a:txBody>
                  <a:tcPr/>
                </a:tc>
                <a:extLst>
                  <a:ext uri="{0D108BD9-81ED-4DB2-BD59-A6C34878D82A}">
                    <a16:rowId xmlns:a16="http://schemas.microsoft.com/office/drawing/2014/main" val="660455809"/>
                  </a:ext>
                </a:extLst>
              </a:tr>
              <a:tr h="370840">
                <a:tc vMerge="1">
                  <a:txBody>
                    <a:bodyPr/>
                    <a:lstStyle/>
                    <a:p>
                      <a:pPr algn="ctr"/>
                      <a:endParaRPr lang="zh-CN" altLang="en-US" dirty="0"/>
                    </a:p>
                  </a:txBody>
                  <a:tcPr/>
                </a:tc>
                <a:tc>
                  <a:txBody>
                    <a:bodyPr/>
                    <a:lstStyle/>
                    <a:p>
                      <a:pPr algn="ctr"/>
                      <a:r>
                        <a:rPr lang="en-US" altLang="zh-CN" dirty="0" err="1"/>
                        <a:t>UnionidPM</a:t>
                      </a:r>
                      <a:endParaRPr lang="zh-CN" altLang="en-US" dirty="0"/>
                    </a:p>
                  </a:txBody>
                  <a:tcPr/>
                </a:tc>
                <a:tc>
                  <a:txBody>
                    <a:bodyPr/>
                    <a:lstStyle/>
                    <a:p>
                      <a:pPr algn="ctr"/>
                      <a:r>
                        <a:rPr lang="zh-CN" altLang="en-US" dirty="0"/>
                        <a:t>否</a:t>
                      </a:r>
                    </a:p>
                  </a:txBody>
                  <a:tcPr/>
                </a:tc>
                <a:tc>
                  <a:txBody>
                    <a:bodyPr/>
                    <a:lstStyle/>
                    <a:p>
                      <a:pPr algn="l"/>
                      <a:r>
                        <a:rPr lang="zh-CN" altLang="en-US" dirty="0"/>
                        <a:t>获取</a:t>
                      </a:r>
                      <a:r>
                        <a:rPr lang="en-US" altLang="zh-CN" dirty="0"/>
                        <a:t>unionid</a:t>
                      </a:r>
                      <a:r>
                        <a:rPr lang="zh-CN" altLang="en-US" dirty="0"/>
                        <a:t>用以跨小程序识别同一用户</a:t>
                      </a:r>
                      <a:endParaRPr lang="en-US" altLang="zh-CN" dirty="0"/>
                    </a:p>
                  </a:txBody>
                  <a:tcPr/>
                </a:tc>
                <a:extLst>
                  <a:ext uri="{0D108BD9-81ED-4DB2-BD59-A6C34878D82A}">
                    <a16:rowId xmlns:a16="http://schemas.microsoft.com/office/drawing/2014/main" val="3521881215"/>
                  </a:ext>
                </a:extLst>
              </a:tr>
              <a:tr h="370840">
                <a:tc vMerge="1">
                  <a:txBody>
                    <a:bodyPr/>
                    <a:lstStyle/>
                    <a:p>
                      <a:pPr algn="ctr"/>
                      <a:endParaRPr lang="zh-CN" altLang="en-US" dirty="0"/>
                    </a:p>
                  </a:txBody>
                  <a:tcPr/>
                </a:tc>
                <a:tc>
                  <a:txBody>
                    <a:bodyPr/>
                    <a:lstStyle/>
                    <a:p>
                      <a:pPr algn="ctr"/>
                      <a:r>
                        <a:rPr lang="en-US" altLang="zh-CN" dirty="0" err="1"/>
                        <a:t>FeedUserXboxCenterModule</a:t>
                      </a:r>
                      <a:endParaRPr lang="zh-CN" altLang="en-US" dirty="0"/>
                    </a:p>
                  </a:txBody>
                  <a:tcPr/>
                </a:tc>
                <a:tc>
                  <a:txBody>
                    <a:bodyPr/>
                    <a:lstStyle/>
                    <a:p>
                      <a:pPr algn="ctr"/>
                      <a:r>
                        <a:rPr lang="zh-CN" altLang="en-US" dirty="0"/>
                        <a:t>否</a:t>
                      </a:r>
                    </a:p>
                  </a:txBody>
                  <a:tcPr/>
                </a:tc>
                <a:tc>
                  <a:txBody>
                    <a:bodyPr/>
                    <a:lstStyle/>
                    <a:p>
                      <a:pPr algn="l"/>
                      <a:r>
                        <a:rPr lang="zh-CN" altLang="en-US" dirty="0"/>
                        <a:t>离线请求</a:t>
                      </a:r>
                      <a:r>
                        <a:rPr lang="en-US" altLang="zh-CN" dirty="0" err="1"/>
                        <a:t>xbox</a:t>
                      </a:r>
                      <a:r>
                        <a:rPr lang="zh-CN" altLang="en-US" dirty="0"/>
                        <a:t>的</a:t>
                      </a:r>
                      <a:r>
                        <a:rPr lang="en-US" altLang="zh-CN" dirty="0" err="1"/>
                        <a:t>usercenter</a:t>
                      </a:r>
                      <a:r>
                        <a:rPr lang="en-US" altLang="zh-CN" dirty="0"/>
                        <a:t>(</a:t>
                      </a:r>
                      <a:r>
                        <a:rPr lang="en-US" altLang="zh-CN" dirty="0" err="1"/>
                        <a:t>bes</a:t>
                      </a:r>
                      <a:r>
                        <a:rPr lang="en-US" altLang="zh-CN" dirty="0"/>
                        <a:t>)</a:t>
                      </a:r>
                    </a:p>
                  </a:txBody>
                  <a:tcPr/>
                </a:tc>
                <a:extLst>
                  <a:ext uri="{0D108BD9-81ED-4DB2-BD59-A6C34878D82A}">
                    <a16:rowId xmlns:a16="http://schemas.microsoft.com/office/drawing/2014/main" val="773181159"/>
                  </a:ext>
                </a:extLst>
              </a:tr>
              <a:tr h="370840">
                <a:tc vMerge="1">
                  <a:txBody>
                    <a:bodyPr/>
                    <a:lstStyle/>
                    <a:p>
                      <a:pPr algn="ctr"/>
                      <a:endParaRPr lang="zh-CN" altLang="en-US" dirty="0"/>
                    </a:p>
                  </a:txBody>
                  <a:tcPr/>
                </a:tc>
                <a:tc>
                  <a:txBody>
                    <a:bodyPr/>
                    <a:lstStyle/>
                    <a:p>
                      <a:pPr algn="ctr"/>
                      <a:r>
                        <a:rPr lang="en-US" altLang="zh-CN" dirty="0" err="1"/>
                        <a:t>UasPM</a:t>
                      </a:r>
                      <a:endParaRPr lang="zh-CN" altLang="en-US" dirty="0"/>
                    </a:p>
                  </a:txBody>
                  <a:tcPr/>
                </a:tc>
                <a:tc>
                  <a:txBody>
                    <a:bodyPr/>
                    <a:lstStyle/>
                    <a:p>
                      <a:pPr algn="ctr"/>
                      <a:r>
                        <a:rPr lang="zh-CN" altLang="en-US" dirty="0"/>
                        <a:t>是</a:t>
                      </a:r>
                    </a:p>
                  </a:txBody>
                  <a:tcPr/>
                </a:tc>
                <a:tc>
                  <a:txBody>
                    <a:bodyPr/>
                    <a:lstStyle/>
                    <a:p>
                      <a:pPr algn="l"/>
                      <a:r>
                        <a:rPr lang="zh-CN" altLang="en-US" dirty="0"/>
                        <a:t>与</a:t>
                      </a:r>
                      <a:r>
                        <a:rPr lang="en-US" altLang="zh-CN" dirty="0" err="1"/>
                        <a:t>Uas</a:t>
                      </a:r>
                      <a:r>
                        <a:rPr lang="zh-CN" altLang="en-US" dirty="0"/>
                        <a:t>模块交互获取用户基本信息</a:t>
                      </a:r>
                      <a:endParaRPr lang="en-US" altLang="zh-CN" dirty="0"/>
                    </a:p>
                  </a:txBody>
                  <a:tcPr/>
                </a:tc>
                <a:extLst>
                  <a:ext uri="{0D108BD9-81ED-4DB2-BD59-A6C34878D82A}">
                    <a16:rowId xmlns:a16="http://schemas.microsoft.com/office/drawing/2014/main" val="1057424983"/>
                  </a:ext>
                </a:extLst>
              </a:tr>
              <a:tr h="370840">
                <a:tc vMerge="1">
                  <a:txBody>
                    <a:bodyPr/>
                    <a:lstStyle/>
                    <a:p>
                      <a:pPr algn="ctr"/>
                      <a:endParaRPr lang="zh-CN" altLang="en-US" dirty="0"/>
                    </a:p>
                  </a:txBody>
                  <a:tcPr/>
                </a:tc>
                <a:tc>
                  <a:txBody>
                    <a:bodyPr/>
                    <a:lstStyle/>
                    <a:p>
                      <a:pPr algn="ctr"/>
                      <a:r>
                        <a:rPr lang="en-US" altLang="zh-CN" dirty="0" err="1"/>
                        <a:t>UserCenterPM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访问</a:t>
                      </a:r>
                      <a:r>
                        <a:rPr lang="en" altLang="zh-CN" sz="1800" b="0" i="0" u="none" strike="noStrike" kern="1200" dirty="0" err="1">
                          <a:solidFill>
                            <a:schemeClr val="dk1"/>
                          </a:solidFill>
                          <a:effectLst/>
                          <a:latin typeface="+mn-lt"/>
                          <a:ea typeface="+mn-ea"/>
                          <a:cs typeface="+mn-cs"/>
                        </a:rPr>
                        <a:t>usercenter</a:t>
                      </a:r>
                      <a:r>
                        <a:rPr lang="zh-CN" altLang="en-US" sz="1800" b="0" i="0" u="none" strike="noStrike" kern="1200" dirty="0">
                          <a:solidFill>
                            <a:schemeClr val="dk1"/>
                          </a:solidFill>
                          <a:effectLst/>
                          <a:latin typeface="+mn-lt"/>
                          <a:ea typeface="+mn-ea"/>
                          <a:cs typeface="+mn-cs"/>
                        </a:rPr>
                        <a:t>获取用户历史行为信息用以频控</a:t>
                      </a:r>
                      <a:endParaRPr lang="en-US" altLang="zh-CN" dirty="0"/>
                    </a:p>
                  </a:txBody>
                  <a:tcPr/>
                </a:tc>
                <a:extLst>
                  <a:ext uri="{0D108BD9-81ED-4DB2-BD59-A6C34878D82A}">
                    <a16:rowId xmlns:a16="http://schemas.microsoft.com/office/drawing/2014/main" val="1617096332"/>
                  </a:ext>
                </a:extLst>
              </a:tr>
              <a:tr h="370840">
                <a:tc vMerge="1">
                  <a:txBody>
                    <a:bodyPr/>
                    <a:lstStyle/>
                    <a:p>
                      <a:pPr algn="ctr"/>
                      <a:endParaRPr lang="zh-CN" altLang="en-US" dirty="0"/>
                    </a:p>
                  </a:txBody>
                  <a:tcPr/>
                </a:tc>
                <a:tc>
                  <a:txBody>
                    <a:bodyPr/>
                    <a:lstStyle/>
                    <a:p>
                      <a:pPr algn="ctr"/>
                      <a:r>
                        <a:rPr lang="en-US" altLang="zh-CN" dirty="0" err="1"/>
                        <a:t>UpinPM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访问</a:t>
                      </a:r>
                      <a:r>
                        <a:rPr lang="en" altLang="zh-CN" sz="1800" b="0" i="0" u="none" strike="noStrike" kern="1200" dirty="0" err="1">
                          <a:solidFill>
                            <a:schemeClr val="dk1"/>
                          </a:solidFill>
                          <a:effectLst/>
                          <a:latin typeface="+mn-lt"/>
                          <a:ea typeface="+mn-ea"/>
                          <a:cs typeface="+mn-cs"/>
                        </a:rPr>
                        <a:t>Upin</a:t>
                      </a:r>
                      <a:r>
                        <a:rPr lang="zh-CN" altLang="en-US" sz="1800" b="0" i="0" u="none" strike="noStrike" kern="1200" dirty="0">
                          <a:solidFill>
                            <a:schemeClr val="dk1"/>
                          </a:solidFill>
                          <a:effectLst/>
                          <a:latin typeface="+mn-lt"/>
                          <a:ea typeface="+mn-ea"/>
                          <a:cs typeface="+mn-cs"/>
                        </a:rPr>
                        <a:t>获取用户</a:t>
                      </a:r>
                      <a:r>
                        <a:rPr lang="en" altLang="zh-CN" sz="1800" b="0" i="0" u="none" strike="noStrike" kern="1200" dirty="0">
                          <a:solidFill>
                            <a:schemeClr val="dk1"/>
                          </a:solidFill>
                          <a:effectLst/>
                          <a:latin typeface="+mn-lt"/>
                          <a:ea typeface="+mn-ea"/>
                          <a:cs typeface="+mn-cs"/>
                        </a:rPr>
                        <a:t>session</a:t>
                      </a:r>
                      <a:r>
                        <a:rPr lang="zh-CN" altLang="en-US" sz="1800" b="0" i="0" u="none" strike="noStrike" kern="1200" dirty="0">
                          <a:solidFill>
                            <a:schemeClr val="dk1"/>
                          </a:solidFill>
                          <a:effectLst/>
                          <a:latin typeface="+mn-lt"/>
                          <a:ea typeface="+mn-ea"/>
                          <a:cs typeface="+mn-cs"/>
                        </a:rPr>
                        <a:t>数据、历史搜索数据</a:t>
                      </a:r>
                      <a:r>
                        <a:rPr lang="en-US" altLang="zh-CN" sz="1800" b="0" i="0" u="none" strike="noStrike" kern="1200" dirty="0">
                          <a:solidFill>
                            <a:schemeClr val="dk1"/>
                          </a:solidFill>
                          <a:effectLst/>
                          <a:latin typeface="+mn-lt"/>
                          <a:ea typeface="+mn-ea"/>
                          <a:cs typeface="+mn-cs"/>
                        </a:rPr>
                        <a:t>(</a:t>
                      </a:r>
                      <a:r>
                        <a:rPr lang="zh-CN" altLang="en-US" sz="1800" b="0" i="0" u="none" strike="noStrike" kern="1200" dirty="0">
                          <a:solidFill>
                            <a:schemeClr val="dk1"/>
                          </a:solidFill>
                          <a:effectLst/>
                          <a:latin typeface="+mn-lt"/>
                          <a:ea typeface="+mn-ea"/>
                          <a:cs typeface="+mn-cs"/>
                        </a:rPr>
                        <a:t>短期</a:t>
                      </a:r>
                      <a:r>
                        <a:rPr lang="en-US" altLang="zh-CN" sz="1800" b="0" i="0" u="none" strike="noStrike" kern="1200" dirty="0">
                          <a:solidFill>
                            <a:schemeClr val="dk1"/>
                          </a:solidFill>
                          <a:effectLst/>
                          <a:latin typeface="+mn-lt"/>
                          <a:ea typeface="+mn-ea"/>
                          <a:cs typeface="+mn-cs"/>
                        </a:rPr>
                        <a:t>)</a:t>
                      </a:r>
                      <a:endParaRPr lang="en-US" altLang="zh-CN" dirty="0"/>
                    </a:p>
                  </a:txBody>
                  <a:tcPr/>
                </a:tc>
                <a:extLst>
                  <a:ext uri="{0D108BD9-81ED-4DB2-BD59-A6C34878D82A}">
                    <a16:rowId xmlns:a16="http://schemas.microsoft.com/office/drawing/2014/main" val="4127944771"/>
                  </a:ext>
                </a:extLst>
              </a:tr>
            </a:tbl>
          </a:graphicData>
        </a:graphic>
      </p:graphicFrame>
    </p:spTree>
    <p:extLst>
      <p:ext uri="{BB962C8B-B14F-4D97-AF65-F5344CB8AC3E}">
        <p14:creationId xmlns:p14="http://schemas.microsoft.com/office/powerpoint/2010/main" val="3619146718"/>
      </p:ext>
    </p:extLst>
  </p:cSld>
  <p:clrMapOvr>
    <a:masterClrMapping/>
  </p:clrMapOvr>
  <p:transition>
    <p:wipe dir="d"/>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C5C086-3505-6F46-A209-D9013D4D572E}"/>
              </a:ext>
            </a:extLst>
          </p:cNvPr>
          <p:cNvSpPr>
            <a:spLocks noGrp="1"/>
          </p:cNvSpPr>
          <p:nvPr>
            <p:ph type="title"/>
          </p:nvPr>
        </p:nvSpPr>
        <p:spPr/>
        <p:txBody>
          <a:bodyPr/>
          <a:lstStyle/>
          <a:p>
            <a:r>
              <a:rPr kumimoji="1" lang="en-US" altLang="zh-CN" dirty="0" err="1"/>
              <a:t>Feedas</a:t>
            </a:r>
            <a:r>
              <a:rPr kumimoji="1" lang="zh-CN" altLang="en-US" dirty="0"/>
              <a:t> </a:t>
            </a:r>
            <a:r>
              <a:rPr kumimoji="1" lang="en-US" altLang="zh-CN" dirty="0"/>
              <a:t>phase</a:t>
            </a:r>
            <a:r>
              <a:rPr kumimoji="1" lang="zh-CN" altLang="en-US" dirty="0"/>
              <a:t>概览</a:t>
            </a:r>
          </a:p>
        </p:txBody>
      </p:sp>
      <p:sp>
        <p:nvSpPr>
          <p:cNvPr id="3" name="内容占位符 2">
            <a:extLst>
              <a:ext uri="{FF2B5EF4-FFF2-40B4-BE49-F238E27FC236}">
                <a16:creationId xmlns:a16="http://schemas.microsoft.com/office/drawing/2014/main" id="{3D12CC35-DDC7-674C-849F-1C3AD8A214B8}"/>
              </a:ext>
            </a:extLst>
          </p:cNvPr>
          <p:cNvSpPr>
            <a:spLocks noGrp="1"/>
          </p:cNvSpPr>
          <p:nvPr>
            <p:ph idx="1"/>
          </p:nvPr>
        </p:nvSpPr>
        <p:spPr/>
        <p:txBody>
          <a:bodyPr/>
          <a:lstStyle/>
          <a:p>
            <a:endParaRPr kumimoji="1" lang="zh-CN" altLang="en-US" dirty="0"/>
          </a:p>
        </p:txBody>
      </p:sp>
      <p:graphicFrame>
        <p:nvGraphicFramePr>
          <p:cNvPr id="4" name="表格 3">
            <a:extLst>
              <a:ext uri="{FF2B5EF4-FFF2-40B4-BE49-F238E27FC236}">
                <a16:creationId xmlns:a16="http://schemas.microsoft.com/office/drawing/2014/main" id="{C741F293-C3A7-0C41-88FC-D6639EBE5E98}"/>
              </a:ext>
            </a:extLst>
          </p:cNvPr>
          <p:cNvGraphicFramePr>
            <a:graphicFrameLocks noGrp="1"/>
          </p:cNvGraphicFramePr>
          <p:nvPr>
            <p:extLst>
              <p:ext uri="{D42A27DB-BD31-4B8C-83A1-F6EECF244321}">
                <p14:modId xmlns:p14="http://schemas.microsoft.com/office/powerpoint/2010/main" val="165074616"/>
              </p:ext>
            </p:extLst>
          </p:nvPr>
        </p:nvGraphicFramePr>
        <p:xfrm>
          <a:off x="579019" y="905817"/>
          <a:ext cx="11158279" cy="4820920"/>
        </p:xfrm>
        <a:graphic>
          <a:graphicData uri="http://schemas.openxmlformats.org/drawingml/2006/table">
            <a:tbl>
              <a:tblPr firstRow="1" bandRow="1">
                <a:tableStyleId>{FABFCF23-3B69-468F-B69F-88F6DE6A72F2}</a:tableStyleId>
              </a:tblPr>
              <a:tblGrid>
                <a:gridCol w="954093">
                  <a:extLst>
                    <a:ext uri="{9D8B030D-6E8A-4147-A177-3AD203B41FA5}">
                      <a16:colId xmlns:a16="http://schemas.microsoft.com/office/drawing/2014/main" val="4005389594"/>
                    </a:ext>
                  </a:extLst>
                </a:gridCol>
                <a:gridCol w="3518440">
                  <a:extLst>
                    <a:ext uri="{9D8B030D-6E8A-4147-A177-3AD203B41FA5}">
                      <a16:colId xmlns:a16="http://schemas.microsoft.com/office/drawing/2014/main" val="4268901875"/>
                    </a:ext>
                  </a:extLst>
                </a:gridCol>
                <a:gridCol w="712619">
                  <a:extLst>
                    <a:ext uri="{9D8B030D-6E8A-4147-A177-3AD203B41FA5}">
                      <a16:colId xmlns:a16="http://schemas.microsoft.com/office/drawing/2014/main" val="2684122854"/>
                    </a:ext>
                  </a:extLst>
                </a:gridCol>
                <a:gridCol w="5973127">
                  <a:extLst>
                    <a:ext uri="{9D8B030D-6E8A-4147-A177-3AD203B41FA5}">
                      <a16:colId xmlns:a16="http://schemas.microsoft.com/office/drawing/2014/main" val="3471675062"/>
                    </a:ext>
                  </a:extLst>
                </a:gridCol>
              </a:tblGrid>
              <a:tr h="370840">
                <a:tc>
                  <a:txBody>
                    <a:bodyPr/>
                    <a:lstStyle/>
                    <a:p>
                      <a:pPr algn="ctr"/>
                      <a:r>
                        <a:rPr lang="en-US" altLang="zh-CN" dirty="0"/>
                        <a:t>phase</a:t>
                      </a:r>
                      <a:endParaRPr lang="zh-CN" altLang="en-US" dirty="0"/>
                    </a:p>
                  </a:txBody>
                  <a:tcPr/>
                </a:tc>
                <a:tc>
                  <a:txBody>
                    <a:bodyPr/>
                    <a:lstStyle/>
                    <a:p>
                      <a:pPr algn="ctr"/>
                      <a:r>
                        <a:rPr lang="zh-CN" altLang="en-US" dirty="0"/>
                        <a:t>模块</a:t>
                      </a:r>
                    </a:p>
                  </a:txBody>
                  <a:tcPr/>
                </a:tc>
                <a:tc>
                  <a:txBody>
                    <a:bodyPr/>
                    <a:lstStyle/>
                    <a:p>
                      <a:pPr algn="ctr"/>
                      <a:r>
                        <a:rPr lang="zh-CN" altLang="en-US" dirty="0"/>
                        <a:t>交互</a:t>
                      </a:r>
                    </a:p>
                  </a:txBody>
                  <a:tcPr/>
                </a:tc>
                <a:tc>
                  <a:txBody>
                    <a:bodyPr/>
                    <a:lstStyle/>
                    <a:p>
                      <a:pPr algn="ctr"/>
                      <a:r>
                        <a:rPr lang="zh-CN" altLang="en-US" dirty="0"/>
                        <a:t>说明</a:t>
                      </a:r>
                    </a:p>
                  </a:txBody>
                  <a:tcPr/>
                </a:tc>
                <a:extLst>
                  <a:ext uri="{0D108BD9-81ED-4DB2-BD59-A6C34878D82A}">
                    <a16:rowId xmlns:a16="http://schemas.microsoft.com/office/drawing/2014/main" val="619327143"/>
                  </a:ext>
                </a:extLst>
              </a:tr>
              <a:tr h="370840">
                <a:tc rowSpan="6">
                  <a:txBody>
                    <a:bodyPr/>
                    <a:lstStyle/>
                    <a:p>
                      <a:pPr algn="ctr"/>
                      <a:r>
                        <a:rPr lang="en-US" altLang="zh-CN" dirty="0"/>
                        <a:t>4</a:t>
                      </a:r>
                      <a:endParaRPr lang="zh-CN" altLang="en-US" dirty="0"/>
                    </a:p>
                  </a:txBody>
                  <a:tcPr anchor="ctr"/>
                </a:tc>
                <a:tc>
                  <a:txBody>
                    <a:bodyPr/>
                    <a:lstStyle/>
                    <a:p>
                      <a:pPr algn="ctr"/>
                      <a:r>
                        <a:rPr lang="en-US" altLang="zh-CN" dirty="0" err="1"/>
                        <a:t>KaiwuPM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访问开物获取用户属性、长期兴趣和意图等</a:t>
                      </a:r>
                      <a:endParaRPr lang="en-US" altLang="zh-CN" dirty="0"/>
                    </a:p>
                  </a:txBody>
                  <a:tcPr/>
                </a:tc>
                <a:extLst>
                  <a:ext uri="{0D108BD9-81ED-4DB2-BD59-A6C34878D82A}">
                    <a16:rowId xmlns:a16="http://schemas.microsoft.com/office/drawing/2014/main" val="1005308833"/>
                  </a:ext>
                </a:extLst>
              </a:tr>
              <a:tr h="370840">
                <a:tc vMerge="1">
                  <a:txBody>
                    <a:bodyPr/>
                    <a:lstStyle/>
                    <a:p>
                      <a:pPr algn="ctr"/>
                      <a:endParaRPr lang="zh-CN" altLang="en-US" dirty="0"/>
                    </a:p>
                  </a:txBody>
                  <a:tcPr/>
                </a:tc>
                <a:tc>
                  <a:txBody>
                    <a:bodyPr/>
                    <a:lstStyle/>
                    <a:p>
                      <a:pPr algn="ctr"/>
                      <a:r>
                        <a:rPr lang="en-US" altLang="zh-CN" dirty="0" err="1"/>
                        <a:t>LiteKaiwuPM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走</a:t>
                      </a:r>
                      <a:r>
                        <a:rPr lang="en" altLang="zh-CN" sz="1800" b="0" i="0" u="none" strike="noStrike" kern="1200" dirty="0" err="1">
                          <a:solidFill>
                            <a:schemeClr val="dk1"/>
                          </a:solidFill>
                          <a:effectLst/>
                          <a:latin typeface="+mn-lt"/>
                          <a:ea typeface="+mn-ea"/>
                          <a:cs typeface="+mn-cs"/>
                        </a:rPr>
                        <a:t>LiteKaiwu</a:t>
                      </a:r>
                      <a:r>
                        <a:rPr lang="zh-CN" altLang="en-US" sz="1800" b="0" i="0" u="none" strike="noStrike" kern="1200" dirty="0">
                          <a:solidFill>
                            <a:schemeClr val="dk1"/>
                          </a:solidFill>
                          <a:effectLst/>
                          <a:latin typeface="+mn-lt"/>
                          <a:ea typeface="+mn-ea"/>
                          <a:cs typeface="+mn-cs"/>
                        </a:rPr>
                        <a:t>来获取人群定向信息</a:t>
                      </a:r>
                      <a:r>
                        <a:rPr lang="en-US" altLang="zh-CN" sz="1800" b="0" i="0" u="none" strike="noStrike" kern="1200" dirty="0">
                          <a:solidFill>
                            <a:schemeClr val="dk1"/>
                          </a:solidFill>
                          <a:effectLst/>
                          <a:latin typeface="+mn-lt"/>
                          <a:ea typeface="+mn-ea"/>
                          <a:cs typeface="+mn-cs"/>
                        </a:rPr>
                        <a:t>(</a:t>
                      </a:r>
                      <a:r>
                        <a:rPr lang="en-US" altLang="zh-CN" sz="1800" b="0" i="0" u="none" strike="noStrike" kern="1200" dirty="0" err="1">
                          <a:solidFill>
                            <a:schemeClr val="dk1"/>
                          </a:solidFill>
                          <a:effectLst/>
                          <a:latin typeface="+mn-lt"/>
                          <a:ea typeface="+mn-ea"/>
                          <a:cs typeface="+mn-cs"/>
                        </a:rPr>
                        <a:t>bes</a:t>
                      </a:r>
                      <a:r>
                        <a:rPr lang="zh-CN" altLang="en-US" sz="1800" b="0" i="0" u="none" strike="noStrike" kern="1200" dirty="0">
                          <a:solidFill>
                            <a:schemeClr val="dk1"/>
                          </a:solidFill>
                          <a:effectLst/>
                          <a:latin typeface="+mn-lt"/>
                          <a:ea typeface="+mn-ea"/>
                          <a:cs typeface="+mn-cs"/>
                        </a:rPr>
                        <a:t>流量</a:t>
                      </a:r>
                      <a:r>
                        <a:rPr lang="en-US" altLang="zh-CN" sz="1800" b="0" i="0" u="none" strike="noStrike" kern="1200" dirty="0">
                          <a:solidFill>
                            <a:schemeClr val="dk1"/>
                          </a:solidFill>
                          <a:effectLst/>
                          <a:latin typeface="+mn-lt"/>
                          <a:ea typeface="+mn-ea"/>
                          <a:cs typeface="+mn-cs"/>
                        </a:rPr>
                        <a:t>)</a:t>
                      </a:r>
                      <a:endParaRPr lang="en-US" altLang="zh-CN" dirty="0"/>
                    </a:p>
                  </a:txBody>
                  <a:tcPr/>
                </a:tc>
                <a:extLst>
                  <a:ext uri="{0D108BD9-81ED-4DB2-BD59-A6C34878D82A}">
                    <a16:rowId xmlns:a16="http://schemas.microsoft.com/office/drawing/2014/main" val="2220891469"/>
                  </a:ext>
                </a:extLst>
              </a:tr>
              <a:tr h="370840">
                <a:tc vMerge="1">
                  <a:txBody>
                    <a:bodyPr/>
                    <a:lstStyle/>
                    <a:p>
                      <a:pPr algn="ctr"/>
                      <a:endParaRPr lang="zh-CN" altLang="en-US" dirty="0"/>
                    </a:p>
                  </a:txBody>
                  <a:tcPr/>
                </a:tc>
                <a:tc>
                  <a:txBody>
                    <a:bodyPr/>
                    <a:lstStyle/>
                    <a:p>
                      <a:pPr algn="ctr"/>
                      <a:r>
                        <a:rPr lang="en-US" altLang="zh-CN" dirty="0" err="1"/>
                        <a:t>UmsPM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访问</a:t>
                      </a:r>
                      <a:r>
                        <a:rPr lang="en" altLang="zh-CN" sz="1800" b="0" i="0" u="none" strike="noStrike" kern="1200" dirty="0">
                          <a:solidFill>
                            <a:schemeClr val="dk1"/>
                          </a:solidFill>
                          <a:effectLst/>
                          <a:latin typeface="+mn-lt"/>
                          <a:ea typeface="+mn-ea"/>
                          <a:cs typeface="+mn-cs"/>
                        </a:rPr>
                        <a:t>ums</a:t>
                      </a:r>
                      <a:r>
                        <a:rPr lang="zh-CN" altLang="en-US" sz="1800" b="0" i="0" u="none" strike="noStrike" kern="1200" dirty="0">
                          <a:solidFill>
                            <a:schemeClr val="dk1"/>
                          </a:solidFill>
                          <a:effectLst/>
                          <a:latin typeface="+mn-lt"/>
                          <a:ea typeface="+mn-ea"/>
                          <a:cs typeface="+mn-cs"/>
                        </a:rPr>
                        <a:t>挖掘用户的</a:t>
                      </a:r>
                      <a:r>
                        <a:rPr lang="en-US" altLang="zh-CN" sz="1800" b="0" i="0" u="none" strike="noStrike" kern="1200" dirty="0">
                          <a:solidFill>
                            <a:schemeClr val="dk1"/>
                          </a:solidFill>
                          <a:effectLst/>
                          <a:latin typeface="+mn-lt"/>
                          <a:ea typeface="+mn-ea"/>
                          <a:cs typeface="+mn-cs"/>
                        </a:rPr>
                        <a:t>attention</a:t>
                      </a:r>
                      <a:r>
                        <a:rPr lang="zh-CN" altLang="en-US" sz="1800" b="0" i="0" u="none" strike="noStrike" kern="1200" dirty="0">
                          <a:solidFill>
                            <a:schemeClr val="dk1"/>
                          </a:solidFill>
                          <a:effectLst/>
                          <a:latin typeface="+mn-lt"/>
                          <a:ea typeface="+mn-ea"/>
                          <a:cs typeface="+mn-cs"/>
                        </a:rPr>
                        <a:t>信息，用于广告触发</a:t>
                      </a:r>
                      <a:endParaRPr lang="en-US" altLang="zh-CN" dirty="0"/>
                    </a:p>
                  </a:txBody>
                  <a:tcPr/>
                </a:tc>
                <a:extLst>
                  <a:ext uri="{0D108BD9-81ED-4DB2-BD59-A6C34878D82A}">
                    <a16:rowId xmlns:a16="http://schemas.microsoft.com/office/drawing/2014/main" val="42625543"/>
                  </a:ext>
                </a:extLst>
              </a:tr>
              <a:tr h="370840">
                <a:tc vMerge="1">
                  <a:txBody>
                    <a:bodyPr/>
                    <a:lstStyle/>
                    <a:p>
                      <a:pPr algn="ctr"/>
                      <a:endParaRPr lang="zh-CN" altLang="en-US" dirty="0"/>
                    </a:p>
                  </a:txBody>
                  <a:tcPr/>
                </a:tc>
                <a:tc>
                  <a:txBody>
                    <a:bodyPr/>
                    <a:lstStyle/>
                    <a:p>
                      <a:pPr algn="ctr"/>
                      <a:r>
                        <a:rPr lang="en-US" altLang="zh-CN" dirty="0" err="1"/>
                        <a:t>LiteGoldengatePM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金门的轻量级请求</a:t>
                      </a:r>
                      <a:r>
                        <a:rPr lang="en-US" altLang="zh-CN" sz="1800" b="0" i="0" u="none" strike="noStrike" kern="1200" dirty="0">
                          <a:solidFill>
                            <a:schemeClr val="dk1"/>
                          </a:solidFill>
                          <a:effectLst/>
                          <a:latin typeface="+mn-lt"/>
                          <a:ea typeface="+mn-ea"/>
                          <a:cs typeface="+mn-cs"/>
                        </a:rPr>
                        <a:t>,query</a:t>
                      </a:r>
                      <a:r>
                        <a:rPr lang="zh-CN" altLang="en-US" sz="1800" b="0" i="0" u="none" strike="noStrike" kern="1200" dirty="0">
                          <a:solidFill>
                            <a:schemeClr val="dk1"/>
                          </a:solidFill>
                          <a:effectLst/>
                          <a:latin typeface="+mn-lt"/>
                          <a:ea typeface="+mn-ea"/>
                          <a:cs typeface="+mn-cs"/>
                        </a:rPr>
                        <a:t>拓展优化与选择</a:t>
                      </a:r>
                      <a:r>
                        <a:rPr lang="en-US" altLang="zh-CN" sz="1800" b="0" i="0" u="none" strike="noStrike" kern="1200" dirty="0">
                          <a:solidFill>
                            <a:schemeClr val="dk1"/>
                          </a:solidFill>
                          <a:effectLst/>
                          <a:latin typeface="+mn-lt"/>
                          <a:ea typeface="+mn-ea"/>
                          <a:cs typeface="+mn-cs"/>
                        </a:rPr>
                        <a:t>(</a:t>
                      </a:r>
                      <a:r>
                        <a:rPr lang="en-US" altLang="zh-CN" sz="1800" b="0" i="0" u="none" strike="noStrike" kern="1200" dirty="0" err="1">
                          <a:solidFill>
                            <a:schemeClr val="dk1"/>
                          </a:solidFill>
                          <a:effectLst/>
                          <a:latin typeface="+mn-lt"/>
                          <a:ea typeface="+mn-ea"/>
                          <a:cs typeface="+mn-cs"/>
                        </a:rPr>
                        <a:t>bes</a:t>
                      </a:r>
                      <a:r>
                        <a:rPr lang="zh-CN" altLang="en-US" sz="1800" b="0" i="0" u="none" strike="noStrike" kern="1200" dirty="0">
                          <a:solidFill>
                            <a:schemeClr val="dk1"/>
                          </a:solidFill>
                          <a:effectLst/>
                          <a:latin typeface="+mn-lt"/>
                          <a:ea typeface="+mn-ea"/>
                          <a:cs typeface="+mn-cs"/>
                        </a:rPr>
                        <a:t>流量</a:t>
                      </a:r>
                      <a:r>
                        <a:rPr lang="en-US" altLang="zh-CN" sz="1800" b="0" i="0" u="none" strike="noStrike" kern="1200" dirty="0">
                          <a:solidFill>
                            <a:schemeClr val="dk1"/>
                          </a:solidFill>
                          <a:effectLst/>
                          <a:latin typeface="+mn-lt"/>
                          <a:ea typeface="+mn-ea"/>
                          <a:cs typeface="+mn-cs"/>
                        </a:rPr>
                        <a:t>)</a:t>
                      </a:r>
                      <a:endParaRPr lang="en-US" altLang="zh-CN" dirty="0"/>
                    </a:p>
                  </a:txBody>
                  <a:tcPr/>
                </a:tc>
                <a:extLst>
                  <a:ext uri="{0D108BD9-81ED-4DB2-BD59-A6C34878D82A}">
                    <a16:rowId xmlns:a16="http://schemas.microsoft.com/office/drawing/2014/main" val="1160817623"/>
                  </a:ext>
                </a:extLst>
              </a:tr>
              <a:tr h="370840">
                <a:tc vMerge="1">
                  <a:txBody>
                    <a:bodyPr/>
                    <a:lstStyle/>
                    <a:p>
                      <a:pPr algn="ctr"/>
                      <a:endParaRPr lang="zh-CN" altLang="en-US" dirty="0"/>
                    </a:p>
                  </a:txBody>
                  <a:tcPr/>
                </a:tc>
                <a:tc>
                  <a:txBody>
                    <a:bodyPr/>
                    <a:lstStyle/>
                    <a:p>
                      <a:pPr algn="ctr"/>
                      <a:r>
                        <a:rPr lang="en-US" altLang="zh-CN" dirty="0" err="1"/>
                        <a:t>IntentServicePM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请求意图中台获取行为序列</a:t>
                      </a:r>
                      <a:r>
                        <a:rPr lang="zh-CN" altLang="en" sz="1800" b="0" i="0" u="none" strike="noStrike" kern="1200" dirty="0">
                          <a:solidFill>
                            <a:schemeClr val="dk1"/>
                          </a:solidFill>
                          <a:effectLst/>
                          <a:latin typeface="+mn-lt"/>
                          <a:ea typeface="+mn-ea"/>
                          <a:cs typeface="+mn-cs"/>
                        </a:rPr>
                        <a:t>、</a:t>
                      </a:r>
                      <a:r>
                        <a:rPr lang="zh-CN" altLang="en-US" sz="1800" b="0" i="0" u="none" strike="noStrike" kern="1200" dirty="0">
                          <a:solidFill>
                            <a:schemeClr val="dk1"/>
                          </a:solidFill>
                          <a:effectLst/>
                          <a:latin typeface="+mn-lt"/>
                          <a:ea typeface="+mn-ea"/>
                          <a:cs typeface="+mn-cs"/>
                        </a:rPr>
                        <a:t>用户画像、商业意图</a:t>
                      </a:r>
                      <a:endParaRPr lang="en-US" altLang="zh-CN" dirty="0"/>
                    </a:p>
                  </a:txBody>
                  <a:tcPr/>
                </a:tc>
                <a:extLst>
                  <a:ext uri="{0D108BD9-81ED-4DB2-BD59-A6C34878D82A}">
                    <a16:rowId xmlns:a16="http://schemas.microsoft.com/office/drawing/2014/main" val="881035530"/>
                  </a:ext>
                </a:extLst>
              </a:tr>
              <a:tr h="370840">
                <a:tc vMerge="1">
                  <a:txBody>
                    <a:bodyPr/>
                    <a:lstStyle/>
                    <a:p>
                      <a:pPr algn="ctr"/>
                      <a:endParaRPr lang="zh-CN" altLang="en-US" dirty="0"/>
                    </a:p>
                  </a:txBody>
                  <a:tcPr/>
                </a:tc>
                <a:tc>
                  <a:txBody>
                    <a:bodyPr/>
                    <a:lstStyle/>
                    <a:p>
                      <a:pPr algn="ctr"/>
                      <a:r>
                        <a:rPr lang="en-US" altLang="zh-CN" dirty="0" err="1"/>
                        <a:t>RtaserverPM</a:t>
                      </a:r>
                      <a:endParaRPr lang="zh-CN" altLang="en-US" dirty="0"/>
                    </a:p>
                  </a:txBody>
                  <a:tcPr/>
                </a:tc>
                <a:tc>
                  <a:txBody>
                    <a:bodyPr/>
                    <a:lstStyle/>
                    <a:p>
                      <a:pPr algn="ctr"/>
                      <a:r>
                        <a:rPr lang="zh-CN" altLang="en-US" dirty="0"/>
                        <a:t>是</a:t>
                      </a:r>
                    </a:p>
                  </a:txBody>
                  <a:tcPr/>
                </a:tc>
                <a:tc>
                  <a:txBody>
                    <a:bodyPr/>
                    <a:lstStyle/>
                    <a:p>
                      <a:pPr algn="l"/>
                      <a:r>
                        <a:rPr lang="zh-CN" altLang="en-US" dirty="0"/>
                        <a:t>与</a:t>
                      </a:r>
                      <a:r>
                        <a:rPr lang="en-US" altLang="zh-CN" dirty="0" err="1"/>
                        <a:t>rta</a:t>
                      </a:r>
                      <a:r>
                        <a:rPr lang="zh-CN" altLang="en-US" dirty="0"/>
                        <a:t>服务器交互获取</a:t>
                      </a:r>
                      <a:r>
                        <a:rPr lang="zh-CN" altLang="en-US" sz="1800" b="0" i="0" u="none" strike="noStrike" kern="1200" dirty="0">
                          <a:solidFill>
                            <a:schemeClr val="dk1"/>
                          </a:solidFill>
                          <a:effectLst/>
                          <a:latin typeface="+mn-lt"/>
                          <a:ea typeface="+mn-ea"/>
                          <a:cs typeface="+mn-cs"/>
                        </a:rPr>
                        <a:t>广告主实时个性化需求</a:t>
                      </a:r>
                      <a:r>
                        <a:rPr lang="en-US" altLang="zh-CN" sz="1800" b="0" i="0" u="none" strike="noStrike" kern="1200" dirty="0">
                          <a:solidFill>
                            <a:schemeClr val="dk1"/>
                          </a:solidFill>
                          <a:effectLst/>
                          <a:latin typeface="+mn-lt"/>
                          <a:ea typeface="+mn-ea"/>
                          <a:cs typeface="+mn-cs"/>
                        </a:rPr>
                        <a:t>(</a:t>
                      </a:r>
                      <a:r>
                        <a:rPr lang="en-US" altLang="zh-CN" sz="1800" b="0" i="0" u="none" strike="noStrike" kern="1200" dirty="0" err="1">
                          <a:solidFill>
                            <a:schemeClr val="dk1"/>
                          </a:solidFill>
                          <a:effectLst/>
                          <a:latin typeface="+mn-lt"/>
                          <a:ea typeface="+mn-ea"/>
                          <a:cs typeface="+mn-cs"/>
                        </a:rPr>
                        <a:t>b</a:t>
                      </a:r>
                      <a:r>
                        <a:rPr lang="en-US" altLang="zh-CN" dirty="0" err="1"/>
                        <a:t>es</a:t>
                      </a:r>
                      <a:r>
                        <a:rPr lang="zh-CN" altLang="en-US" dirty="0"/>
                        <a:t>流量</a:t>
                      </a:r>
                      <a:r>
                        <a:rPr lang="en-US" altLang="zh-CN" sz="1800" b="0" i="0" u="none" strike="noStrike" kern="1200" dirty="0">
                          <a:solidFill>
                            <a:schemeClr val="dk1"/>
                          </a:solidFill>
                          <a:effectLst/>
                          <a:latin typeface="+mn-lt"/>
                          <a:ea typeface="+mn-ea"/>
                          <a:cs typeface="+mn-cs"/>
                        </a:rPr>
                        <a:t>)</a:t>
                      </a:r>
                      <a:endParaRPr lang="en-US" altLang="zh-CN" dirty="0"/>
                    </a:p>
                  </a:txBody>
                  <a:tcPr/>
                </a:tc>
                <a:extLst>
                  <a:ext uri="{0D108BD9-81ED-4DB2-BD59-A6C34878D82A}">
                    <a16:rowId xmlns:a16="http://schemas.microsoft.com/office/drawing/2014/main" val="1207966486"/>
                  </a:ext>
                </a:extLst>
              </a:tr>
              <a:tr h="370840">
                <a:tc rowSpan="2">
                  <a:txBody>
                    <a:bodyPr/>
                    <a:lstStyle/>
                    <a:p>
                      <a:pPr algn="ctr"/>
                      <a:r>
                        <a:rPr lang="en-US" altLang="zh-CN" dirty="0"/>
                        <a:t>5</a:t>
                      </a:r>
                      <a:endParaRPr lang="zh-CN" altLang="en-US" dirty="0"/>
                    </a:p>
                  </a:txBody>
                  <a:tcPr anchor="ctr"/>
                </a:tc>
                <a:tc>
                  <a:txBody>
                    <a:bodyPr/>
                    <a:lstStyle/>
                    <a:p>
                      <a:pPr algn="ctr"/>
                      <a:r>
                        <a:rPr lang="en-US" altLang="zh-CN" dirty="0" err="1"/>
                        <a:t>FugueLitePM</a:t>
                      </a:r>
                      <a:endParaRPr lang="zh-CN" altLang="en-US" dirty="0"/>
                    </a:p>
                  </a:txBody>
                  <a:tcPr/>
                </a:tc>
                <a:tc>
                  <a:txBody>
                    <a:bodyPr/>
                    <a:lstStyle/>
                    <a:p>
                      <a:pPr algn="ctr"/>
                      <a:r>
                        <a:rPr lang="zh-CN" altLang="en-US" dirty="0"/>
                        <a:t>否</a:t>
                      </a:r>
                    </a:p>
                  </a:txBody>
                  <a:tcPr/>
                </a:tc>
                <a:tc>
                  <a:txBody>
                    <a:bodyPr/>
                    <a:lstStyle/>
                    <a:p>
                      <a:pPr algn="l"/>
                      <a:r>
                        <a:rPr lang="zh-CN" altLang="en-US" dirty="0"/>
                        <a:t>启动</a:t>
                      </a:r>
                      <a:r>
                        <a:rPr lang="zh-CN" altLang="en-US" sz="1800" b="0" i="0" u="none" strike="noStrike" kern="1200" dirty="0">
                          <a:solidFill>
                            <a:schemeClr val="dk1"/>
                          </a:solidFill>
                          <a:effectLst/>
                          <a:latin typeface="+mn-lt"/>
                          <a:ea typeface="+mn-ea"/>
                          <a:cs typeface="+mn-cs"/>
                        </a:rPr>
                        <a:t>一个任务调度系统为后续金门、观星、策略提供支持</a:t>
                      </a:r>
                      <a:endParaRPr lang="en-US" altLang="zh-CN" dirty="0"/>
                    </a:p>
                  </a:txBody>
                  <a:tcPr/>
                </a:tc>
                <a:extLst>
                  <a:ext uri="{0D108BD9-81ED-4DB2-BD59-A6C34878D82A}">
                    <a16:rowId xmlns:a16="http://schemas.microsoft.com/office/drawing/2014/main" val="2835169672"/>
                  </a:ext>
                </a:extLst>
              </a:tr>
              <a:tr h="370840">
                <a:tc vMerge="1">
                  <a:txBody>
                    <a:bodyPr/>
                    <a:lstStyle/>
                    <a:p>
                      <a:pPr algn="ctr"/>
                      <a:endParaRPr lang="zh-CN" altLang="en-US" dirty="0"/>
                    </a:p>
                  </a:txBody>
                  <a:tcPr/>
                </a:tc>
                <a:tc>
                  <a:txBody>
                    <a:bodyPr/>
                    <a:lstStyle/>
                    <a:p>
                      <a:pPr algn="ctr"/>
                      <a:r>
                        <a:rPr lang="en-US" altLang="zh-CN" dirty="0" err="1"/>
                        <a:t>FeedRtaReadModule</a:t>
                      </a:r>
                      <a:endParaRPr lang="zh-CN" altLang="en-US" dirty="0"/>
                    </a:p>
                  </a:txBody>
                  <a:tcPr/>
                </a:tc>
                <a:tc>
                  <a:txBody>
                    <a:bodyPr/>
                    <a:lstStyle/>
                    <a:p>
                      <a:pPr algn="ctr"/>
                      <a:r>
                        <a:rPr lang="zh-CN" altLang="en-US" dirty="0"/>
                        <a:t>否</a:t>
                      </a:r>
                    </a:p>
                  </a:txBody>
                  <a:tcPr/>
                </a:tc>
                <a:tc>
                  <a:txBody>
                    <a:bodyPr/>
                    <a:lstStyle/>
                    <a:p>
                      <a:pPr algn="l"/>
                      <a:r>
                        <a:rPr lang="zh-CN" altLang="en-US" dirty="0"/>
                        <a:t>与</a:t>
                      </a:r>
                      <a:r>
                        <a:rPr lang="en-US" altLang="zh-CN" dirty="0" err="1"/>
                        <a:t>rta</a:t>
                      </a:r>
                      <a:r>
                        <a:rPr lang="zh-CN" altLang="en-US" dirty="0"/>
                        <a:t>服务器交互获取</a:t>
                      </a:r>
                      <a:r>
                        <a:rPr lang="zh-CN" altLang="en-US" sz="1800" b="0" i="0" u="none" strike="noStrike" kern="1200" dirty="0">
                          <a:solidFill>
                            <a:schemeClr val="dk1"/>
                          </a:solidFill>
                          <a:effectLst/>
                          <a:latin typeface="+mn-lt"/>
                          <a:ea typeface="+mn-ea"/>
                          <a:cs typeface="+mn-cs"/>
                        </a:rPr>
                        <a:t>广告主实时个性化需求</a:t>
                      </a:r>
                      <a:endParaRPr lang="en-US" altLang="zh-CN" dirty="0"/>
                    </a:p>
                  </a:txBody>
                  <a:tcPr/>
                </a:tc>
                <a:extLst>
                  <a:ext uri="{0D108BD9-81ED-4DB2-BD59-A6C34878D82A}">
                    <a16:rowId xmlns:a16="http://schemas.microsoft.com/office/drawing/2014/main" val="2535774087"/>
                  </a:ext>
                </a:extLst>
              </a:tr>
              <a:tr h="370840">
                <a:tc rowSpan="4">
                  <a:txBody>
                    <a:bodyPr/>
                    <a:lstStyle/>
                    <a:p>
                      <a:pPr algn="ctr"/>
                      <a:r>
                        <a:rPr lang="en-US" altLang="zh-CN" dirty="0"/>
                        <a:t>6</a:t>
                      </a:r>
                      <a:endParaRPr lang="zh-CN" altLang="en-US" dirty="0"/>
                    </a:p>
                  </a:txBody>
                  <a:tcPr anchor="ctr"/>
                </a:tc>
                <a:tc>
                  <a:txBody>
                    <a:bodyPr/>
                    <a:lstStyle/>
                    <a:p>
                      <a:pPr algn="ctr"/>
                      <a:r>
                        <a:rPr lang="en-US" altLang="zh-CN" dirty="0" err="1"/>
                        <a:t>GoldengatePM</a:t>
                      </a:r>
                      <a:endParaRPr lang="zh-CN" altLang="en-US" dirty="0"/>
                    </a:p>
                  </a:txBody>
                  <a:tcPr/>
                </a:tc>
                <a:tc>
                  <a:txBody>
                    <a:bodyPr/>
                    <a:lstStyle/>
                    <a:p>
                      <a:pPr algn="ctr"/>
                      <a:r>
                        <a:rPr lang="zh-CN" altLang="en-US" dirty="0"/>
                        <a:t>是</a:t>
                      </a:r>
                    </a:p>
                  </a:txBody>
                  <a:tcPr/>
                </a:tc>
                <a:tc>
                  <a:txBody>
                    <a:bodyPr/>
                    <a:lstStyle/>
                    <a:p>
                      <a:pPr algn="l"/>
                      <a:r>
                        <a:rPr lang="zh-CN" altLang="en-US" dirty="0"/>
                        <a:t>访问金门进行</a:t>
                      </a:r>
                      <a:r>
                        <a:rPr lang="en-US" altLang="zh-CN" dirty="0"/>
                        <a:t>query</a:t>
                      </a:r>
                      <a:r>
                        <a:rPr lang="zh-CN" altLang="en-US" dirty="0"/>
                        <a:t>优化</a:t>
                      </a:r>
                      <a:endParaRPr lang="en-US" altLang="zh-CN" dirty="0"/>
                    </a:p>
                  </a:txBody>
                  <a:tcPr/>
                </a:tc>
                <a:extLst>
                  <a:ext uri="{0D108BD9-81ED-4DB2-BD59-A6C34878D82A}">
                    <a16:rowId xmlns:a16="http://schemas.microsoft.com/office/drawing/2014/main" val="3026263625"/>
                  </a:ext>
                </a:extLst>
              </a:tr>
              <a:tr h="370840">
                <a:tc vMerge="1">
                  <a:txBody>
                    <a:bodyPr/>
                    <a:lstStyle/>
                    <a:p>
                      <a:pPr algn="ctr"/>
                      <a:endParaRPr lang="zh-CN" altLang="en-US" dirty="0"/>
                    </a:p>
                  </a:txBody>
                  <a:tcPr anchor="ctr"/>
                </a:tc>
                <a:tc>
                  <a:txBody>
                    <a:bodyPr/>
                    <a:lstStyle/>
                    <a:p>
                      <a:pPr algn="ctr"/>
                      <a:r>
                        <a:rPr lang="en-US" altLang="zh-CN" dirty="0" err="1"/>
                        <a:t>UserEmbeddingPM</a:t>
                      </a:r>
                      <a:endParaRPr lang="zh-CN" altLang="en-US" dirty="0"/>
                    </a:p>
                  </a:txBody>
                  <a:tcPr/>
                </a:tc>
                <a:tc>
                  <a:txBody>
                    <a:bodyPr/>
                    <a:lstStyle/>
                    <a:p>
                      <a:pPr algn="ctr"/>
                      <a:r>
                        <a:rPr lang="zh-CN" altLang="en-US" dirty="0"/>
                        <a:t>是</a:t>
                      </a:r>
                    </a:p>
                  </a:txBody>
                  <a:tcPr/>
                </a:tc>
                <a:tc>
                  <a:txBody>
                    <a:bodyPr/>
                    <a:lstStyle/>
                    <a:p>
                      <a:pPr algn="l"/>
                      <a:r>
                        <a:rPr lang="zh-CN" altLang="en-US" dirty="0"/>
                        <a:t>请求观星模块获取用户侧向量</a:t>
                      </a:r>
                      <a:endParaRPr lang="en-US" altLang="zh-CN" dirty="0"/>
                    </a:p>
                  </a:txBody>
                  <a:tcPr/>
                </a:tc>
                <a:extLst>
                  <a:ext uri="{0D108BD9-81ED-4DB2-BD59-A6C34878D82A}">
                    <a16:rowId xmlns:a16="http://schemas.microsoft.com/office/drawing/2014/main" val="2311550704"/>
                  </a:ext>
                </a:extLst>
              </a:tr>
              <a:tr h="370840">
                <a:tc vMerge="1">
                  <a:txBody>
                    <a:bodyPr/>
                    <a:lstStyle/>
                    <a:p>
                      <a:pPr algn="ctr"/>
                      <a:endParaRPr lang="zh-CN" altLang="en-US" dirty="0"/>
                    </a:p>
                  </a:txBody>
                  <a:tcPr anchor="ctr"/>
                </a:tc>
                <a:tc>
                  <a:txBody>
                    <a:bodyPr/>
                    <a:lstStyle/>
                    <a:p>
                      <a:pPr algn="ctr"/>
                      <a:r>
                        <a:rPr lang="en-US" altLang="zh-CN" dirty="0" err="1"/>
                        <a:t>RedisPM</a:t>
                      </a:r>
                      <a:endParaRPr lang="zh-CN" altLang="en-US" dirty="0"/>
                    </a:p>
                  </a:txBody>
                  <a:tcPr/>
                </a:tc>
                <a:tc>
                  <a:txBody>
                    <a:bodyPr/>
                    <a:lstStyle/>
                    <a:p>
                      <a:pPr algn="ctr"/>
                      <a:r>
                        <a:rPr lang="zh-CN" altLang="en-US" dirty="0"/>
                        <a:t>否</a:t>
                      </a:r>
                    </a:p>
                  </a:txBody>
                  <a:tcPr/>
                </a:tc>
                <a:tc>
                  <a:txBody>
                    <a:bodyPr/>
                    <a:lstStyle/>
                    <a:p>
                      <a:pPr algn="l"/>
                      <a:r>
                        <a:rPr lang="zh-CN" altLang="en-US" dirty="0"/>
                        <a:t>访问</a:t>
                      </a:r>
                      <a:r>
                        <a:rPr lang="en-US" altLang="zh-CN" dirty="0" err="1"/>
                        <a:t>redis</a:t>
                      </a:r>
                      <a:r>
                        <a:rPr lang="zh-CN" altLang="en-US" dirty="0"/>
                        <a:t>服务</a:t>
                      </a:r>
                      <a:r>
                        <a:rPr lang="zh-CN" altLang="en-US" sz="1800" b="0" i="0" u="none" strike="noStrike" kern="1200" dirty="0">
                          <a:solidFill>
                            <a:schemeClr val="dk1"/>
                          </a:solidFill>
                          <a:effectLst/>
                          <a:latin typeface="+mn-lt"/>
                          <a:ea typeface="+mn-ea"/>
                          <a:cs typeface="+mn-cs"/>
                        </a:rPr>
                        <a:t>获取</a:t>
                      </a:r>
                      <a:r>
                        <a:rPr lang="en" altLang="zh-CN" sz="1800" b="0" i="0" u="none" strike="noStrike" kern="1200" dirty="0" err="1">
                          <a:solidFill>
                            <a:schemeClr val="dk1"/>
                          </a:solidFill>
                          <a:effectLst/>
                          <a:latin typeface="+mn-lt"/>
                          <a:ea typeface="+mn-ea"/>
                          <a:cs typeface="+mn-cs"/>
                        </a:rPr>
                        <a:t>idea_id</a:t>
                      </a:r>
                      <a:r>
                        <a:rPr lang="en-US" altLang="zh-CN" sz="1800" b="0" i="0" u="none" strike="noStrike" kern="1200" dirty="0">
                          <a:solidFill>
                            <a:schemeClr val="dk1"/>
                          </a:solidFill>
                          <a:effectLst/>
                          <a:latin typeface="+mn-lt"/>
                          <a:ea typeface="+mn-ea"/>
                          <a:cs typeface="+mn-cs"/>
                        </a:rPr>
                        <a:t>,</a:t>
                      </a:r>
                      <a:r>
                        <a:rPr lang="en" altLang="zh-CN" sz="1800" b="0" i="0" u="none" strike="noStrike" kern="1200" dirty="0" err="1">
                          <a:solidFill>
                            <a:schemeClr val="dk1"/>
                          </a:solidFill>
                          <a:effectLst/>
                          <a:latin typeface="+mn-lt"/>
                          <a:ea typeface="+mn-ea"/>
                          <a:cs typeface="+mn-cs"/>
                        </a:rPr>
                        <a:t>unit_id</a:t>
                      </a:r>
                      <a:r>
                        <a:rPr lang="zh-CN" altLang="en-US" sz="1800" b="0" i="0" u="none" strike="noStrike" kern="1200" dirty="0">
                          <a:solidFill>
                            <a:schemeClr val="dk1"/>
                          </a:solidFill>
                          <a:effectLst/>
                          <a:latin typeface="+mn-lt"/>
                          <a:ea typeface="+mn-ea"/>
                          <a:cs typeface="+mn-cs"/>
                        </a:rPr>
                        <a:t>列表</a:t>
                      </a:r>
                      <a:r>
                        <a:rPr lang="en-US" altLang="zh-CN" sz="1800" b="0" i="0" u="none" strike="noStrike" kern="1200" dirty="0">
                          <a:solidFill>
                            <a:schemeClr val="dk1"/>
                          </a:solidFill>
                          <a:effectLst/>
                          <a:latin typeface="+mn-lt"/>
                          <a:ea typeface="+mn-ea"/>
                          <a:cs typeface="+mn-cs"/>
                        </a:rPr>
                        <a:t>, </a:t>
                      </a:r>
                      <a:r>
                        <a:rPr lang="en" altLang="zh-CN" sz="1800" b="0" i="0" u="none" strike="noStrike" kern="1200" dirty="0">
                          <a:solidFill>
                            <a:schemeClr val="dk1"/>
                          </a:solidFill>
                          <a:effectLst/>
                          <a:latin typeface="+mn-lt"/>
                          <a:ea typeface="+mn-ea"/>
                          <a:cs typeface="+mn-cs"/>
                        </a:rPr>
                        <a:t>ums</a:t>
                      </a:r>
                      <a:r>
                        <a:rPr lang="zh-CN" altLang="en" sz="1800" b="0" i="0" u="none" strike="noStrike" kern="1200" dirty="0">
                          <a:solidFill>
                            <a:schemeClr val="dk1"/>
                          </a:solidFill>
                          <a:effectLst/>
                          <a:latin typeface="+mn-lt"/>
                          <a:ea typeface="+mn-ea"/>
                          <a:cs typeface="+mn-cs"/>
                        </a:rPr>
                        <a:t>数据</a:t>
                      </a:r>
                      <a:r>
                        <a:rPr lang="zh-CN" altLang="en-US" sz="1800" b="0" i="0" u="none" strike="noStrike" kern="1200" dirty="0">
                          <a:solidFill>
                            <a:schemeClr val="dk1"/>
                          </a:solidFill>
                          <a:effectLst/>
                          <a:latin typeface="+mn-lt"/>
                          <a:ea typeface="+mn-ea"/>
                          <a:cs typeface="+mn-cs"/>
                        </a:rPr>
                        <a:t>等信息</a:t>
                      </a:r>
                      <a:endParaRPr lang="en-US" altLang="zh-CN" dirty="0"/>
                    </a:p>
                  </a:txBody>
                  <a:tcPr/>
                </a:tc>
                <a:extLst>
                  <a:ext uri="{0D108BD9-81ED-4DB2-BD59-A6C34878D82A}">
                    <a16:rowId xmlns:a16="http://schemas.microsoft.com/office/drawing/2014/main" val="18462018"/>
                  </a:ext>
                </a:extLst>
              </a:tr>
              <a:tr h="370840">
                <a:tc vMerge="1">
                  <a:txBody>
                    <a:bodyPr/>
                    <a:lstStyle/>
                    <a:p>
                      <a:pPr algn="ctr"/>
                      <a:endParaRPr lang="zh-CN" altLang="en-US" dirty="0"/>
                    </a:p>
                  </a:txBody>
                  <a:tcPr anchor="ctr"/>
                </a:tc>
                <a:tc>
                  <a:txBody>
                    <a:bodyPr/>
                    <a:lstStyle/>
                    <a:p>
                      <a:pPr algn="ctr"/>
                      <a:r>
                        <a:rPr lang="en-US" altLang="zh-CN" dirty="0" err="1"/>
                        <a:t>XboxCenterPM</a:t>
                      </a:r>
                      <a:endParaRPr lang="zh-CN" altLang="en-US" dirty="0"/>
                    </a:p>
                  </a:txBody>
                  <a:tcPr/>
                </a:tc>
                <a:tc>
                  <a:txBody>
                    <a:bodyPr/>
                    <a:lstStyle/>
                    <a:p>
                      <a:pPr algn="ctr"/>
                      <a:r>
                        <a:rPr lang="zh-CN" altLang="en-US" dirty="0"/>
                        <a:t>否</a:t>
                      </a:r>
                    </a:p>
                  </a:txBody>
                  <a:tcPr/>
                </a:tc>
                <a:tc>
                  <a:txBody>
                    <a:bodyPr/>
                    <a:lstStyle/>
                    <a:p>
                      <a:pPr algn="l"/>
                      <a:r>
                        <a:rPr lang="zh-CN" altLang="en-US" sz="1800" b="0" i="0" u="none" strike="noStrike" kern="1200" dirty="0">
                          <a:solidFill>
                            <a:schemeClr val="dk1"/>
                          </a:solidFill>
                          <a:effectLst/>
                          <a:latin typeface="+mn-lt"/>
                          <a:ea typeface="+mn-ea"/>
                          <a:cs typeface="+mn-cs"/>
                        </a:rPr>
                        <a:t>请求</a:t>
                      </a:r>
                      <a:r>
                        <a:rPr lang="en" altLang="zh-CN" sz="1800" b="0" i="0" u="none" strike="noStrike" kern="1200" dirty="0" err="1">
                          <a:solidFill>
                            <a:schemeClr val="dk1"/>
                          </a:solidFill>
                          <a:effectLst/>
                          <a:latin typeface="+mn-lt"/>
                          <a:ea typeface="+mn-ea"/>
                          <a:cs typeface="+mn-cs"/>
                        </a:rPr>
                        <a:t>xbox</a:t>
                      </a:r>
                      <a:r>
                        <a:rPr lang="zh-CN" altLang="en-US" sz="1800" b="0" i="0" u="none" strike="noStrike" kern="1200" dirty="0">
                          <a:solidFill>
                            <a:schemeClr val="dk1"/>
                          </a:solidFill>
                          <a:effectLst/>
                          <a:latin typeface="+mn-lt"/>
                          <a:ea typeface="+mn-ea"/>
                          <a:cs typeface="+mn-cs"/>
                        </a:rPr>
                        <a:t>数据填充至</a:t>
                      </a:r>
                      <a:r>
                        <a:rPr lang="en" altLang="zh-CN" sz="1800" b="0" i="0" u="none" strike="noStrike" kern="1200" dirty="0" err="1">
                          <a:solidFill>
                            <a:schemeClr val="dk1"/>
                          </a:solidFill>
                          <a:effectLst/>
                          <a:latin typeface="+mn-lt"/>
                          <a:ea typeface="+mn-ea"/>
                          <a:cs typeface="+mn-cs"/>
                        </a:rPr>
                        <a:t>upin_q_ctx</a:t>
                      </a:r>
                      <a:r>
                        <a:rPr lang="en" altLang="zh-CN" sz="1800" b="0" i="0" u="none" strike="noStrike" kern="1200" dirty="0">
                          <a:solidFill>
                            <a:schemeClr val="dk1"/>
                          </a:solidFill>
                          <a:effectLst/>
                          <a:latin typeface="+mn-lt"/>
                          <a:ea typeface="+mn-ea"/>
                          <a:cs typeface="+mn-cs"/>
                        </a:rPr>
                        <a:t>\</a:t>
                      </a:r>
                      <a:r>
                        <a:rPr lang="en" altLang="zh-CN" sz="1800" b="0" i="0" u="none" strike="noStrike" kern="1200" dirty="0" err="1">
                          <a:solidFill>
                            <a:schemeClr val="dk1"/>
                          </a:solidFill>
                          <a:effectLst/>
                          <a:latin typeface="+mn-lt"/>
                          <a:ea typeface="+mn-ea"/>
                          <a:cs typeface="+mn-cs"/>
                        </a:rPr>
                        <a:t>xboxcenter_q_ctx</a:t>
                      </a:r>
                      <a:r>
                        <a:rPr lang="zh-CN" altLang="en-US" sz="1800" b="0" i="0" u="none" strike="noStrike" kern="1200" dirty="0">
                          <a:solidFill>
                            <a:schemeClr val="dk1"/>
                          </a:solidFill>
                          <a:effectLst/>
                          <a:latin typeface="+mn-lt"/>
                          <a:ea typeface="+mn-ea"/>
                          <a:cs typeface="+mn-cs"/>
                        </a:rPr>
                        <a:t>中</a:t>
                      </a:r>
                      <a:endParaRPr lang="en-US" altLang="zh-CN" dirty="0"/>
                    </a:p>
                  </a:txBody>
                  <a:tcPr/>
                </a:tc>
                <a:extLst>
                  <a:ext uri="{0D108BD9-81ED-4DB2-BD59-A6C34878D82A}">
                    <a16:rowId xmlns:a16="http://schemas.microsoft.com/office/drawing/2014/main" val="1242841383"/>
                  </a:ext>
                </a:extLst>
              </a:tr>
            </a:tbl>
          </a:graphicData>
        </a:graphic>
      </p:graphicFrame>
    </p:spTree>
    <p:extLst>
      <p:ext uri="{BB962C8B-B14F-4D97-AF65-F5344CB8AC3E}">
        <p14:creationId xmlns:p14="http://schemas.microsoft.com/office/powerpoint/2010/main" val="3151678538"/>
      </p:ext>
    </p:extLst>
  </p:cSld>
  <p:clrMapOvr>
    <a:masterClrMapping/>
  </p:clrMapOvr>
  <p:transition>
    <p:wipe dir="d"/>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0C9404-E706-1546-9D8B-1C13E5B076FE}"/>
              </a:ext>
            </a:extLst>
          </p:cNvPr>
          <p:cNvSpPr>
            <a:spLocks noGrp="1"/>
          </p:cNvSpPr>
          <p:nvPr>
            <p:ph type="title"/>
          </p:nvPr>
        </p:nvSpPr>
        <p:spPr/>
        <p:txBody>
          <a:bodyPr/>
          <a:lstStyle/>
          <a:p>
            <a:r>
              <a:rPr kumimoji="1" lang="en-US" altLang="zh-CN" dirty="0" err="1"/>
              <a:t>Feedas</a:t>
            </a:r>
            <a:r>
              <a:rPr kumimoji="1" lang="zh-CN" altLang="en-US" dirty="0"/>
              <a:t> </a:t>
            </a:r>
            <a:r>
              <a:rPr kumimoji="1" lang="en-US" altLang="zh-CN" dirty="0"/>
              <a:t>phase</a:t>
            </a:r>
            <a:r>
              <a:rPr kumimoji="1" lang="zh-CN" altLang="en-US" dirty="0"/>
              <a:t>概览</a:t>
            </a:r>
          </a:p>
        </p:txBody>
      </p:sp>
      <p:sp>
        <p:nvSpPr>
          <p:cNvPr id="3" name="内容占位符 2">
            <a:extLst>
              <a:ext uri="{FF2B5EF4-FFF2-40B4-BE49-F238E27FC236}">
                <a16:creationId xmlns:a16="http://schemas.microsoft.com/office/drawing/2014/main" id="{C730997C-887F-2E41-9EB9-6E866A1C499E}"/>
              </a:ext>
            </a:extLst>
          </p:cNvPr>
          <p:cNvSpPr>
            <a:spLocks noGrp="1"/>
          </p:cNvSpPr>
          <p:nvPr>
            <p:ph idx="1"/>
          </p:nvPr>
        </p:nvSpPr>
        <p:spPr/>
        <p:txBody>
          <a:bodyPr/>
          <a:lstStyle/>
          <a:p>
            <a:endParaRPr kumimoji="1" lang="zh-CN" altLang="en-US" dirty="0"/>
          </a:p>
        </p:txBody>
      </p:sp>
      <p:graphicFrame>
        <p:nvGraphicFramePr>
          <p:cNvPr id="4" name="表格 3">
            <a:extLst>
              <a:ext uri="{FF2B5EF4-FFF2-40B4-BE49-F238E27FC236}">
                <a16:creationId xmlns:a16="http://schemas.microsoft.com/office/drawing/2014/main" id="{ED0AB0AF-7E69-714B-9D4C-4B4DBEC44315}"/>
              </a:ext>
            </a:extLst>
          </p:cNvPr>
          <p:cNvGraphicFramePr>
            <a:graphicFrameLocks noGrp="1"/>
          </p:cNvGraphicFramePr>
          <p:nvPr>
            <p:extLst>
              <p:ext uri="{D42A27DB-BD31-4B8C-83A1-F6EECF244321}">
                <p14:modId xmlns:p14="http://schemas.microsoft.com/office/powerpoint/2010/main" val="3245122295"/>
              </p:ext>
            </p:extLst>
          </p:nvPr>
        </p:nvGraphicFramePr>
        <p:xfrm>
          <a:off x="609000" y="1331958"/>
          <a:ext cx="10896600" cy="4450080"/>
        </p:xfrm>
        <a:graphic>
          <a:graphicData uri="http://schemas.openxmlformats.org/drawingml/2006/table">
            <a:tbl>
              <a:tblPr firstRow="1" bandRow="1">
                <a:tableStyleId>{FABFCF23-3B69-468F-B69F-88F6DE6A72F2}</a:tableStyleId>
              </a:tblPr>
              <a:tblGrid>
                <a:gridCol w="931718">
                  <a:extLst>
                    <a:ext uri="{9D8B030D-6E8A-4147-A177-3AD203B41FA5}">
                      <a16:colId xmlns:a16="http://schemas.microsoft.com/office/drawing/2014/main" val="4005389594"/>
                    </a:ext>
                  </a:extLst>
                </a:gridCol>
                <a:gridCol w="3435927">
                  <a:extLst>
                    <a:ext uri="{9D8B030D-6E8A-4147-A177-3AD203B41FA5}">
                      <a16:colId xmlns:a16="http://schemas.microsoft.com/office/drawing/2014/main" val="4268901875"/>
                    </a:ext>
                  </a:extLst>
                </a:gridCol>
                <a:gridCol w="695907">
                  <a:extLst>
                    <a:ext uri="{9D8B030D-6E8A-4147-A177-3AD203B41FA5}">
                      <a16:colId xmlns:a16="http://schemas.microsoft.com/office/drawing/2014/main" val="2684122854"/>
                    </a:ext>
                  </a:extLst>
                </a:gridCol>
                <a:gridCol w="5833048">
                  <a:extLst>
                    <a:ext uri="{9D8B030D-6E8A-4147-A177-3AD203B41FA5}">
                      <a16:colId xmlns:a16="http://schemas.microsoft.com/office/drawing/2014/main" val="3471675062"/>
                    </a:ext>
                  </a:extLst>
                </a:gridCol>
              </a:tblGrid>
              <a:tr h="370840">
                <a:tc>
                  <a:txBody>
                    <a:bodyPr/>
                    <a:lstStyle/>
                    <a:p>
                      <a:pPr algn="ctr"/>
                      <a:r>
                        <a:rPr lang="en-US" altLang="zh-CN" dirty="0"/>
                        <a:t>phase</a:t>
                      </a:r>
                      <a:endParaRPr lang="zh-CN" altLang="en-US" dirty="0"/>
                    </a:p>
                  </a:txBody>
                  <a:tcPr/>
                </a:tc>
                <a:tc>
                  <a:txBody>
                    <a:bodyPr/>
                    <a:lstStyle/>
                    <a:p>
                      <a:pPr algn="ctr"/>
                      <a:r>
                        <a:rPr lang="zh-CN" altLang="en-US" dirty="0"/>
                        <a:t>模块</a:t>
                      </a:r>
                    </a:p>
                  </a:txBody>
                  <a:tcPr/>
                </a:tc>
                <a:tc>
                  <a:txBody>
                    <a:bodyPr/>
                    <a:lstStyle/>
                    <a:p>
                      <a:pPr algn="ctr"/>
                      <a:r>
                        <a:rPr lang="zh-CN" altLang="en-US" dirty="0"/>
                        <a:t>交互</a:t>
                      </a:r>
                    </a:p>
                  </a:txBody>
                  <a:tcPr/>
                </a:tc>
                <a:tc>
                  <a:txBody>
                    <a:bodyPr/>
                    <a:lstStyle/>
                    <a:p>
                      <a:pPr algn="ctr"/>
                      <a:r>
                        <a:rPr lang="zh-CN" altLang="en-US" dirty="0"/>
                        <a:t>说明</a:t>
                      </a:r>
                    </a:p>
                  </a:txBody>
                  <a:tcPr/>
                </a:tc>
                <a:extLst>
                  <a:ext uri="{0D108BD9-81ED-4DB2-BD59-A6C34878D82A}">
                    <a16:rowId xmlns:a16="http://schemas.microsoft.com/office/drawing/2014/main" val="619327143"/>
                  </a:ext>
                </a:extLst>
              </a:tr>
              <a:tr h="370840">
                <a:tc>
                  <a:txBody>
                    <a:bodyPr/>
                    <a:lstStyle/>
                    <a:p>
                      <a:pPr algn="ctr"/>
                      <a:r>
                        <a:rPr lang="en-US" altLang="zh-CN" dirty="0"/>
                        <a:t>6</a:t>
                      </a:r>
                      <a:endParaRPr lang="zh-CN" altLang="en-US" dirty="0"/>
                    </a:p>
                  </a:txBody>
                  <a:tcPr/>
                </a:tc>
                <a:tc>
                  <a:txBody>
                    <a:bodyPr/>
                    <a:lstStyle/>
                    <a:p>
                      <a:pPr algn="ctr"/>
                      <a:r>
                        <a:rPr lang="en-US" altLang="zh-CN" dirty="0" err="1"/>
                        <a:t>PaPrePM</a:t>
                      </a:r>
                      <a:endParaRPr lang="zh-CN" altLang="en-US" dirty="0"/>
                    </a:p>
                  </a:txBody>
                  <a:tcPr/>
                </a:tc>
                <a:tc>
                  <a:txBody>
                    <a:bodyPr/>
                    <a:lstStyle/>
                    <a:p>
                      <a:pPr algn="ctr"/>
                      <a:r>
                        <a:rPr lang="zh-CN" altLang="en-US" dirty="0"/>
                        <a:t>是</a:t>
                      </a:r>
                    </a:p>
                  </a:txBody>
                  <a:tcPr/>
                </a:tc>
                <a:tc>
                  <a:txBody>
                    <a:bodyPr/>
                    <a:lstStyle/>
                    <a:p>
                      <a:pPr algn="l"/>
                      <a:r>
                        <a:rPr lang="en-US" altLang="zh-CN" dirty="0"/>
                        <a:t>Device ID</a:t>
                      </a:r>
                      <a:r>
                        <a:rPr lang="zh-CN" altLang="en-US" dirty="0"/>
                        <a:t>预处理</a:t>
                      </a:r>
                      <a:endParaRPr lang="en-US" altLang="zh-CN" dirty="0"/>
                    </a:p>
                  </a:txBody>
                  <a:tcPr/>
                </a:tc>
                <a:extLst>
                  <a:ext uri="{0D108BD9-81ED-4DB2-BD59-A6C34878D82A}">
                    <a16:rowId xmlns:a16="http://schemas.microsoft.com/office/drawing/2014/main" val="1005308833"/>
                  </a:ext>
                </a:extLst>
              </a:tr>
              <a:tr h="370840">
                <a:tc>
                  <a:txBody>
                    <a:bodyPr/>
                    <a:lstStyle/>
                    <a:p>
                      <a:pPr algn="ctr"/>
                      <a:r>
                        <a:rPr lang="en-US" altLang="zh-CN" dirty="0"/>
                        <a:t>7</a:t>
                      </a:r>
                      <a:endParaRPr lang="zh-CN" altLang="en-US" dirty="0"/>
                    </a:p>
                  </a:txBody>
                  <a:tcPr/>
                </a:tc>
                <a:tc>
                  <a:txBody>
                    <a:bodyPr/>
                    <a:lstStyle/>
                    <a:p>
                      <a:pPr algn="ctr"/>
                      <a:r>
                        <a:rPr lang="en-US" altLang="zh-CN" dirty="0" err="1"/>
                        <a:t>FLEndPM</a:t>
                      </a:r>
                      <a:endParaRPr lang="zh-CN" altLang="en-US" dirty="0"/>
                    </a:p>
                  </a:txBody>
                  <a:tcPr/>
                </a:tc>
                <a:tc>
                  <a:txBody>
                    <a:bodyPr/>
                    <a:lstStyle/>
                    <a:p>
                      <a:pPr algn="ctr"/>
                      <a:r>
                        <a:rPr lang="zh-CN" altLang="en-US" dirty="0"/>
                        <a:t>否</a:t>
                      </a:r>
                    </a:p>
                  </a:txBody>
                  <a:tcPr/>
                </a:tc>
                <a:tc>
                  <a:txBody>
                    <a:bodyPr/>
                    <a:lstStyle/>
                    <a:p>
                      <a:pPr algn="l"/>
                      <a:r>
                        <a:rPr lang="zh-CN" altLang="en-US" dirty="0"/>
                        <a:t>关闭</a:t>
                      </a:r>
                      <a:r>
                        <a:rPr lang="en-US" altLang="zh-CN" dirty="0"/>
                        <a:t>fugue</a:t>
                      </a:r>
                      <a:r>
                        <a:rPr lang="zh-CN" altLang="en-US" dirty="0"/>
                        <a:t>多任务调度系统</a:t>
                      </a:r>
                      <a:endParaRPr lang="en-US" altLang="zh-CN" dirty="0"/>
                    </a:p>
                  </a:txBody>
                  <a:tcPr/>
                </a:tc>
                <a:extLst>
                  <a:ext uri="{0D108BD9-81ED-4DB2-BD59-A6C34878D82A}">
                    <a16:rowId xmlns:a16="http://schemas.microsoft.com/office/drawing/2014/main" val="3122230758"/>
                  </a:ext>
                </a:extLst>
              </a:tr>
              <a:tr h="370840">
                <a:tc rowSpan="2">
                  <a:txBody>
                    <a:bodyPr/>
                    <a:lstStyle/>
                    <a:p>
                      <a:pPr algn="ctr"/>
                      <a:r>
                        <a:rPr lang="en-US" altLang="zh-CN" dirty="0"/>
                        <a:t>8</a:t>
                      </a:r>
                      <a:endParaRPr lang="zh-CN" altLang="en-US" dirty="0"/>
                    </a:p>
                  </a:txBody>
                  <a:tcPr anchor="ctr"/>
                </a:tc>
                <a:tc>
                  <a:txBody>
                    <a:bodyPr/>
                    <a:lstStyle/>
                    <a:p>
                      <a:pPr algn="ctr"/>
                      <a:r>
                        <a:rPr lang="en-US" altLang="zh-CN" dirty="0" err="1"/>
                        <a:t>LiteGoldengateRecvPM</a:t>
                      </a:r>
                      <a:endParaRPr lang="zh-CN" altLang="en-US" dirty="0"/>
                    </a:p>
                  </a:txBody>
                  <a:tcPr/>
                </a:tc>
                <a:tc>
                  <a:txBody>
                    <a:bodyPr/>
                    <a:lstStyle/>
                    <a:p>
                      <a:pPr algn="ctr"/>
                      <a:r>
                        <a:rPr lang="zh-CN" altLang="en-US" dirty="0"/>
                        <a:t>否</a:t>
                      </a:r>
                    </a:p>
                  </a:txBody>
                  <a:tcPr/>
                </a:tc>
                <a:tc>
                  <a:txBody>
                    <a:bodyPr/>
                    <a:lstStyle/>
                    <a:p>
                      <a:pPr algn="l"/>
                      <a:r>
                        <a:rPr lang="zh-CN" altLang="en-US" dirty="0"/>
                        <a:t>接收异步</a:t>
                      </a:r>
                      <a:r>
                        <a:rPr lang="en-US" altLang="zh-CN" dirty="0"/>
                        <a:t>lite</a:t>
                      </a:r>
                      <a:r>
                        <a:rPr lang="zh-CN" altLang="en-US" dirty="0"/>
                        <a:t>金门返回结果</a:t>
                      </a:r>
                      <a:endParaRPr lang="en-US" altLang="zh-CN" dirty="0"/>
                    </a:p>
                  </a:txBody>
                  <a:tcPr/>
                </a:tc>
                <a:extLst>
                  <a:ext uri="{0D108BD9-81ED-4DB2-BD59-A6C34878D82A}">
                    <a16:rowId xmlns:a16="http://schemas.microsoft.com/office/drawing/2014/main" val="3450794478"/>
                  </a:ext>
                </a:extLst>
              </a:tr>
              <a:tr h="370840">
                <a:tc vMerge="1">
                  <a:txBody>
                    <a:bodyPr/>
                    <a:lstStyle/>
                    <a:p>
                      <a:pPr algn="ctr"/>
                      <a:endParaRPr lang="zh-CN" altLang="en-US" dirty="0"/>
                    </a:p>
                  </a:txBody>
                  <a:tcPr anchor="ctr"/>
                </a:tc>
                <a:tc>
                  <a:txBody>
                    <a:bodyPr/>
                    <a:lstStyle/>
                    <a:p>
                      <a:pPr algn="ctr"/>
                      <a:r>
                        <a:rPr lang="en-US" altLang="zh-CN" dirty="0" err="1"/>
                        <a:t>LiteIntentServiceRecvPM</a:t>
                      </a:r>
                      <a:endParaRPr lang="zh-CN" altLang="en-US" dirty="0"/>
                    </a:p>
                  </a:txBody>
                  <a:tcPr/>
                </a:tc>
                <a:tc>
                  <a:txBody>
                    <a:bodyPr/>
                    <a:lstStyle/>
                    <a:p>
                      <a:pPr algn="ctr"/>
                      <a:r>
                        <a:rPr lang="zh-CN" altLang="en-US" dirty="0"/>
                        <a:t>否</a:t>
                      </a:r>
                    </a:p>
                  </a:txBody>
                  <a:tcPr/>
                </a:tc>
                <a:tc>
                  <a:txBody>
                    <a:bodyPr/>
                    <a:lstStyle/>
                    <a:p>
                      <a:pPr algn="l"/>
                      <a:r>
                        <a:rPr lang="zh-CN" altLang="en-US" dirty="0"/>
                        <a:t>接收异步</a:t>
                      </a:r>
                      <a:r>
                        <a:rPr lang="en-US" altLang="zh-CN" dirty="0"/>
                        <a:t>lite</a:t>
                      </a:r>
                      <a:r>
                        <a:rPr lang="zh-CN" altLang="en-US" dirty="0"/>
                        <a:t>意图中台返回结果</a:t>
                      </a:r>
                      <a:endParaRPr lang="en-US" altLang="zh-CN" dirty="0"/>
                    </a:p>
                  </a:txBody>
                  <a:tcPr/>
                </a:tc>
                <a:extLst>
                  <a:ext uri="{0D108BD9-81ED-4DB2-BD59-A6C34878D82A}">
                    <a16:rowId xmlns:a16="http://schemas.microsoft.com/office/drawing/2014/main" val="2412448121"/>
                  </a:ext>
                </a:extLst>
              </a:tr>
              <a:tr h="370840">
                <a:tc>
                  <a:txBody>
                    <a:bodyPr/>
                    <a:lstStyle/>
                    <a:p>
                      <a:pPr algn="ctr"/>
                      <a:r>
                        <a:rPr lang="en-US" altLang="zh-CN" dirty="0"/>
                        <a:t>9</a:t>
                      </a:r>
                      <a:endParaRPr lang="zh-CN" altLang="en-US" dirty="0"/>
                    </a:p>
                  </a:txBody>
                  <a:tcPr/>
                </a:tc>
                <a:tc>
                  <a:txBody>
                    <a:bodyPr/>
                    <a:lstStyle/>
                    <a:p>
                      <a:pPr algn="ctr"/>
                      <a:r>
                        <a:rPr lang="en-US" altLang="zh-CN" dirty="0" err="1"/>
                        <a:t>QueryPM</a:t>
                      </a:r>
                      <a:endParaRPr lang="zh-CN" altLang="en-US" dirty="0"/>
                    </a:p>
                  </a:txBody>
                  <a:tcPr/>
                </a:tc>
                <a:tc>
                  <a:txBody>
                    <a:bodyPr/>
                    <a:lstStyle/>
                    <a:p>
                      <a:pPr algn="ctr"/>
                      <a:r>
                        <a:rPr lang="zh-CN" altLang="en-US" dirty="0"/>
                        <a:t>否</a:t>
                      </a:r>
                    </a:p>
                  </a:txBody>
                  <a:tcPr/>
                </a:tc>
                <a:tc>
                  <a:txBody>
                    <a:bodyPr/>
                    <a:lstStyle/>
                    <a:p>
                      <a:pPr algn="l"/>
                      <a:r>
                        <a:rPr lang="zh-CN" altLang="en-US" sz="1800" b="0" i="0" u="none" strike="noStrike" kern="1200" dirty="0">
                          <a:solidFill>
                            <a:schemeClr val="dk1"/>
                          </a:solidFill>
                          <a:effectLst/>
                          <a:latin typeface="+mn-lt"/>
                          <a:ea typeface="+mn-ea"/>
                          <a:cs typeface="+mn-cs"/>
                        </a:rPr>
                        <a:t>主要进行</a:t>
                      </a:r>
                      <a:r>
                        <a:rPr lang="en" altLang="zh-CN" sz="1800" b="0" i="0" u="none" strike="noStrike" kern="1200" dirty="0">
                          <a:solidFill>
                            <a:schemeClr val="dk1"/>
                          </a:solidFill>
                          <a:effectLst/>
                          <a:latin typeface="+mn-lt"/>
                          <a:ea typeface="+mn-ea"/>
                          <a:cs typeface="+mn-cs"/>
                        </a:rPr>
                        <a:t>query</a:t>
                      </a:r>
                      <a:r>
                        <a:rPr lang="zh-CN" altLang="en-US" sz="1800" b="0" i="0" u="none" strike="noStrike" kern="1200" dirty="0">
                          <a:solidFill>
                            <a:schemeClr val="dk1"/>
                          </a:solidFill>
                          <a:effectLst/>
                          <a:latin typeface="+mn-lt"/>
                          <a:ea typeface="+mn-ea"/>
                          <a:cs typeface="+mn-cs"/>
                        </a:rPr>
                        <a:t>选取，其</a:t>
                      </a:r>
                      <a:r>
                        <a:rPr lang="en" altLang="zh-CN" sz="1800" b="0" i="0" u="none" strike="noStrike" kern="1200" dirty="0">
                          <a:solidFill>
                            <a:schemeClr val="dk1"/>
                          </a:solidFill>
                          <a:effectLst/>
                          <a:latin typeface="+mn-lt"/>
                          <a:ea typeface="+mn-ea"/>
                          <a:cs typeface="+mn-cs"/>
                        </a:rPr>
                        <a:t>query</a:t>
                      </a:r>
                      <a:r>
                        <a:rPr lang="zh-CN" altLang="en-US" sz="1800" b="0" i="0" u="none" strike="noStrike" kern="1200" dirty="0">
                          <a:solidFill>
                            <a:schemeClr val="dk1"/>
                          </a:solidFill>
                          <a:effectLst/>
                          <a:latin typeface="+mn-lt"/>
                          <a:ea typeface="+mn-ea"/>
                          <a:cs typeface="+mn-cs"/>
                        </a:rPr>
                        <a:t>逻辑已迁移至金门</a:t>
                      </a:r>
                      <a:endParaRPr lang="en-US" altLang="zh-CN" dirty="0"/>
                    </a:p>
                  </a:txBody>
                  <a:tcPr/>
                </a:tc>
                <a:extLst>
                  <a:ext uri="{0D108BD9-81ED-4DB2-BD59-A6C34878D82A}">
                    <a16:rowId xmlns:a16="http://schemas.microsoft.com/office/drawing/2014/main" val="669698560"/>
                  </a:ext>
                </a:extLst>
              </a:tr>
              <a:tr h="370840">
                <a:tc rowSpan="3">
                  <a:txBody>
                    <a:bodyPr/>
                    <a:lstStyle/>
                    <a:p>
                      <a:pPr algn="ctr"/>
                      <a:r>
                        <a:rPr lang="en-US" altLang="zh-CN" dirty="0"/>
                        <a:t>10</a:t>
                      </a:r>
                      <a:endParaRPr lang="zh-CN" altLang="en-US" dirty="0"/>
                    </a:p>
                  </a:txBody>
                  <a:tcPr anchor="ctr"/>
                </a:tc>
                <a:tc>
                  <a:txBody>
                    <a:bodyPr/>
                    <a:lstStyle/>
                    <a:p>
                      <a:pPr algn="ctr"/>
                      <a:r>
                        <a:rPr lang="en-US" altLang="zh-CN" dirty="0" err="1"/>
                        <a:t>FeedProxyPM</a:t>
                      </a:r>
                      <a:endParaRPr lang="zh-CN" altLang="en-US" dirty="0"/>
                    </a:p>
                  </a:txBody>
                  <a:tcPr/>
                </a:tc>
                <a:tc>
                  <a:txBody>
                    <a:bodyPr/>
                    <a:lstStyle/>
                    <a:p>
                      <a:pPr algn="ctr"/>
                      <a:r>
                        <a:rPr lang="zh-CN" altLang="en-US" dirty="0"/>
                        <a:t>是</a:t>
                      </a:r>
                    </a:p>
                  </a:txBody>
                  <a:tcPr/>
                </a:tc>
                <a:tc>
                  <a:txBody>
                    <a:bodyPr/>
                    <a:lstStyle/>
                    <a:p>
                      <a:pPr algn="l"/>
                      <a:r>
                        <a:rPr lang="zh-CN" altLang="en-US" dirty="0"/>
                        <a:t>与</a:t>
                      </a:r>
                      <a:r>
                        <a:rPr lang="en-US" altLang="zh-CN" dirty="0" err="1"/>
                        <a:t>feedproxy</a:t>
                      </a:r>
                      <a:r>
                        <a:rPr lang="zh-CN" altLang="en-US" dirty="0"/>
                        <a:t>交互请求广告队列</a:t>
                      </a:r>
                      <a:endParaRPr lang="en-US" altLang="zh-CN" dirty="0"/>
                    </a:p>
                  </a:txBody>
                  <a:tcPr/>
                </a:tc>
                <a:extLst>
                  <a:ext uri="{0D108BD9-81ED-4DB2-BD59-A6C34878D82A}">
                    <a16:rowId xmlns:a16="http://schemas.microsoft.com/office/drawing/2014/main" val="830561628"/>
                  </a:ext>
                </a:extLst>
              </a:tr>
              <a:tr h="370840">
                <a:tc vMerge="1">
                  <a:txBody>
                    <a:bodyPr/>
                    <a:lstStyle/>
                    <a:p>
                      <a:pPr algn="ctr"/>
                      <a:endParaRPr lang="zh-CN" altLang="en-US" dirty="0"/>
                    </a:p>
                  </a:txBody>
                  <a:tcPr/>
                </a:tc>
                <a:tc>
                  <a:txBody>
                    <a:bodyPr/>
                    <a:lstStyle/>
                    <a:p>
                      <a:pPr algn="ctr"/>
                      <a:r>
                        <a:rPr lang="en-US" altLang="zh-CN" dirty="0" err="1"/>
                        <a:t>RtaBsProcessModule</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用流量特征直接请求广告主决定是否进行投放</a:t>
                      </a:r>
                      <a:endParaRPr lang="en-US" altLang="zh-CN" dirty="0"/>
                    </a:p>
                  </a:txBody>
                  <a:tcPr/>
                </a:tc>
                <a:extLst>
                  <a:ext uri="{0D108BD9-81ED-4DB2-BD59-A6C34878D82A}">
                    <a16:rowId xmlns:a16="http://schemas.microsoft.com/office/drawing/2014/main" val="3804741572"/>
                  </a:ext>
                </a:extLst>
              </a:tr>
              <a:tr h="370840">
                <a:tc vMerge="1">
                  <a:txBody>
                    <a:bodyPr/>
                    <a:lstStyle/>
                    <a:p>
                      <a:pPr algn="ctr"/>
                      <a:endParaRPr lang="zh-CN" altLang="en-US" dirty="0"/>
                    </a:p>
                  </a:txBody>
                  <a:tcPr/>
                </a:tc>
                <a:tc>
                  <a:txBody>
                    <a:bodyPr/>
                    <a:lstStyle/>
                    <a:p>
                      <a:pPr algn="ctr"/>
                      <a:r>
                        <a:rPr lang="en-US" altLang="zh-CN" dirty="0" err="1"/>
                        <a:t>BesRtaBsPM</a:t>
                      </a:r>
                      <a:endParaRPr lang="zh-CN" altLang="en-US" dirty="0"/>
                    </a:p>
                  </a:txBody>
                  <a:tcPr/>
                </a:tc>
                <a:tc>
                  <a:txBody>
                    <a:bodyPr/>
                    <a:lstStyle/>
                    <a:p>
                      <a:pPr algn="ctr"/>
                      <a:r>
                        <a:rPr lang="zh-CN" altLang="en-US" dirty="0"/>
                        <a:t>是</a:t>
                      </a:r>
                    </a:p>
                  </a:txBody>
                  <a:tcPr/>
                </a:tc>
                <a:tc>
                  <a:txBody>
                    <a:bodyPr/>
                    <a:lstStyle/>
                    <a:p>
                      <a:pPr algn="l"/>
                      <a:r>
                        <a:rPr lang="zh-CN" altLang="en-US" dirty="0"/>
                        <a:t>与</a:t>
                      </a:r>
                      <a:r>
                        <a:rPr lang="en-US" altLang="zh-CN" dirty="0" err="1"/>
                        <a:t>rta</a:t>
                      </a:r>
                      <a:r>
                        <a:rPr lang="zh-CN" altLang="en-US" dirty="0"/>
                        <a:t>交互获取</a:t>
                      </a:r>
                      <a:r>
                        <a:rPr lang="zh-CN" altLang="en-US" sz="1800" b="0" i="0" u="none" strike="noStrike" kern="1200" dirty="0">
                          <a:solidFill>
                            <a:schemeClr val="dk1"/>
                          </a:solidFill>
                          <a:effectLst/>
                          <a:latin typeface="+mn-lt"/>
                          <a:ea typeface="+mn-ea"/>
                          <a:cs typeface="+mn-cs"/>
                        </a:rPr>
                        <a:t>广告主实时个性化需求</a:t>
                      </a:r>
                      <a:endParaRPr lang="en-US" altLang="zh-CN" dirty="0"/>
                    </a:p>
                  </a:txBody>
                  <a:tcPr/>
                </a:tc>
                <a:extLst>
                  <a:ext uri="{0D108BD9-81ED-4DB2-BD59-A6C34878D82A}">
                    <a16:rowId xmlns:a16="http://schemas.microsoft.com/office/drawing/2014/main" val="1009434289"/>
                  </a:ext>
                </a:extLst>
              </a:tr>
              <a:tr h="370840">
                <a:tc rowSpan="3">
                  <a:txBody>
                    <a:bodyPr/>
                    <a:lstStyle/>
                    <a:p>
                      <a:pPr algn="ctr"/>
                      <a:r>
                        <a:rPr lang="en-US" altLang="zh-CN" dirty="0"/>
                        <a:t>11</a:t>
                      </a:r>
                      <a:endParaRPr lang="zh-CN" altLang="en-US" dirty="0"/>
                    </a:p>
                  </a:txBody>
                  <a:tcPr anchor="ctr"/>
                </a:tc>
                <a:tc>
                  <a:txBody>
                    <a:bodyPr/>
                    <a:lstStyle/>
                    <a:p>
                      <a:pPr algn="ctr"/>
                      <a:r>
                        <a:rPr lang="en-US" altLang="zh-CN" dirty="0" err="1"/>
                        <a:t>PaAdrestPM</a:t>
                      </a:r>
                      <a:endParaRPr lang="zh-CN" altLang="en-US" dirty="0"/>
                    </a:p>
                  </a:txBody>
                  <a:tcPr/>
                </a:tc>
                <a:tc>
                  <a:txBody>
                    <a:bodyPr/>
                    <a:lstStyle/>
                    <a:p>
                      <a:pPr algn="ctr"/>
                      <a:r>
                        <a:rPr lang="zh-CN" altLang="en-US" dirty="0"/>
                        <a:t>是</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u="none" strike="noStrike" kern="1200" dirty="0">
                          <a:solidFill>
                            <a:schemeClr val="dk1"/>
                          </a:solidFill>
                          <a:effectLst/>
                          <a:latin typeface="+mn-lt"/>
                          <a:ea typeface="+mn-ea"/>
                          <a:cs typeface="+mn-cs"/>
                        </a:rPr>
                        <a:t>与</a:t>
                      </a:r>
                      <a:r>
                        <a:rPr lang="en" altLang="zh-CN" sz="1800" b="0" i="0" u="none" strike="noStrike" kern="1200" dirty="0" err="1">
                          <a:solidFill>
                            <a:schemeClr val="dk1"/>
                          </a:solidFill>
                          <a:effectLst/>
                          <a:latin typeface="+mn-lt"/>
                          <a:ea typeface="+mn-ea"/>
                          <a:cs typeface="+mn-cs"/>
                        </a:rPr>
                        <a:t>adrest</a:t>
                      </a:r>
                      <a:r>
                        <a:rPr lang="zh-CN" altLang="en-US" sz="1800" b="0" i="0" u="none" strike="noStrike" kern="1200" dirty="0">
                          <a:solidFill>
                            <a:schemeClr val="dk1"/>
                          </a:solidFill>
                          <a:effectLst/>
                          <a:latin typeface="+mn-lt"/>
                          <a:ea typeface="+mn-ea"/>
                          <a:cs typeface="+mn-cs"/>
                        </a:rPr>
                        <a:t>模块交互获得程序化广告物料创意优选</a:t>
                      </a:r>
                      <a:r>
                        <a:rPr lang="en-US" altLang="zh-CN" sz="1800" b="0" i="0" u="none" strike="noStrike" kern="1200" dirty="0">
                          <a:solidFill>
                            <a:schemeClr val="dk1"/>
                          </a:solidFill>
                          <a:effectLst/>
                          <a:latin typeface="+mn-lt"/>
                          <a:ea typeface="+mn-ea"/>
                          <a:cs typeface="+mn-cs"/>
                        </a:rPr>
                        <a:t>(</a:t>
                      </a:r>
                      <a:r>
                        <a:rPr lang="zh-CN" altLang="en-US" sz="1800" b="0" i="0" u="none" strike="noStrike" kern="1200" dirty="0">
                          <a:solidFill>
                            <a:schemeClr val="dk1"/>
                          </a:solidFill>
                          <a:effectLst/>
                          <a:latin typeface="+mn-lt"/>
                          <a:ea typeface="+mn-ea"/>
                          <a:cs typeface="+mn-cs"/>
                        </a:rPr>
                        <a:t>闪投</a:t>
                      </a:r>
                      <a:r>
                        <a:rPr lang="en-US" altLang="zh-CN" sz="1800" b="0" i="0" u="none" strike="noStrike" kern="1200" dirty="0">
                          <a:solidFill>
                            <a:schemeClr val="dk1"/>
                          </a:solidFill>
                          <a:effectLst/>
                          <a:latin typeface="+mn-lt"/>
                          <a:ea typeface="+mn-ea"/>
                          <a:cs typeface="+mn-cs"/>
                        </a:rPr>
                        <a:t>)</a:t>
                      </a:r>
                      <a:endParaRPr lang="zh-CN" altLang="en-US" sz="1800" b="0" i="0" u="none" strike="noStrike" kern="1200" dirty="0">
                        <a:solidFill>
                          <a:schemeClr val="dk1"/>
                        </a:solidFill>
                        <a:effectLst/>
                        <a:latin typeface="+mn-lt"/>
                        <a:ea typeface="+mn-ea"/>
                        <a:cs typeface="+mn-cs"/>
                      </a:endParaRPr>
                    </a:p>
                  </a:txBody>
                  <a:tcPr/>
                </a:tc>
                <a:extLst>
                  <a:ext uri="{0D108BD9-81ED-4DB2-BD59-A6C34878D82A}">
                    <a16:rowId xmlns:a16="http://schemas.microsoft.com/office/drawing/2014/main" val="3476760667"/>
                  </a:ext>
                </a:extLst>
              </a:tr>
              <a:tr h="370840">
                <a:tc vMerge="1">
                  <a:txBody>
                    <a:bodyPr/>
                    <a:lstStyle/>
                    <a:p>
                      <a:pPr algn="ctr"/>
                      <a:endParaRPr lang="zh-CN" altLang="en-US" dirty="0"/>
                    </a:p>
                  </a:txBody>
                  <a:tcPr/>
                </a:tc>
                <a:tc>
                  <a:txBody>
                    <a:bodyPr/>
                    <a:lstStyle/>
                    <a:p>
                      <a:pPr algn="ctr"/>
                      <a:r>
                        <a:rPr lang="en-US" altLang="zh-CN" dirty="0" err="1"/>
                        <a:t>AdrestPM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与</a:t>
                      </a:r>
                      <a:r>
                        <a:rPr lang="en" altLang="zh-CN" sz="1800" b="0" i="0" u="none" strike="noStrike" kern="1200" dirty="0" err="1">
                          <a:solidFill>
                            <a:schemeClr val="dk1"/>
                          </a:solidFill>
                          <a:effectLst/>
                          <a:latin typeface="+mn-lt"/>
                          <a:ea typeface="+mn-ea"/>
                          <a:cs typeface="+mn-cs"/>
                        </a:rPr>
                        <a:t>adrest</a:t>
                      </a:r>
                      <a:r>
                        <a:rPr lang="zh-CN" altLang="en-US" sz="1800" b="0" i="0" u="none" strike="noStrike" kern="1200" dirty="0">
                          <a:solidFill>
                            <a:schemeClr val="dk1"/>
                          </a:solidFill>
                          <a:effectLst/>
                          <a:latin typeface="+mn-lt"/>
                          <a:ea typeface="+mn-ea"/>
                          <a:cs typeface="+mn-cs"/>
                        </a:rPr>
                        <a:t>模块交互获得程序化广告物料创意优选</a:t>
                      </a:r>
                      <a:endParaRPr lang="en-US" altLang="zh-CN" dirty="0"/>
                    </a:p>
                  </a:txBody>
                  <a:tcPr/>
                </a:tc>
                <a:extLst>
                  <a:ext uri="{0D108BD9-81ED-4DB2-BD59-A6C34878D82A}">
                    <a16:rowId xmlns:a16="http://schemas.microsoft.com/office/drawing/2014/main" val="4162301446"/>
                  </a:ext>
                </a:extLst>
              </a:tr>
              <a:tr h="370840">
                <a:tc vMerge="1">
                  <a:txBody>
                    <a:bodyPr/>
                    <a:lstStyle/>
                    <a:p>
                      <a:pPr algn="ctr"/>
                      <a:endParaRPr lang="zh-CN" altLang="en-US" dirty="0"/>
                    </a:p>
                  </a:txBody>
                  <a:tcPr anchor="ctr"/>
                </a:tc>
                <a:tc>
                  <a:txBody>
                    <a:bodyPr/>
                    <a:lstStyle/>
                    <a:p>
                      <a:pPr algn="ctr"/>
                      <a:r>
                        <a:rPr lang="en-US" altLang="zh-CN" dirty="0" err="1"/>
                        <a:t>FeedAdrestXboxModule</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请求</a:t>
                      </a:r>
                      <a:r>
                        <a:rPr lang="en" altLang="zh-CN" sz="1800" b="0" i="0" u="none" strike="noStrike" kern="1200" dirty="0" err="1">
                          <a:solidFill>
                            <a:schemeClr val="dk1"/>
                          </a:solidFill>
                          <a:effectLst/>
                          <a:latin typeface="+mn-lt"/>
                          <a:ea typeface="+mn-ea"/>
                          <a:cs typeface="+mn-cs"/>
                        </a:rPr>
                        <a:t>xbox</a:t>
                      </a:r>
                      <a:r>
                        <a:rPr lang="zh-CN" altLang="en-US" sz="1800" b="0" i="0" u="none" strike="noStrike" kern="1200" dirty="0">
                          <a:solidFill>
                            <a:schemeClr val="dk1"/>
                          </a:solidFill>
                          <a:effectLst/>
                          <a:latin typeface="+mn-lt"/>
                          <a:ea typeface="+mn-ea"/>
                          <a:cs typeface="+mn-cs"/>
                        </a:rPr>
                        <a:t>拿到物料元素相关的</a:t>
                      </a:r>
                      <a:r>
                        <a:rPr lang="en" altLang="zh-CN" sz="1800" b="0" i="0" u="none" strike="noStrike" kern="1200" dirty="0">
                          <a:solidFill>
                            <a:schemeClr val="dk1"/>
                          </a:solidFill>
                          <a:effectLst/>
                          <a:latin typeface="+mn-lt"/>
                          <a:ea typeface="+mn-ea"/>
                          <a:cs typeface="+mn-cs"/>
                        </a:rPr>
                        <a:t>q</a:t>
                      </a:r>
                      <a:r>
                        <a:rPr lang="zh-CN" altLang="en-US" sz="1800" b="0" i="0" u="none" strike="noStrike" kern="1200" dirty="0">
                          <a:solidFill>
                            <a:schemeClr val="dk1"/>
                          </a:solidFill>
                          <a:effectLst/>
                          <a:latin typeface="+mn-lt"/>
                          <a:ea typeface="+mn-ea"/>
                          <a:cs typeface="+mn-cs"/>
                        </a:rPr>
                        <a:t>值</a:t>
                      </a:r>
                      <a:endParaRPr lang="en-US" altLang="zh-CN" dirty="0"/>
                    </a:p>
                  </a:txBody>
                  <a:tcPr/>
                </a:tc>
                <a:extLst>
                  <a:ext uri="{0D108BD9-81ED-4DB2-BD59-A6C34878D82A}">
                    <a16:rowId xmlns:a16="http://schemas.microsoft.com/office/drawing/2014/main" val="1052670787"/>
                  </a:ext>
                </a:extLst>
              </a:tr>
            </a:tbl>
          </a:graphicData>
        </a:graphic>
      </p:graphicFrame>
    </p:spTree>
    <p:extLst>
      <p:ext uri="{BB962C8B-B14F-4D97-AF65-F5344CB8AC3E}">
        <p14:creationId xmlns:p14="http://schemas.microsoft.com/office/powerpoint/2010/main" val="4107335816"/>
      </p:ext>
    </p:extLst>
  </p:cSld>
  <p:clrMapOvr>
    <a:masterClrMapping/>
  </p:clrMapOvr>
  <p:transition>
    <p:wipe dir="d"/>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275F6E-56CF-C44A-86D4-9B630E13C4CC}"/>
              </a:ext>
            </a:extLst>
          </p:cNvPr>
          <p:cNvSpPr>
            <a:spLocks noGrp="1"/>
          </p:cNvSpPr>
          <p:nvPr>
            <p:ph type="title"/>
          </p:nvPr>
        </p:nvSpPr>
        <p:spPr/>
        <p:txBody>
          <a:bodyPr/>
          <a:lstStyle/>
          <a:p>
            <a:r>
              <a:rPr kumimoji="1" lang="en-US" altLang="zh-CN" dirty="0" err="1"/>
              <a:t>Feedas</a:t>
            </a:r>
            <a:r>
              <a:rPr kumimoji="1" lang="zh-CN" altLang="en-US" dirty="0"/>
              <a:t> </a:t>
            </a:r>
            <a:r>
              <a:rPr kumimoji="1" lang="en-US" altLang="zh-CN" dirty="0"/>
              <a:t>phase</a:t>
            </a:r>
            <a:r>
              <a:rPr kumimoji="1" lang="zh-CN" altLang="en-US" dirty="0"/>
              <a:t>概览</a:t>
            </a:r>
          </a:p>
        </p:txBody>
      </p:sp>
      <p:sp>
        <p:nvSpPr>
          <p:cNvPr id="3" name="内容占位符 2">
            <a:extLst>
              <a:ext uri="{FF2B5EF4-FFF2-40B4-BE49-F238E27FC236}">
                <a16:creationId xmlns:a16="http://schemas.microsoft.com/office/drawing/2014/main" id="{316941A1-6969-6849-A43C-5EAACA394B02}"/>
              </a:ext>
            </a:extLst>
          </p:cNvPr>
          <p:cNvSpPr>
            <a:spLocks noGrp="1"/>
          </p:cNvSpPr>
          <p:nvPr>
            <p:ph idx="1"/>
          </p:nvPr>
        </p:nvSpPr>
        <p:spPr/>
        <p:txBody>
          <a:bodyPr/>
          <a:lstStyle/>
          <a:p>
            <a:endParaRPr kumimoji="1" lang="zh-CN" altLang="en-US" dirty="0"/>
          </a:p>
        </p:txBody>
      </p:sp>
      <p:graphicFrame>
        <p:nvGraphicFramePr>
          <p:cNvPr id="4" name="表格 3">
            <a:extLst>
              <a:ext uri="{FF2B5EF4-FFF2-40B4-BE49-F238E27FC236}">
                <a16:creationId xmlns:a16="http://schemas.microsoft.com/office/drawing/2014/main" id="{C6238FA6-36AD-0140-96ED-119FDFC0DE05}"/>
              </a:ext>
            </a:extLst>
          </p:cNvPr>
          <p:cNvGraphicFramePr>
            <a:graphicFrameLocks noGrp="1"/>
          </p:cNvGraphicFramePr>
          <p:nvPr>
            <p:extLst>
              <p:ext uri="{D42A27DB-BD31-4B8C-83A1-F6EECF244321}">
                <p14:modId xmlns:p14="http://schemas.microsoft.com/office/powerpoint/2010/main" val="3628345006"/>
              </p:ext>
            </p:extLst>
          </p:nvPr>
        </p:nvGraphicFramePr>
        <p:xfrm>
          <a:off x="609000" y="1570038"/>
          <a:ext cx="10896600" cy="2225040"/>
        </p:xfrm>
        <a:graphic>
          <a:graphicData uri="http://schemas.openxmlformats.org/drawingml/2006/table">
            <a:tbl>
              <a:tblPr firstRow="1" bandRow="1">
                <a:tableStyleId>{FABFCF23-3B69-468F-B69F-88F6DE6A72F2}</a:tableStyleId>
              </a:tblPr>
              <a:tblGrid>
                <a:gridCol w="931718">
                  <a:extLst>
                    <a:ext uri="{9D8B030D-6E8A-4147-A177-3AD203B41FA5}">
                      <a16:colId xmlns:a16="http://schemas.microsoft.com/office/drawing/2014/main" val="4005389594"/>
                    </a:ext>
                  </a:extLst>
                </a:gridCol>
                <a:gridCol w="3210565">
                  <a:extLst>
                    <a:ext uri="{9D8B030D-6E8A-4147-A177-3AD203B41FA5}">
                      <a16:colId xmlns:a16="http://schemas.microsoft.com/office/drawing/2014/main" val="4268901875"/>
                    </a:ext>
                  </a:extLst>
                </a:gridCol>
                <a:gridCol w="659567">
                  <a:extLst>
                    <a:ext uri="{9D8B030D-6E8A-4147-A177-3AD203B41FA5}">
                      <a16:colId xmlns:a16="http://schemas.microsoft.com/office/drawing/2014/main" val="2684122854"/>
                    </a:ext>
                  </a:extLst>
                </a:gridCol>
                <a:gridCol w="6094750">
                  <a:extLst>
                    <a:ext uri="{9D8B030D-6E8A-4147-A177-3AD203B41FA5}">
                      <a16:colId xmlns:a16="http://schemas.microsoft.com/office/drawing/2014/main" val="3471675062"/>
                    </a:ext>
                  </a:extLst>
                </a:gridCol>
              </a:tblGrid>
              <a:tr h="370840">
                <a:tc>
                  <a:txBody>
                    <a:bodyPr/>
                    <a:lstStyle/>
                    <a:p>
                      <a:pPr algn="ctr"/>
                      <a:r>
                        <a:rPr lang="en-US" altLang="zh-CN" dirty="0"/>
                        <a:t>phase</a:t>
                      </a:r>
                      <a:endParaRPr lang="zh-CN" altLang="en-US" dirty="0"/>
                    </a:p>
                  </a:txBody>
                  <a:tcPr/>
                </a:tc>
                <a:tc>
                  <a:txBody>
                    <a:bodyPr/>
                    <a:lstStyle/>
                    <a:p>
                      <a:pPr algn="ctr"/>
                      <a:r>
                        <a:rPr lang="zh-CN" altLang="en-US" dirty="0"/>
                        <a:t>模块</a:t>
                      </a:r>
                    </a:p>
                  </a:txBody>
                  <a:tcPr/>
                </a:tc>
                <a:tc>
                  <a:txBody>
                    <a:bodyPr/>
                    <a:lstStyle/>
                    <a:p>
                      <a:pPr algn="ctr"/>
                      <a:r>
                        <a:rPr lang="zh-CN" altLang="en-US" dirty="0"/>
                        <a:t>交互</a:t>
                      </a:r>
                    </a:p>
                  </a:txBody>
                  <a:tcPr/>
                </a:tc>
                <a:tc>
                  <a:txBody>
                    <a:bodyPr/>
                    <a:lstStyle/>
                    <a:p>
                      <a:pPr algn="ctr"/>
                      <a:r>
                        <a:rPr lang="zh-CN" altLang="en-US" dirty="0"/>
                        <a:t>说明</a:t>
                      </a:r>
                    </a:p>
                  </a:txBody>
                  <a:tcPr/>
                </a:tc>
                <a:extLst>
                  <a:ext uri="{0D108BD9-81ED-4DB2-BD59-A6C34878D82A}">
                    <a16:rowId xmlns:a16="http://schemas.microsoft.com/office/drawing/2014/main" val="619327143"/>
                  </a:ext>
                </a:extLst>
              </a:tr>
              <a:tr h="370840">
                <a:tc>
                  <a:txBody>
                    <a:bodyPr/>
                    <a:lstStyle/>
                    <a:p>
                      <a:pPr algn="ctr"/>
                      <a:r>
                        <a:rPr lang="en-US" altLang="zh-CN" dirty="0"/>
                        <a:t>11</a:t>
                      </a:r>
                      <a:endParaRPr lang="zh-CN" altLang="en-US" dirty="0"/>
                    </a:p>
                  </a:txBody>
                  <a:tcPr/>
                </a:tc>
                <a:tc>
                  <a:txBody>
                    <a:bodyPr/>
                    <a:lstStyle/>
                    <a:p>
                      <a:pPr algn="ctr"/>
                      <a:r>
                        <a:rPr lang="en-US" altLang="zh-CN" dirty="0" err="1"/>
                        <a:t>MaterialPM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请求落地页服务获取</a:t>
                      </a:r>
                      <a:r>
                        <a:rPr lang="en" altLang="zh-CN" sz="1800" b="0" i="0" u="none" strike="noStrike" kern="1200" dirty="0" err="1">
                          <a:solidFill>
                            <a:schemeClr val="dk1"/>
                          </a:solidFill>
                          <a:effectLst/>
                          <a:latin typeface="+mn-lt"/>
                          <a:ea typeface="+mn-ea"/>
                          <a:cs typeface="+mn-cs"/>
                        </a:rPr>
                        <a:t>target_url</a:t>
                      </a:r>
                      <a:r>
                        <a:rPr lang="zh-CN" altLang="en-US" sz="1800" b="0" i="0" u="none" strike="noStrike" kern="1200" dirty="0">
                          <a:solidFill>
                            <a:schemeClr val="dk1"/>
                          </a:solidFill>
                          <a:effectLst/>
                          <a:latin typeface="+mn-lt"/>
                          <a:ea typeface="+mn-ea"/>
                          <a:cs typeface="+mn-cs"/>
                        </a:rPr>
                        <a:t>替换</a:t>
                      </a:r>
                      <a:r>
                        <a:rPr lang="en" altLang="zh-CN" sz="1800" b="0" i="0" u="none" strike="noStrike" kern="1200" dirty="0" err="1">
                          <a:solidFill>
                            <a:schemeClr val="dk1"/>
                          </a:solidFill>
                          <a:effectLst/>
                          <a:latin typeface="+mn-lt"/>
                          <a:ea typeface="+mn-ea"/>
                          <a:cs typeface="+mn-cs"/>
                        </a:rPr>
                        <a:t>original_advlist</a:t>
                      </a:r>
                      <a:r>
                        <a:rPr lang="zh-CN" altLang="en-US" sz="1800" b="0" i="0" u="none" strike="noStrike" kern="1200" dirty="0">
                          <a:solidFill>
                            <a:schemeClr val="dk1"/>
                          </a:solidFill>
                          <a:effectLst/>
                          <a:latin typeface="+mn-lt"/>
                          <a:ea typeface="+mn-ea"/>
                          <a:cs typeface="+mn-cs"/>
                        </a:rPr>
                        <a:t>中的广告</a:t>
                      </a:r>
                      <a:endParaRPr lang="en-US" altLang="zh-CN" dirty="0"/>
                    </a:p>
                  </a:txBody>
                  <a:tcPr/>
                </a:tc>
                <a:extLst>
                  <a:ext uri="{0D108BD9-81ED-4DB2-BD59-A6C34878D82A}">
                    <a16:rowId xmlns:a16="http://schemas.microsoft.com/office/drawing/2014/main" val="1005308833"/>
                  </a:ext>
                </a:extLst>
              </a:tr>
              <a:tr h="370840">
                <a:tc>
                  <a:txBody>
                    <a:bodyPr/>
                    <a:lstStyle/>
                    <a:p>
                      <a:pPr algn="ctr"/>
                      <a:r>
                        <a:rPr lang="en-US" altLang="zh-CN" dirty="0"/>
                        <a:t>12</a:t>
                      </a:r>
                      <a:endParaRPr lang="zh-CN" altLang="en-US" dirty="0"/>
                    </a:p>
                  </a:txBody>
                  <a:tcPr/>
                </a:tc>
                <a:tc>
                  <a:txBody>
                    <a:bodyPr/>
                    <a:lstStyle/>
                    <a:p>
                      <a:pPr algn="ctr"/>
                      <a:r>
                        <a:rPr lang="en-US" altLang="zh-CN" dirty="0" err="1"/>
                        <a:t>PaPostPM</a:t>
                      </a:r>
                      <a:endParaRPr lang="zh-CN" altLang="en-US" dirty="0"/>
                    </a:p>
                  </a:txBody>
                  <a:tcPr/>
                </a:tc>
                <a:tc>
                  <a:txBody>
                    <a:bodyPr/>
                    <a:lstStyle/>
                    <a:p>
                      <a:pPr algn="ctr"/>
                      <a:r>
                        <a:rPr lang="zh-CN" altLang="en-US" dirty="0"/>
                        <a:t>否</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kern="1200" dirty="0">
                          <a:solidFill>
                            <a:schemeClr val="dk1"/>
                          </a:solidFill>
                          <a:effectLst/>
                          <a:latin typeface="+mn-lt"/>
                          <a:ea typeface="+mn-ea"/>
                          <a:cs typeface="+mn-cs"/>
                        </a:rPr>
                        <a:t>统一过滤无效的闪投</a:t>
                      </a:r>
                      <a:r>
                        <a:rPr lang="en-US" altLang="zh-CN" sz="1800" b="0" kern="1200" dirty="0">
                          <a:solidFill>
                            <a:schemeClr val="dk1"/>
                          </a:solidFill>
                          <a:effectLst/>
                          <a:latin typeface="+mn-lt"/>
                          <a:ea typeface="+mn-ea"/>
                          <a:cs typeface="+mn-cs"/>
                        </a:rPr>
                        <a:t>&amp;</a:t>
                      </a:r>
                      <a:r>
                        <a:rPr lang="zh-CN" altLang="en-US" sz="1800" b="0" kern="1200" dirty="0">
                          <a:solidFill>
                            <a:schemeClr val="dk1"/>
                          </a:solidFill>
                          <a:effectLst/>
                          <a:latin typeface="+mn-lt"/>
                          <a:ea typeface="+mn-ea"/>
                          <a:cs typeface="+mn-cs"/>
                        </a:rPr>
                        <a:t>门店</a:t>
                      </a:r>
                      <a:r>
                        <a:rPr lang="en-US" altLang="zh-CN" sz="1800" b="0" kern="1200" dirty="0">
                          <a:solidFill>
                            <a:schemeClr val="dk1"/>
                          </a:solidFill>
                          <a:effectLst/>
                          <a:latin typeface="+mn-lt"/>
                          <a:ea typeface="+mn-ea"/>
                          <a:cs typeface="+mn-cs"/>
                        </a:rPr>
                        <a:t>&amp;</a:t>
                      </a:r>
                      <a:r>
                        <a:rPr lang="zh-CN" altLang="en-US" sz="1800" b="0" kern="1200" dirty="0">
                          <a:solidFill>
                            <a:schemeClr val="dk1"/>
                          </a:solidFill>
                          <a:effectLst/>
                          <a:latin typeface="+mn-lt"/>
                          <a:ea typeface="+mn-ea"/>
                          <a:cs typeface="+mn-cs"/>
                        </a:rPr>
                        <a:t>原生架构融合广告</a:t>
                      </a:r>
                    </a:p>
                  </a:txBody>
                  <a:tcPr/>
                </a:tc>
                <a:extLst>
                  <a:ext uri="{0D108BD9-81ED-4DB2-BD59-A6C34878D82A}">
                    <a16:rowId xmlns:a16="http://schemas.microsoft.com/office/drawing/2014/main" val="648511249"/>
                  </a:ext>
                </a:extLst>
              </a:tr>
              <a:tr h="370840">
                <a:tc>
                  <a:txBody>
                    <a:bodyPr/>
                    <a:lstStyle/>
                    <a:p>
                      <a:pPr algn="ctr"/>
                      <a:r>
                        <a:rPr lang="en-US" altLang="zh-CN" dirty="0"/>
                        <a:t>13</a:t>
                      </a:r>
                      <a:endParaRPr lang="zh-CN" altLang="en-US" dirty="0"/>
                    </a:p>
                  </a:txBody>
                  <a:tcPr/>
                </a:tc>
                <a:tc>
                  <a:txBody>
                    <a:bodyPr/>
                    <a:lstStyle/>
                    <a:p>
                      <a:pPr algn="ctr"/>
                      <a:r>
                        <a:rPr lang="en-US" altLang="zh-CN" dirty="0" err="1"/>
                        <a:t>StrategyPM</a:t>
                      </a:r>
                      <a:endParaRPr lang="zh-CN" altLang="en-US" dirty="0"/>
                    </a:p>
                  </a:txBody>
                  <a:tcPr/>
                </a:tc>
                <a:tc>
                  <a:txBody>
                    <a:bodyPr/>
                    <a:lstStyle/>
                    <a:p>
                      <a:pPr algn="ctr"/>
                      <a:r>
                        <a:rPr lang="zh-CN" altLang="en-US" dirty="0"/>
                        <a:t>否</a:t>
                      </a:r>
                    </a:p>
                  </a:txBody>
                  <a:tcPr/>
                </a:tc>
                <a:tc>
                  <a:txBody>
                    <a:bodyPr/>
                    <a:lstStyle/>
                    <a:p>
                      <a:pPr algn="l"/>
                      <a:r>
                        <a:rPr lang="zh-CN" altLang="en-US" sz="1800" b="0" i="0" u="none" strike="noStrike" kern="1200" dirty="0">
                          <a:solidFill>
                            <a:schemeClr val="dk1"/>
                          </a:solidFill>
                          <a:effectLst/>
                          <a:latin typeface="+mn-lt"/>
                          <a:ea typeface="+mn-ea"/>
                          <a:cs typeface="+mn-cs"/>
                        </a:rPr>
                        <a:t>对广告队列进行过滤、精排</a:t>
                      </a:r>
                      <a:endParaRPr lang="en-US" altLang="zh-CN" dirty="0"/>
                    </a:p>
                  </a:txBody>
                  <a:tcPr/>
                </a:tc>
                <a:extLst>
                  <a:ext uri="{0D108BD9-81ED-4DB2-BD59-A6C34878D82A}">
                    <a16:rowId xmlns:a16="http://schemas.microsoft.com/office/drawing/2014/main" val="3067424125"/>
                  </a:ext>
                </a:extLst>
              </a:tr>
              <a:tr h="370840">
                <a:tc>
                  <a:txBody>
                    <a:bodyPr/>
                    <a:lstStyle/>
                    <a:p>
                      <a:pPr algn="ctr"/>
                      <a:r>
                        <a:rPr lang="en-US" altLang="zh-CN" dirty="0"/>
                        <a:t>14</a:t>
                      </a:r>
                      <a:endParaRPr lang="zh-CN" altLang="en-US" dirty="0"/>
                    </a:p>
                  </a:txBody>
                  <a:tcPr/>
                </a:tc>
                <a:tc>
                  <a:txBody>
                    <a:bodyPr/>
                    <a:lstStyle/>
                    <a:p>
                      <a:pPr algn="ctr"/>
                      <a:r>
                        <a:rPr lang="en-US" altLang="zh-CN" dirty="0" err="1"/>
                        <a:t>PostPM</a:t>
                      </a:r>
                      <a:endParaRPr lang="zh-CN" altLang="en-US" dirty="0"/>
                    </a:p>
                  </a:txBody>
                  <a:tcPr/>
                </a:tc>
                <a:tc>
                  <a:txBody>
                    <a:bodyPr/>
                    <a:lstStyle/>
                    <a:p>
                      <a:pPr algn="ctr"/>
                      <a:r>
                        <a:rPr lang="zh-CN" altLang="en-US" dirty="0"/>
                        <a:t>否</a:t>
                      </a:r>
                    </a:p>
                  </a:txBody>
                  <a:tcPr/>
                </a:tc>
                <a:tc>
                  <a:txBody>
                    <a:bodyPr/>
                    <a:lstStyle/>
                    <a:p>
                      <a:pPr algn="l"/>
                      <a:r>
                        <a:rPr lang="zh-CN" altLang="en-US" sz="1800" b="0" i="0" u="none" strike="noStrike" kern="1200" dirty="0">
                          <a:solidFill>
                            <a:schemeClr val="dk1"/>
                          </a:solidFill>
                          <a:effectLst/>
                          <a:latin typeface="+mn-lt"/>
                          <a:ea typeface="+mn-ea"/>
                          <a:cs typeface="+mn-cs"/>
                        </a:rPr>
                        <a:t>截断、打包、点击串封装</a:t>
                      </a:r>
                      <a:endParaRPr lang="en-US" altLang="zh-CN" dirty="0"/>
                    </a:p>
                  </a:txBody>
                  <a:tcPr/>
                </a:tc>
                <a:extLst>
                  <a:ext uri="{0D108BD9-81ED-4DB2-BD59-A6C34878D82A}">
                    <a16:rowId xmlns:a16="http://schemas.microsoft.com/office/drawing/2014/main" val="2715989409"/>
                  </a:ext>
                </a:extLst>
              </a:tr>
              <a:tr h="370840">
                <a:tc>
                  <a:txBody>
                    <a:bodyPr/>
                    <a:lstStyle/>
                    <a:p>
                      <a:pPr algn="ctr"/>
                      <a:r>
                        <a:rPr lang="en-US" altLang="zh-CN" dirty="0"/>
                        <a:t>15</a:t>
                      </a:r>
                      <a:endParaRPr lang="zh-CN" altLang="en-US" dirty="0"/>
                    </a:p>
                  </a:txBody>
                  <a:tcPr/>
                </a:tc>
                <a:tc>
                  <a:txBody>
                    <a:bodyPr/>
                    <a:lstStyle/>
                    <a:p>
                      <a:pPr algn="ctr"/>
                      <a:r>
                        <a:rPr lang="en-US" altLang="zh-CN" dirty="0" err="1"/>
                        <a:t>ResponsePM</a:t>
                      </a:r>
                      <a:endParaRPr lang="zh-CN" altLang="en-US" dirty="0"/>
                    </a:p>
                  </a:txBody>
                  <a:tcPr/>
                </a:tc>
                <a:tc>
                  <a:txBody>
                    <a:bodyPr/>
                    <a:lstStyle/>
                    <a:p>
                      <a:pPr algn="ctr"/>
                      <a:r>
                        <a:rPr lang="zh-CN" altLang="en-US" dirty="0"/>
                        <a:t>否</a:t>
                      </a:r>
                    </a:p>
                  </a:txBody>
                  <a:tcPr/>
                </a:tc>
                <a:tc>
                  <a:txBody>
                    <a:bodyPr/>
                    <a:lstStyle/>
                    <a:p>
                      <a:pPr algn="l"/>
                      <a:r>
                        <a:rPr lang="zh-CN" altLang="en-US" sz="1800" b="0" i="0" u="none" strike="noStrike" kern="1200" dirty="0">
                          <a:solidFill>
                            <a:schemeClr val="dk1"/>
                          </a:solidFill>
                          <a:effectLst/>
                          <a:latin typeface="+mn-lt"/>
                          <a:ea typeface="+mn-ea"/>
                          <a:cs typeface="+mn-cs"/>
                        </a:rPr>
                        <a:t>打包返回数据结果日志打印</a:t>
                      </a:r>
                      <a:endParaRPr lang="en-US" altLang="zh-CN" dirty="0"/>
                    </a:p>
                  </a:txBody>
                  <a:tcPr/>
                </a:tc>
                <a:extLst>
                  <a:ext uri="{0D108BD9-81ED-4DB2-BD59-A6C34878D82A}">
                    <a16:rowId xmlns:a16="http://schemas.microsoft.com/office/drawing/2014/main" val="3748489504"/>
                  </a:ext>
                </a:extLst>
              </a:tr>
            </a:tbl>
          </a:graphicData>
        </a:graphic>
      </p:graphicFrame>
    </p:spTree>
    <p:extLst>
      <p:ext uri="{BB962C8B-B14F-4D97-AF65-F5344CB8AC3E}">
        <p14:creationId xmlns:p14="http://schemas.microsoft.com/office/powerpoint/2010/main" val="1732229072"/>
      </p:ext>
    </p:extLst>
  </p:cSld>
  <p:clrMapOvr>
    <a:masterClrMapping/>
  </p:clrMapOvr>
  <p:transition>
    <p:wipe dir="d"/>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5F7576F5-A6F7-494E-B7E2-87C507426E4E}"/>
              </a:ext>
            </a:extLst>
          </p:cNvPr>
          <p:cNvSpPr>
            <a:spLocks noGrp="1"/>
          </p:cNvSpPr>
          <p:nvPr>
            <p:ph type="title"/>
          </p:nvPr>
        </p:nvSpPr>
        <p:spPr>
          <a:xfrm>
            <a:off x="0" y="13927"/>
            <a:ext cx="10972800" cy="777875"/>
          </a:xfrm>
        </p:spPr>
        <p:txBody>
          <a:bodyPr/>
          <a:lstStyle/>
          <a:p>
            <a:r>
              <a:rPr kumimoji="1" lang="en-US" altLang="zh-CN" dirty="0" err="1"/>
              <a:t>Feedas</a:t>
            </a:r>
            <a:r>
              <a:rPr kumimoji="1" lang="zh-CN" altLang="en-US" dirty="0"/>
              <a:t>主要模块</a:t>
            </a:r>
          </a:p>
        </p:txBody>
      </p:sp>
      <p:sp>
        <p:nvSpPr>
          <p:cNvPr id="111" name="文本框 110">
            <a:extLst>
              <a:ext uri="{FF2B5EF4-FFF2-40B4-BE49-F238E27FC236}">
                <a16:creationId xmlns:a16="http://schemas.microsoft.com/office/drawing/2014/main" id="{BE9ECD75-25EB-8448-B87B-A8A7EBA6174D}"/>
              </a:ext>
            </a:extLst>
          </p:cNvPr>
          <p:cNvSpPr txBox="1"/>
          <p:nvPr/>
        </p:nvSpPr>
        <p:spPr>
          <a:xfrm>
            <a:off x="985214" y="1105234"/>
            <a:ext cx="3723444"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初始化</a:t>
            </a: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&amp;</a:t>
            </a: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解析请求</a:t>
            </a: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&amp;</a:t>
            </a: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预处理</a:t>
            </a:r>
          </a:p>
        </p:txBody>
      </p:sp>
      <p:sp>
        <p:nvSpPr>
          <p:cNvPr id="112" name="文本框 111">
            <a:extLst>
              <a:ext uri="{FF2B5EF4-FFF2-40B4-BE49-F238E27FC236}">
                <a16:creationId xmlns:a16="http://schemas.microsoft.com/office/drawing/2014/main" id="{EE56A48E-1265-3B41-B674-AD2219CD5601}"/>
              </a:ext>
            </a:extLst>
          </p:cNvPr>
          <p:cNvSpPr txBox="1"/>
          <p:nvPr/>
        </p:nvSpPr>
        <p:spPr>
          <a:xfrm>
            <a:off x="5162302" y="1115380"/>
            <a:ext cx="1655999"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用户信息获取</a:t>
            </a:r>
          </a:p>
        </p:txBody>
      </p:sp>
      <p:sp>
        <p:nvSpPr>
          <p:cNvPr id="113" name="文本框 112">
            <a:extLst>
              <a:ext uri="{FF2B5EF4-FFF2-40B4-BE49-F238E27FC236}">
                <a16:creationId xmlns:a16="http://schemas.microsoft.com/office/drawing/2014/main" id="{3C6737C0-4B4F-E54A-BABD-D6252E93FC9D}"/>
              </a:ext>
            </a:extLst>
          </p:cNvPr>
          <p:cNvSpPr txBox="1"/>
          <p:nvPr/>
        </p:nvSpPr>
        <p:spPr>
          <a:xfrm>
            <a:off x="7271082" y="1105234"/>
            <a:ext cx="3719687"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广告触发准备</a:t>
            </a:r>
          </a:p>
        </p:txBody>
      </p:sp>
      <p:sp>
        <p:nvSpPr>
          <p:cNvPr id="114" name="文本框 113">
            <a:extLst>
              <a:ext uri="{FF2B5EF4-FFF2-40B4-BE49-F238E27FC236}">
                <a16:creationId xmlns:a16="http://schemas.microsoft.com/office/drawing/2014/main" id="{90CCFC95-5165-8848-B380-1BA408106032}"/>
              </a:ext>
            </a:extLst>
          </p:cNvPr>
          <p:cNvSpPr txBox="1"/>
          <p:nvPr/>
        </p:nvSpPr>
        <p:spPr>
          <a:xfrm>
            <a:off x="9365119" y="4296931"/>
            <a:ext cx="1600533"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广告触发</a:t>
            </a:r>
          </a:p>
        </p:txBody>
      </p:sp>
      <p:sp>
        <p:nvSpPr>
          <p:cNvPr id="115" name="文本框 114">
            <a:extLst>
              <a:ext uri="{FF2B5EF4-FFF2-40B4-BE49-F238E27FC236}">
                <a16:creationId xmlns:a16="http://schemas.microsoft.com/office/drawing/2014/main" id="{3DBA63BF-16C0-C144-820C-B94F0DC6D632}"/>
              </a:ext>
            </a:extLst>
          </p:cNvPr>
          <p:cNvSpPr txBox="1"/>
          <p:nvPr/>
        </p:nvSpPr>
        <p:spPr>
          <a:xfrm>
            <a:off x="7271082" y="4296931"/>
            <a:ext cx="1625650"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创意优选</a:t>
            </a:r>
          </a:p>
        </p:txBody>
      </p:sp>
      <p:sp>
        <p:nvSpPr>
          <p:cNvPr id="116" name="文本框 115">
            <a:extLst>
              <a:ext uri="{FF2B5EF4-FFF2-40B4-BE49-F238E27FC236}">
                <a16:creationId xmlns:a16="http://schemas.microsoft.com/office/drawing/2014/main" id="{6F757FE4-3419-304F-A933-15394A6D8677}"/>
              </a:ext>
            </a:extLst>
          </p:cNvPr>
          <p:cNvSpPr txBox="1"/>
          <p:nvPr/>
        </p:nvSpPr>
        <p:spPr>
          <a:xfrm>
            <a:off x="5182695" y="4297419"/>
            <a:ext cx="1620000"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机制策略</a:t>
            </a:r>
          </a:p>
        </p:txBody>
      </p:sp>
      <p:sp>
        <p:nvSpPr>
          <p:cNvPr id="117" name="文本框 116">
            <a:extLst>
              <a:ext uri="{FF2B5EF4-FFF2-40B4-BE49-F238E27FC236}">
                <a16:creationId xmlns:a16="http://schemas.microsoft.com/office/drawing/2014/main" id="{6FA8D089-46F6-D24B-8D03-1A8B75161420}"/>
              </a:ext>
            </a:extLst>
          </p:cNvPr>
          <p:cNvSpPr txBox="1"/>
          <p:nvPr/>
        </p:nvSpPr>
        <p:spPr>
          <a:xfrm>
            <a:off x="985214" y="4298165"/>
            <a:ext cx="3723444"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后处理</a:t>
            </a: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&amp;</a:t>
            </a: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广告返回</a:t>
            </a:r>
          </a:p>
        </p:txBody>
      </p:sp>
      <p:sp>
        <p:nvSpPr>
          <p:cNvPr id="23" name="文本框 22">
            <a:extLst>
              <a:ext uri="{FF2B5EF4-FFF2-40B4-BE49-F238E27FC236}">
                <a16:creationId xmlns:a16="http://schemas.microsoft.com/office/drawing/2014/main" id="{0FAE62C4-077B-2B4D-8441-56A92AD3EFA0}"/>
              </a:ext>
            </a:extLst>
          </p:cNvPr>
          <p:cNvSpPr txBox="1"/>
          <p:nvPr/>
        </p:nvSpPr>
        <p:spPr>
          <a:xfrm>
            <a:off x="985214" y="1598836"/>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phase1</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27" name="文本框 26">
            <a:extLst>
              <a:ext uri="{FF2B5EF4-FFF2-40B4-BE49-F238E27FC236}">
                <a16:creationId xmlns:a16="http://schemas.microsoft.com/office/drawing/2014/main" id="{038B4D47-FAD1-7141-AC83-2FC52200D1A6}"/>
              </a:ext>
            </a:extLst>
          </p:cNvPr>
          <p:cNvSpPr txBox="1"/>
          <p:nvPr/>
        </p:nvSpPr>
        <p:spPr>
          <a:xfrm>
            <a:off x="9370769" y="1598089"/>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phase5</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29" name="文本框 28">
            <a:extLst>
              <a:ext uri="{FF2B5EF4-FFF2-40B4-BE49-F238E27FC236}">
                <a16:creationId xmlns:a16="http://schemas.microsoft.com/office/drawing/2014/main" id="{8B2A876C-A472-C743-BA7A-7BEC8BC14D6D}"/>
              </a:ext>
            </a:extLst>
          </p:cNvPr>
          <p:cNvSpPr txBox="1"/>
          <p:nvPr/>
        </p:nvSpPr>
        <p:spPr>
          <a:xfrm>
            <a:off x="7276732" y="1598089"/>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phase4</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0" name="文本框 29">
            <a:extLst>
              <a:ext uri="{FF2B5EF4-FFF2-40B4-BE49-F238E27FC236}">
                <a16:creationId xmlns:a16="http://schemas.microsoft.com/office/drawing/2014/main" id="{86CE712F-4E8A-5642-9B8B-7C14C2367CD6}"/>
              </a:ext>
            </a:extLst>
          </p:cNvPr>
          <p:cNvSpPr txBox="1"/>
          <p:nvPr/>
        </p:nvSpPr>
        <p:spPr>
          <a:xfrm>
            <a:off x="5182695" y="1598089"/>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phase3</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1" name="文本框 30">
            <a:extLst>
              <a:ext uri="{FF2B5EF4-FFF2-40B4-BE49-F238E27FC236}">
                <a16:creationId xmlns:a16="http://schemas.microsoft.com/office/drawing/2014/main" id="{FFAB20C9-5632-A34A-AD86-135CE41181CD}"/>
              </a:ext>
            </a:extLst>
          </p:cNvPr>
          <p:cNvSpPr txBox="1"/>
          <p:nvPr/>
        </p:nvSpPr>
        <p:spPr>
          <a:xfrm>
            <a:off x="3088658" y="1598836"/>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phase2</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2" name="文本框 31">
            <a:extLst>
              <a:ext uri="{FF2B5EF4-FFF2-40B4-BE49-F238E27FC236}">
                <a16:creationId xmlns:a16="http://schemas.microsoft.com/office/drawing/2014/main" id="{290B56A3-634E-0846-A14B-44399B476786}"/>
              </a:ext>
            </a:extLst>
          </p:cNvPr>
          <p:cNvSpPr txBox="1"/>
          <p:nvPr/>
        </p:nvSpPr>
        <p:spPr>
          <a:xfrm>
            <a:off x="985214" y="4720067"/>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phase10</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3" name="文本框 32">
            <a:extLst>
              <a:ext uri="{FF2B5EF4-FFF2-40B4-BE49-F238E27FC236}">
                <a16:creationId xmlns:a16="http://schemas.microsoft.com/office/drawing/2014/main" id="{0F371640-324D-9E4F-9F5C-BF186A467CE1}"/>
              </a:ext>
            </a:extLst>
          </p:cNvPr>
          <p:cNvSpPr txBox="1"/>
          <p:nvPr/>
        </p:nvSpPr>
        <p:spPr>
          <a:xfrm>
            <a:off x="9370769" y="4719320"/>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phase6</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4" name="文本框 33">
            <a:extLst>
              <a:ext uri="{FF2B5EF4-FFF2-40B4-BE49-F238E27FC236}">
                <a16:creationId xmlns:a16="http://schemas.microsoft.com/office/drawing/2014/main" id="{756A4BB3-CD89-5847-AA04-B52F35183434}"/>
              </a:ext>
            </a:extLst>
          </p:cNvPr>
          <p:cNvSpPr txBox="1"/>
          <p:nvPr/>
        </p:nvSpPr>
        <p:spPr>
          <a:xfrm>
            <a:off x="7276732" y="4719320"/>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phase7</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5" name="文本框 34">
            <a:extLst>
              <a:ext uri="{FF2B5EF4-FFF2-40B4-BE49-F238E27FC236}">
                <a16:creationId xmlns:a16="http://schemas.microsoft.com/office/drawing/2014/main" id="{7526E32D-AFBA-2F4E-8924-3CF56DE918FD}"/>
              </a:ext>
            </a:extLst>
          </p:cNvPr>
          <p:cNvSpPr txBox="1"/>
          <p:nvPr/>
        </p:nvSpPr>
        <p:spPr>
          <a:xfrm>
            <a:off x="5182695" y="4719320"/>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phase8</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6" name="文本框 35">
            <a:extLst>
              <a:ext uri="{FF2B5EF4-FFF2-40B4-BE49-F238E27FC236}">
                <a16:creationId xmlns:a16="http://schemas.microsoft.com/office/drawing/2014/main" id="{22981D7B-EDE7-394E-963C-48F6A21D099D}"/>
              </a:ext>
            </a:extLst>
          </p:cNvPr>
          <p:cNvSpPr txBox="1"/>
          <p:nvPr/>
        </p:nvSpPr>
        <p:spPr>
          <a:xfrm>
            <a:off x="3088658" y="4720067"/>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phase9</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cxnSp>
        <p:nvCxnSpPr>
          <p:cNvPr id="3" name="直线箭头连接符 2">
            <a:extLst>
              <a:ext uri="{FF2B5EF4-FFF2-40B4-BE49-F238E27FC236}">
                <a16:creationId xmlns:a16="http://schemas.microsoft.com/office/drawing/2014/main" id="{033B43DC-DE49-7143-9234-8C2717E295B1}"/>
              </a:ext>
            </a:extLst>
          </p:cNvPr>
          <p:cNvCxnSpPr>
            <a:cxnSpLocks/>
            <a:endCxn id="31" idx="1"/>
          </p:cNvCxnSpPr>
          <p:nvPr/>
        </p:nvCxnSpPr>
        <p:spPr bwMode="auto">
          <a:xfrm flipV="1">
            <a:off x="2630331" y="1768113"/>
            <a:ext cx="458327" cy="8386"/>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6" name="直线箭头连接符 5">
            <a:extLst>
              <a:ext uri="{FF2B5EF4-FFF2-40B4-BE49-F238E27FC236}">
                <a16:creationId xmlns:a16="http://schemas.microsoft.com/office/drawing/2014/main" id="{A813D6CB-6F11-9149-9213-EA5E9463ED31}"/>
              </a:ext>
            </a:extLst>
          </p:cNvPr>
          <p:cNvCxnSpPr>
            <a:cxnSpLocks/>
            <a:stCxn id="31" idx="3"/>
            <a:endCxn id="30" idx="1"/>
          </p:cNvCxnSpPr>
          <p:nvPr/>
        </p:nvCxnSpPr>
        <p:spPr bwMode="auto">
          <a:xfrm flipV="1">
            <a:off x="4708658" y="1767366"/>
            <a:ext cx="474037" cy="747"/>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10" name="直线箭头连接符 9">
            <a:extLst>
              <a:ext uri="{FF2B5EF4-FFF2-40B4-BE49-F238E27FC236}">
                <a16:creationId xmlns:a16="http://schemas.microsoft.com/office/drawing/2014/main" id="{D9963B9B-5AF8-1246-9F70-89E1F84ECCB4}"/>
              </a:ext>
            </a:extLst>
          </p:cNvPr>
          <p:cNvCxnSpPr>
            <a:cxnSpLocks/>
            <a:stCxn id="30" idx="3"/>
            <a:endCxn id="29" idx="1"/>
          </p:cNvCxnSpPr>
          <p:nvPr/>
        </p:nvCxnSpPr>
        <p:spPr bwMode="auto">
          <a:xfrm>
            <a:off x="6802695" y="1767366"/>
            <a:ext cx="474037" cy="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14" name="直线箭头连接符 13">
            <a:extLst>
              <a:ext uri="{FF2B5EF4-FFF2-40B4-BE49-F238E27FC236}">
                <a16:creationId xmlns:a16="http://schemas.microsoft.com/office/drawing/2014/main" id="{F3BA15B8-BB4D-AA4B-A195-4AEDD9F785BF}"/>
              </a:ext>
            </a:extLst>
          </p:cNvPr>
          <p:cNvCxnSpPr>
            <a:cxnSpLocks/>
            <a:stCxn id="29" idx="3"/>
            <a:endCxn id="27" idx="1"/>
          </p:cNvCxnSpPr>
          <p:nvPr/>
        </p:nvCxnSpPr>
        <p:spPr bwMode="auto">
          <a:xfrm>
            <a:off x="8896732" y="1767366"/>
            <a:ext cx="474037" cy="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16" name="肘形连接符 15">
            <a:extLst>
              <a:ext uri="{FF2B5EF4-FFF2-40B4-BE49-F238E27FC236}">
                <a16:creationId xmlns:a16="http://schemas.microsoft.com/office/drawing/2014/main" id="{A9BB3848-A210-5A4B-9647-E6588A6C67F8}"/>
              </a:ext>
            </a:extLst>
          </p:cNvPr>
          <p:cNvCxnSpPr>
            <a:stCxn id="27" idx="3"/>
            <a:endCxn id="33" idx="3"/>
          </p:cNvCxnSpPr>
          <p:nvPr/>
        </p:nvCxnSpPr>
        <p:spPr bwMode="auto">
          <a:xfrm>
            <a:off x="10990769" y="1767366"/>
            <a:ext cx="12700" cy="3121231"/>
          </a:xfrm>
          <a:prstGeom prst="bentConnector3">
            <a:avLst>
              <a:gd name="adj1" fmla="val 1800000"/>
            </a:avLst>
          </a:prstGeom>
          <a:solidFill>
            <a:srgbClr val="FFFF99"/>
          </a:solidFill>
          <a:ln w="9525" cap="flat" cmpd="sng" algn="ctr">
            <a:solidFill>
              <a:schemeClr val="tx1"/>
            </a:solidFill>
            <a:prstDash val="solid"/>
            <a:round/>
            <a:headEnd type="none" w="med" len="med"/>
            <a:tailEnd type="triangle"/>
          </a:ln>
          <a:effectLst/>
        </p:spPr>
      </p:cxnSp>
      <p:cxnSp>
        <p:nvCxnSpPr>
          <p:cNvPr id="18" name="直线箭头连接符 17">
            <a:extLst>
              <a:ext uri="{FF2B5EF4-FFF2-40B4-BE49-F238E27FC236}">
                <a16:creationId xmlns:a16="http://schemas.microsoft.com/office/drawing/2014/main" id="{B7D249BD-10FB-A042-90B5-AE5CBB58E631}"/>
              </a:ext>
            </a:extLst>
          </p:cNvPr>
          <p:cNvCxnSpPr>
            <a:stCxn id="33" idx="1"/>
            <a:endCxn id="34" idx="3"/>
          </p:cNvCxnSpPr>
          <p:nvPr/>
        </p:nvCxnSpPr>
        <p:spPr bwMode="auto">
          <a:xfrm flipH="1">
            <a:off x="8896732" y="4888597"/>
            <a:ext cx="474037" cy="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20" name="直线箭头连接符 19">
            <a:extLst>
              <a:ext uri="{FF2B5EF4-FFF2-40B4-BE49-F238E27FC236}">
                <a16:creationId xmlns:a16="http://schemas.microsoft.com/office/drawing/2014/main" id="{A33B3DB1-C3D6-064D-93CF-17F952668367}"/>
              </a:ext>
            </a:extLst>
          </p:cNvPr>
          <p:cNvCxnSpPr>
            <a:stCxn id="34" idx="1"/>
            <a:endCxn id="35" idx="3"/>
          </p:cNvCxnSpPr>
          <p:nvPr/>
        </p:nvCxnSpPr>
        <p:spPr bwMode="auto">
          <a:xfrm flipH="1">
            <a:off x="6802695" y="4888597"/>
            <a:ext cx="474037" cy="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22" name="直线箭头连接符 21">
            <a:extLst>
              <a:ext uri="{FF2B5EF4-FFF2-40B4-BE49-F238E27FC236}">
                <a16:creationId xmlns:a16="http://schemas.microsoft.com/office/drawing/2014/main" id="{0B0A2C43-DEE0-A14B-A791-1910F309B347}"/>
              </a:ext>
            </a:extLst>
          </p:cNvPr>
          <p:cNvCxnSpPr>
            <a:stCxn id="35" idx="1"/>
            <a:endCxn id="36" idx="3"/>
          </p:cNvCxnSpPr>
          <p:nvPr/>
        </p:nvCxnSpPr>
        <p:spPr bwMode="auto">
          <a:xfrm flipH="1">
            <a:off x="4708658" y="4888597"/>
            <a:ext cx="474037" cy="747"/>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38" name="直线箭头连接符 37">
            <a:extLst>
              <a:ext uri="{FF2B5EF4-FFF2-40B4-BE49-F238E27FC236}">
                <a16:creationId xmlns:a16="http://schemas.microsoft.com/office/drawing/2014/main" id="{3C0C8D91-7DB4-DD42-B833-FD5737AB21D5}"/>
              </a:ext>
            </a:extLst>
          </p:cNvPr>
          <p:cNvCxnSpPr>
            <a:endCxn id="32" idx="3"/>
          </p:cNvCxnSpPr>
          <p:nvPr/>
        </p:nvCxnSpPr>
        <p:spPr bwMode="auto">
          <a:xfrm flipH="1">
            <a:off x="2605214" y="4888597"/>
            <a:ext cx="470744" cy="747"/>
          </a:xfrm>
          <a:prstGeom prst="straightConnector1">
            <a:avLst/>
          </a:prstGeom>
          <a:solidFill>
            <a:srgbClr val="FFFF99"/>
          </a:solidFill>
          <a:ln w="9525" cap="flat" cmpd="sng" algn="ctr">
            <a:solidFill>
              <a:schemeClr val="tx1"/>
            </a:solidFill>
            <a:prstDash val="solid"/>
            <a:round/>
            <a:headEnd type="none" w="med" len="med"/>
            <a:tailEnd type="triangle"/>
          </a:ln>
          <a:effectLst/>
        </p:spPr>
      </p:cxnSp>
      <p:sp>
        <p:nvSpPr>
          <p:cNvPr id="58" name="文本框 57">
            <a:extLst>
              <a:ext uri="{FF2B5EF4-FFF2-40B4-BE49-F238E27FC236}">
                <a16:creationId xmlns:a16="http://schemas.microsoft.com/office/drawing/2014/main" id="{2EBA8881-C6CD-394C-BDC9-4A1729AF58F7}"/>
              </a:ext>
            </a:extLst>
          </p:cNvPr>
          <p:cNvSpPr txBox="1"/>
          <p:nvPr/>
        </p:nvSpPr>
        <p:spPr>
          <a:xfrm>
            <a:off x="985212" y="208154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DataManager</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1" name="文本框 60">
            <a:extLst>
              <a:ext uri="{FF2B5EF4-FFF2-40B4-BE49-F238E27FC236}">
                <a16:creationId xmlns:a16="http://schemas.microsoft.com/office/drawing/2014/main" id="{C85D8477-A45F-D541-88CE-9F83E2C5C617}"/>
              </a:ext>
            </a:extLst>
          </p:cNvPr>
          <p:cNvSpPr txBox="1"/>
          <p:nvPr/>
        </p:nvSpPr>
        <p:spPr>
          <a:xfrm>
            <a:off x="3099547" y="208154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ReqProcess</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3" name="文本框 62">
            <a:extLst>
              <a:ext uri="{FF2B5EF4-FFF2-40B4-BE49-F238E27FC236}">
                <a16:creationId xmlns:a16="http://schemas.microsoft.com/office/drawing/2014/main" id="{A8BE2C47-53A3-6C4A-87A7-DD975E41F791}"/>
              </a:ext>
            </a:extLst>
          </p:cNvPr>
          <p:cNvSpPr txBox="1"/>
          <p:nvPr/>
        </p:nvSpPr>
        <p:spPr>
          <a:xfrm>
            <a:off x="5165128" y="208154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UasPM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4" name="文本框 63">
            <a:extLst>
              <a:ext uri="{FF2B5EF4-FFF2-40B4-BE49-F238E27FC236}">
                <a16:creationId xmlns:a16="http://schemas.microsoft.com/office/drawing/2014/main" id="{9157BAE6-4E27-6A4C-B342-6C9D8B1E7585}"/>
              </a:ext>
            </a:extLst>
          </p:cNvPr>
          <p:cNvSpPr txBox="1"/>
          <p:nvPr/>
        </p:nvSpPr>
        <p:spPr>
          <a:xfrm>
            <a:off x="5162302" y="234366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UserCenterPM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5" name="文本框 64">
            <a:extLst>
              <a:ext uri="{FF2B5EF4-FFF2-40B4-BE49-F238E27FC236}">
                <a16:creationId xmlns:a16="http://schemas.microsoft.com/office/drawing/2014/main" id="{8BD2F3EE-BD5E-AC49-9AE3-BF5D16CC5568}"/>
              </a:ext>
            </a:extLst>
          </p:cNvPr>
          <p:cNvSpPr txBox="1"/>
          <p:nvPr/>
        </p:nvSpPr>
        <p:spPr>
          <a:xfrm>
            <a:off x="5162303" y="2614434"/>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UpinPM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6" name="文本框 65">
            <a:extLst>
              <a:ext uri="{FF2B5EF4-FFF2-40B4-BE49-F238E27FC236}">
                <a16:creationId xmlns:a16="http://schemas.microsoft.com/office/drawing/2014/main" id="{0C26412B-A50D-5046-B98E-30F0E218B4F8}"/>
              </a:ext>
            </a:extLst>
          </p:cNvPr>
          <p:cNvSpPr txBox="1"/>
          <p:nvPr/>
        </p:nvSpPr>
        <p:spPr>
          <a:xfrm>
            <a:off x="5162303" y="2863547"/>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strike="sngStrike" dirty="0" err="1">
                <a:ln w="0"/>
                <a:solidFill>
                  <a:schemeClr val="tx1"/>
                </a:solidFill>
                <a:effectLst>
                  <a:outerShdw blurRad="38100" dist="19050" dir="2700000" algn="tl" rotWithShape="0">
                    <a:schemeClr val="dk1">
                      <a:alpha val="40000"/>
                    </a:schemeClr>
                  </a:outerShdw>
                </a:effectLst>
                <a:latin typeface="+mj-ea"/>
                <a:ea typeface="+mj-ea"/>
              </a:rPr>
              <a:t>KaiwuPM</a:t>
            </a:r>
            <a:endParaRPr kumimoji="1" lang="zh-CN" altLang="en-US" sz="1200" strike="sngStrike"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7" name="文本框 66">
            <a:extLst>
              <a:ext uri="{FF2B5EF4-FFF2-40B4-BE49-F238E27FC236}">
                <a16:creationId xmlns:a16="http://schemas.microsoft.com/office/drawing/2014/main" id="{80C9960B-033B-1449-ADAC-708E4A6EEECC}"/>
              </a:ext>
            </a:extLst>
          </p:cNvPr>
          <p:cNvSpPr txBox="1"/>
          <p:nvPr/>
        </p:nvSpPr>
        <p:spPr>
          <a:xfrm>
            <a:off x="5162302" y="3131719"/>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UmsPM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8" name="文本框 67">
            <a:extLst>
              <a:ext uri="{FF2B5EF4-FFF2-40B4-BE49-F238E27FC236}">
                <a16:creationId xmlns:a16="http://schemas.microsoft.com/office/drawing/2014/main" id="{86073C48-3D7C-544F-913D-168506C0E94E}"/>
              </a:ext>
            </a:extLst>
          </p:cNvPr>
          <p:cNvSpPr txBox="1"/>
          <p:nvPr/>
        </p:nvSpPr>
        <p:spPr>
          <a:xfrm>
            <a:off x="7276732" y="208154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GoldenGatePM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9" name="文本框 68">
            <a:extLst>
              <a:ext uri="{FF2B5EF4-FFF2-40B4-BE49-F238E27FC236}">
                <a16:creationId xmlns:a16="http://schemas.microsoft.com/office/drawing/2014/main" id="{7E55C57A-F414-344F-A80E-1C07731B1865}"/>
              </a:ext>
            </a:extLst>
          </p:cNvPr>
          <p:cNvSpPr txBox="1"/>
          <p:nvPr/>
        </p:nvSpPr>
        <p:spPr>
          <a:xfrm>
            <a:off x="7276731" y="240412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UserEmbeddingPM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0" name="文本框 69">
            <a:extLst>
              <a:ext uri="{FF2B5EF4-FFF2-40B4-BE49-F238E27FC236}">
                <a16:creationId xmlns:a16="http://schemas.microsoft.com/office/drawing/2014/main" id="{57F86460-1B5A-A24B-9FA6-2DFF876BA7D0}"/>
              </a:ext>
            </a:extLst>
          </p:cNvPr>
          <p:cNvSpPr txBox="1"/>
          <p:nvPr/>
        </p:nvSpPr>
        <p:spPr>
          <a:xfrm>
            <a:off x="7273907" y="2735457"/>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RedisPM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1" name="文本框 70">
            <a:extLst>
              <a:ext uri="{FF2B5EF4-FFF2-40B4-BE49-F238E27FC236}">
                <a16:creationId xmlns:a16="http://schemas.microsoft.com/office/drawing/2014/main" id="{5B7F0512-B34B-A742-AFCF-B411ADEF4694}"/>
              </a:ext>
            </a:extLst>
          </p:cNvPr>
          <p:cNvSpPr txBox="1"/>
          <p:nvPr/>
        </p:nvSpPr>
        <p:spPr>
          <a:xfrm>
            <a:off x="7273907" y="306525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XboxCenterPM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2" name="文本框 71">
            <a:extLst>
              <a:ext uri="{FF2B5EF4-FFF2-40B4-BE49-F238E27FC236}">
                <a16:creationId xmlns:a16="http://schemas.microsoft.com/office/drawing/2014/main" id="{8BBA9122-0FE5-6A45-B97C-E95CECDF1569}"/>
              </a:ext>
            </a:extLst>
          </p:cNvPr>
          <p:cNvSpPr txBox="1"/>
          <p:nvPr/>
        </p:nvSpPr>
        <p:spPr>
          <a:xfrm>
            <a:off x="9370769" y="2127123"/>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strike="sngStrike" dirty="0" err="1">
                <a:ln w="0"/>
                <a:solidFill>
                  <a:schemeClr val="tx1"/>
                </a:solidFill>
                <a:effectLst>
                  <a:outerShdw blurRad="38100" dist="19050" dir="2700000" algn="tl" rotWithShape="0">
                    <a:schemeClr val="dk1">
                      <a:alpha val="40000"/>
                    </a:schemeClr>
                  </a:outerShdw>
                </a:effectLst>
                <a:latin typeface="+mj-ea"/>
                <a:ea typeface="+mj-ea"/>
              </a:rPr>
              <a:t>QueryPM</a:t>
            </a:r>
            <a:endParaRPr kumimoji="1" lang="zh-CN" altLang="en-US" sz="1200" strike="sngStrike"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3" name="文本框 72">
            <a:extLst>
              <a:ext uri="{FF2B5EF4-FFF2-40B4-BE49-F238E27FC236}">
                <a16:creationId xmlns:a16="http://schemas.microsoft.com/office/drawing/2014/main" id="{9E0574EC-2D35-D748-80CC-0EFB8D057053}"/>
              </a:ext>
            </a:extLst>
          </p:cNvPr>
          <p:cNvSpPr txBox="1"/>
          <p:nvPr/>
        </p:nvSpPr>
        <p:spPr>
          <a:xfrm>
            <a:off x="9370770" y="5219305"/>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FeedProxyPM</a:t>
            </a:r>
            <a:endParaRPr kumimoji="1" lang="en-US" altLang="zh-CN"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4" name="文本框 73">
            <a:extLst>
              <a:ext uri="{FF2B5EF4-FFF2-40B4-BE49-F238E27FC236}">
                <a16:creationId xmlns:a16="http://schemas.microsoft.com/office/drawing/2014/main" id="{9A0E9AAC-8EAE-EB46-9855-55EAF146DBCE}"/>
              </a:ext>
            </a:extLst>
          </p:cNvPr>
          <p:cNvSpPr txBox="1"/>
          <p:nvPr/>
        </p:nvSpPr>
        <p:spPr>
          <a:xfrm>
            <a:off x="9370769" y="556365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RtaBsPM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5" name="文本框 74">
            <a:extLst>
              <a:ext uri="{FF2B5EF4-FFF2-40B4-BE49-F238E27FC236}">
                <a16:creationId xmlns:a16="http://schemas.microsoft.com/office/drawing/2014/main" id="{2F9514D4-5C86-444E-A2BA-E7482964681E}"/>
              </a:ext>
            </a:extLst>
          </p:cNvPr>
          <p:cNvSpPr txBox="1"/>
          <p:nvPr/>
        </p:nvSpPr>
        <p:spPr>
          <a:xfrm>
            <a:off x="7273907" y="524162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MaterialPM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6" name="文本框 75">
            <a:extLst>
              <a:ext uri="{FF2B5EF4-FFF2-40B4-BE49-F238E27FC236}">
                <a16:creationId xmlns:a16="http://schemas.microsoft.com/office/drawing/2014/main" id="{41FD14F5-5AF7-414D-A770-49B748A17663}"/>
              </a:ext>
            </a:extLst>
          </p:cNvPr>
          <p:cNvSpPr txBox="1"/>
          <p:nvPr/>
        </p:nvSpPr>
        <p:spPr>
          <a:xfrm>
            <a:off x="7271082" y="556598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AdrestPM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7" name="文本框 76">
            <a:extLst>
              <a:ext uri="{FF2B5EF4-FFF2-40B4-BE49-F238E27FC236}">
                <a16:creationId xmlns:a16="http://schemas.microsoft.com/office/drawing/2014/main" id="{D762CB43-6A53-2D44-8872-C4E056FC30CD}"/>
              </a:ext>
            </a:extLst>
          </p:cNvPr>
          <p:cNvSpPr txBox="1"/>
          <p:nvPr/>
        </p:nvSpPr>
        <p:spPr>
          <a:xfrm>
            <a:off x="7271082" y="5895533"/>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FeedAdrestXboxPM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8" name="文本框 77">
            <a:extLst>
              <a:ext uri="{FF2B5EF4-FFF2-40B4-BE49-F238E27FC236}">
                <a16:creationId xmlns:a16="http://schemas.microsoft.com/office/drawing/2014/main" id="{248E9928-21E0-7141-9198-F615F647D3ED}"/>
              </a:ext>
            </a:extLst>
          </p:cNvPr>
          <p:cNvSpPr txBox="1"/>
          <p:nvPr/>
        </p:nvSpPr>
        <p:spPr>
          <a:xfrm>
            <a:off x="5162302" y="524162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StrategyPM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9" name="文本框 78">
            <a:extLst>
              <a:ext uri="{FF2B5EF4-FFF2-40B4-BE49-F238E27FC236}">
                <a16:creationId xmlns:a16="http://schemas.microsoft.com/office/drawing/2014/main" id="{91DCFF79-25F5-8944-8F42-A00EE05A81E3}"/>
              </a:ext>
            </a:extLst>
          </p:cNvPr>
          <p:cNvSpPr txBox="1"/>
          <p:nvPr/>
        </p:nvSpPr>
        <p:spPr>
          <a:xfrm>
            <a:off x="3075958" y="524162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PostPM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80" name="文本框 79">
            <a:extLst>
              <a:ext uri="{FF2B5EF4-FFF2-40B4-BE49-F238E27FC236}">
                <a16:creationId xmlns:a16="http://schemas.microsoft.com/office/drawing/2014/main" id="{49CADE1F-DF15-8241-9287-B0A485C4F868}"/>
              </a:ext>
            </a:extLst>
          </p:cNvPr>
          <p:cNvSpPr txBox="1"/>
          <p:nvPr/>
        </p:nvSpPr>
        <p:spPr>
          <a:xfrm>
            <a:off x="1076323" y="5222054"/>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ResponsePM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55" name="文本框 54">
            <a:extLst>
              <a:ext uri="{FF2B5EF4-FFF2-40B4-BE49-F238E27FC236}">
                <a16:creationId xmlns:a16="http://schemas.microsoft.com/office/drawing/2014/main" id="{C30CC49D-C4EE-C344-9C90-BABE8B6743C2}"/>
              </a:ext>
            </a:extLst>
          </p:cNvPr>
          <p:cNvSpPr txBox="1"/>
          <p:nvPr/>
        </p:nvSpPr>
        <p:spPr>
          <a:xfrm>
            <a:off x="5162302" y="3403814"/>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IntentServicePM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Tree>
    <p:extLst>
      <p:ext uri="{BB962C8B-B14F-4D97-AF65-F5344CB8AC3E}">
        <p14:creationId xmlns:p14="http://schemas.microsoft.com/office/powerpoint/2010/main" val="1116798317"/>
      </p:ext>
    </p:extLst>
  </p:cSld>
  <p:clrMapOvr>
    <a:masterClrMapping/>
  </p:clrMapOvr>
  <p:transition>
    <p:wipe dir="d"/>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初始化</a:t>
            </a:r>
            <a:r>
              <a:rPr kumimoji="1" lang="en-US" altLang="zh-CN" sz="3600" dirty="0">
                <a:latin typeface="+mj-ea"/>
                <a:ea typeface="+mj-ea"/>
              </a:rPr>
              <a:t>-</a:t>
            </a:r>
            <a:r>
              <a:rPr kumimoji="1" lang="en" altLang="zh-CN" sz="3600" dirty="0" err="1"/>
              <a:t>DataManagerModule</a:t>
            </a:r>
            <a:endParaRPr kumimoji="1" lang="zh-CN" altLang="en-US" sz="3600"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19987" y="887344"/>
            <a:ext cx="11272603" cy="4807833"/>
          </a:xfrm>
        </p:spPr>
        <p:txBody>
          <a:bodyPr/>
          <a:lstStyle/>
          <a:p>
            <a:pPr marL="457200" lvl="1" indent="0">
              <a:lnSpc>
                <a:spcPct val="150000"/>
              </a:lnSpc>
              <a:buClrTx/>
              <a:buSzPct val="120000"/>
              <a:buNone/>
            </a:pPr>
            <a:r>
              <a:rPr kumimoji="1" lang="zh-CN" altLang="en-US" b="1" dirty="0">
                <a:latin typeface="+mn-lt"/>
              </a:rPr>
              <a:t>非交互类</a:t>
            </a:r>
            <a:r>
              <a:rPr kumimoji="1" lang="en-US" altLang="zh-CN" b="1" dirty="0">
                <a:latin typeface="+mn-lt"/>
              </a:rPr>
              <a:t>: </a:t>
            </a:r>
            <a:r>
              <a:rPr kumimoji="1" lang="zh-CN" altLang="en-US" dirty="0">
                <a:latin typeface="+mn-lt"/>
              </a:rPr>
              <a:t>完成初始化及配置文件的注册工作</a:t>
            </a:r>
            <a:endParaRPr kumimoji="1" lang="en-US" altLang="zh-CN" dirty="0">
              <a:latin typeface="+mn-lt"/>
            </a:endParaRPr>
          </a:p>
          <a:p>
            <a:pPr marL="914400" lvl="1" indent="-457200">
              <a:lnSpc>
                <a:spcPct val="150000"/>
              </a:lnSpc>
              <a:buClrTx/>
              <a:buSzPct val="120000"/>
              <a:buFont typeface="+mj-lt"/>
              <a:buAutoNum type="arabicPeriod"/>
            </a:pPr>
            <a:r>
              <a:rPr lang="en" altLang="zh-CN" dirty="0" err="1">
                <a:latin typeface="+mn-lt"/>
                <a:ea typeface="+mj-ea"/>
              </a:rPr>
              <a:t>DataManagerProcData</a:t>
            </a:r>
            <a:r>
              <a:rPr lang="zh-CN" altLang="en-US" dirty="0">
                <a:latin typeface="+mn-lt"/>
                <a:ea typeface="+mj-ea"/>
              </a:rPr>
              <a:t>：</a:t>
            </a:r>
            <a:r>
              <a:rPr lang="en-US" altLang="zh-CN" dirty="0">
                <a:latin typeface="+mn-lt"/>
                <a:ea typeface="+mj-ea"/>
              </a:rPr>
              <a:t>	</a:t>
            </a:r>
            <a:r>
              <a:rPr lang="zh-CN" altLang="en-US" dirty="0">
                <a:latin typeface="+mn-lt"/>
                <a:ea typeface="+mj-ea"/>
              </a:rPr>
              <a:t>进程级数据</a:t>
            </a:r>
            <a:r>
              <a:rPr lang="en-US" altLang="zh-CN" dirty="0">
                <a:latin typeface="+mn-lt"/>
                <a:ea typeface="+mj-ea"/>
              </a:rPr>
              <a:t>(PD), </a:t>
            </a:r>
            <a:r>
              <a:rPr lang="zh-CN" altLang="en-US" dirty="0">
                <a:latin typeface="+mn-lt"/>
                <a:ea typeface="+mj-ea"/>
              </a:rPr>
              <a:t>观星</a:t>
            </a:r>
            <a:r>
              <a:rPr lang="en-US" altLang="zh-CN" dirty="0">
                <a:latin typeface="+mn-lt"/>
                <a:ea typeface="+mj-ea"/>
              </a:rPr>
              <a:t>Schema</a:t>
            </a:r>
            <a:r>
              <a:rPr lang="zh-CN" altLang="en-US" dirty="0">
                <a:latin typeface="+mn-lt"/>
                <a:ea typeface="+mj-ea"/>
              </a:rPr>
              <a:t>和</a:t>
            </a:r>
            <a:r>
              <a:rPr lang="en-US" altLang="zh-CN" dirty="0">
                <a:latin typeface="+mn-lt"/>
                <a:ea typeface="+mj-ea"/>
              </a:rPr>
              <a:t>API</a:t>
            </a:r>
            <a:r>
              <a:rPr lang="zh-CN" altLang="en-US" dirty="0">
                <a:latin typeface="+mn-lt"/>
                <a:ea typeface="+mj-ea"/>
              </a:rPr>
              <a:t>的初始化</a:t>
            </a:r>
            <a:endParaRPr lang="en" altLang="zh-CN" dirty="0">
              <a:latin typeface="+mn-lt"/>
              <a:ea typeface="+mj-ea"/>
            </a:endParaRPr>
          </a:p>
          <a:p>
            <a:pPr marL="914400" lvl="1" indent="-457200">
              <a:lnSpc>
                <a:spcPct val="150000"/>
              </a:lnSpc>
              <a:buClrTx/>
              <a:buSzPct val="120000"/>
              <a:buFont typeface="+mj-lt"/>
              <a:buAutoNum type="arabicPeriod"/>
            </a:pPr>
            <a:r>
              <a:rPr lang="en" altLang="zh-CN" dirty="0" err="1">
                <a:latin typeface="+mn-lt"/>
                <a:ea typeface="+mj-ea"/>
              </a:rPr>
              <a:t>DataManagerQueryCtx</a:t>
            </a:r>
            <a:r>
              <a:rPr lang="zh-CN" altLang="en-US" dirty="0">
                <a:latin typeface="+mn-lt"/>
                <a:ea typeface="+mj-ea"/>
              </a:rPr>
              <a:t>：</a:t>
            </a:r>
            <a:r>
              <a:rPr lang="en-US" altLang="zh-CN" dirty="0">
                <a:latin typeface="+mn-lt"/>
                <a:ea typeface="+mj-ea"/>
              </a:rPr>
              <a:t>	</a:t>
            </a:r>
            <a:r>
              <a:rPr lang="zh-CN" altLang="en-US" dirty="0">
                <a:latin typeface="+mn-lt"/>
                <a:ea typeface="+mj-ea"/>
              </a:rPr>
              <a:t>线程级数据</a:t>
            </a:r>
            <a:r>
              <a:rPr lang="en-US" altLang="zh-CN" dirty="0">
                <a:latin typeface="+mn-lt"/>
                <a:ea typeface="+mj-ea"/>
              </a:rPr>
              <a:t>(TD), </a:t>
            </a:r>
            <a:r>
              <a:rPr lang="zh-CN" altLang="en-US" dirty="0">
                <a:latin typeface="+mn-lt"/>
                <a:ea typeface="+mj-ea"/>
              </a:rPr>
              <a:t>烽燧日志初始化</a:t>
            </a:r>
            <a:endParaRPr lang="en" altLang="zh-CN" dirty="0">
              <a:latin typeface="+mn-lt"/>
              <a:ea typeface="+mj-ea"/>
            </a:endParaRPr>
          </a:p>
          <a:p>
            <a:pPr marL="914400" lvl="1" indent="-457200">
              <a:lnSpc>
                <a:spcPct val="150000"/>
              </a:lnSpc>
              <a:buClrTx/>
              <a:buSzPct val="120000"/>
              <a:buFont typeface="+mj-lt"/>
              <a:buAutoNum type="arabicPeriod"/>
            </a:pPr>
            <a:r>
              <a:rPr lang="en" altLang="zh-CN" dirty="0" err="1">
                <a:latin typeface="+mn-lt"/>
                <a:ea typeface="+mj-ea"/>
              </a:rPr>
              <a:t>DataManagerModule</a:t>
            </a:r>
            <a:r>
              <a:rPr lang="zh-CN" altLang="en-US" dirty="0">
                <a:latin typeface="+mn-lt"/>
                <a:ea typeface="+mj-ea"/>
              </a:rPr>
              <a:t>：</a:t>
            </a:r>
            <a:r>
              <a:rPr lang="en-US" altLang="zh-CN" dirty="0">
                <a:latin typeface="+mn-lt"/>
                <a:ea typeface="+mj-ea"/>
              </a:rPr>
              <a:t>		</a:t>
            </a:r>
            <a:r>
              <a:rPr kumimoji="1" lang="zh-CN" altLang="en-US" dirty="0">
                <a:latin typeface="+mn-lt"/>
                <a:ea typeface="+mj-ea"/>
              </a:rPr>
              <a:t>根据</a:t>
            </a:r>
            <a:r>
              <a:rPr kumimoji="1" lang="en" altLang="zh-CN" dirty="0" err="1"/>
              <a:t>gflags.conf</a:t>
            </a:r>
            <a:r>
              <a:rPr lang="zh-CN" altLang="en-US" dirty="0">
                <a:latin typeface="+mn-lt"/>
                <a:ea typeface="+mj-ea"/>
              </a:rPr>
              <a:t>注册各种配置数据存入</a:t>
            </a:r>
            <a:r>
              <a:rPr lang="en-US" altLang="zh-CN" dirty="0">
                <a:latin typeface="+mn-lt"/>
                <a:ea typeface="+mj-ea"/>
              </a:rPr>
              <a:t>PD</a:t>
            </a:r>
            <a:r>
              <a:rPr lang="zh-CN" altLang="en-US" dirty="0">
                <a:latin typeface="+mn-lt"/>
                <a:ea typeface="+mj-ea"/>
              </a:rPr>
              <a:t>中</a:t>
            </a:r>
            <a:endParaRPr lang="en-US" altLang="zh-CN" dirty="0">
              <a:latin typeface="+mn-lt"/>
              <a:ea typeface="+mj-ea"/>
            </a:endParaRPr>
          </a:p>
          <a:p>
            <a:pPr marL="1371600" lvl="2" indent="-457200">
              <a:lnSpc>
                <a:spcPct val="150000"/>
              </a:lnSpc>
              <a:buClrTx/>
              <a:buSzPct val="120000"/>
              <a:buFont typeface="+mj-lt"/>
              <a:buAutoNum type="alphaLcParenR"/>
            </a:pPr>
            <a:r>
              <a:rPr lang="en-US" altLang="zh-CN" dirty="0" err="1">
                <a:latin typeface="+mn-lt"/>
                <a:ea typeface="+mj-ea"/>
              </a:rPr>
              <a:t>src_info.conf</a:t>
            </a:r>
            <a:r>
              <a:rPr lang="en-US" altLang="zh-CN" dirty="0">
                <a:latin typeface="+mn-lt"/>
                <a:ea typeface="+mj-ea"/>
              </a:rPr>
              <a:t>			</a:t>
            </a:r>
            <a:r>
              <a:rPr lang="zh-CN" altLang="en-US" dirty="0">
                <a:latin typeface="+mn-lt"/>
                <a:ea typeface="+mj-ea"/>
              </a:rPr>
              <a:t>当前线上</a:t>
            </a:r>
            <a:r>
              <a:rPr lang="en-US" altLang="zh-CN" dirty="0" err="1">
                <a:latin typeface="+mn-lt"/>
                <a:ea typeface="+mj-ea"/>
              </a:rPr>
              <a:t>feedas</a:t>
            </a:r>
            <a:r>
              <a:rPr lang="zh-CN" altLang="en-US" dirty="0">
                <a:latin typeface="+mn-lt"/>
                <a:ea typeface="+mj-ea"/>
              </a:rPr>
              <a:t>接入的</a:t>
            </a:r>
            <a:r>
              <a:rPr lang="en-US" altLang="zh-CN" dirty="0" err="1">
                <a:latin typeface="+mn-lt"/>
                <a:ea typeface="+mj-ea"/>
              </a:rPr>
              <a:t>src</a:t>
            </a:r>
            <a:r>
              <a:rPr lang="zh-CN" altLang="en-US" dirty="0">
                <a:latin typeface="+mn-lt"/>
                <a:ea typeface="+mj-ea"/>
              </a:rPr>
              <a:t>信息</a:t>
            </a:r>
            <a:r>
              <a:rPr lang="en-US" altLang="zh-CN" dirty="0">
                <a:latin typeface="+mn-lt"/>
                <a:ea typeface="+mj-ea"/>
              </a:rPr>
              <a:t>, </a:t>
            </a:r>
            <a:r>
              <a:rPr lang="en-US" altLang="zh-CN" dirty="0" err="1">
                <a:latin typeface="+mn-lt"/>
                <a:ea typeface="+mj-ea"/>
              </a:rPr>
              <a:t>cmatch</a:t>
            </a:r>
            <a:r>
              <a:rPr lang="zh-CN" altLang="en-US" dirty="0">
                <a:latin typeface="+mn-lt"/>
                <a:ea typeface="+mj-ea"/>
              </a:rPr>
              <a:t>映射等</a:t>
            </a:r>
            <a:endParaRPr lang="en-US" altLang="zh-CN" dirty="0">
              <a:latin typeface="+mn-lt"/>
              <a:ea typeface="+mj-ea"/>
            </a:endParaRPr>
          </a:p>
          <a:p>
            <a:pPr marL="1371600" lvl="2" indent="-457200">
              <a:lnSpc>
                <a:spcPct val="150000"/>
              </a:lnSpc>
              <a:buClrTx/>
              <a:buSzPct val="120000"/>
              <a:buFont typeface="+mj-lt"/>
              <a:buAutoNum type="alphaLcParenR"/>
            </a:pPr>
            <a:r>
              <a:rPr lang="en-US" altLang="zh-CN" dirty="0" err="1">
                <a:latin typeface="+mn-lt"/>
                <a:ea typeface="+mj-ea"/>
              </a:rPr>
              <a:t>switches.conf</a:t>
            </a:r>
            <a:r>
              <a:rPr lang="en-US" altLang="zh-CN" dirty="0">
                <a:latin typeface="+mn-lt"/>
                <a:ea typeface="+mj-ea"/>
              </a:rPr>
              <a:t>		</a:t>
            </a:r>
            <a:r>
              <a:rPr lang="zh-CN" altLang="en-US" dirty="0">
                <a:latin typeface="+mn-lt"/>
                <a:ea typeface="+mj-ea"/>
              </a:rPr>
              <a:t>动态开关配置</a:t>
            </a:r>
            <a:endParaRPr lang="en-US" altLang="zh-CN" dirty="0">
              <a:latin typeface="+mn-lt"/>
              <a:ea typeface="+mj-ea"/>
            </a:endParaRPr>
          </a:p>
          <a:p>
            <a:pPr marL="1371600" lvl="2" indent="-457200">
              <a:lnSpc>
                <a:spcPct val="150000"/>
              </a:lnSpc>
              <a:buClrTx/>
              <a:buSzPct val="120000"/>
              <a:buFont typeface="+mj-lt"/>
              <a:buAutoNum type="alphaLcParenR"/>
            </a:pPr>
            <a:r>
              <a:rPr lang="en" altLang="zh-CN" dirty="0" err="1">
                <a:latin typeface="+mn-lt"/>
              </a:rPr>
              <a:t>new_predictor_models.conf</a:t>
            </a:r>
            <a:r>
              <a:rPr lang="en" altLang="zh-CN" dirty="0">
                <a:latin typeface="+mn-lt"/>
              </a:rPr>
              <a:t>	</a:t>
            </a:r>
            <a:r>
              <a:rPr lang="zh-CN" altLang="en" dirty="0">
                <a:latin typeface="+mn-lt"/>
              </a:rPr>
              <a:t>观星</a:t>
            </a:r>
            <a:r>
              <a:rPr lang="zh-CN" altLang="en-US" dirty="0">
                <a:latin typeface="+mn-lt"/>
              </a:rPr>
              <a:t>模型配置</a:t>
            </a:r>
            <a:r>
              <a:rPr lang="en" altLang="zh-CN" dirty="0">
                <a:latin typeface="+mn-lt"/>
              </a:rPr>
              <a:t>	</a:t>
            </a:r>
          </a:p>
          <a:p>
            <a:pPr marL="1371600" lvl="2" indent="-457200">
              <a:lnSpc>
                <a:spcPct val="150000"/>
              </a:lnSpc>
              <a:buClrTx/>
              <a:buSzPct val="120000"/>
              <a:buFont typeface="+mj-lt"/>
              <a:buAutoNum type="alphaLcParenR"/>
            </a:pPr>
            <a:r>
              <a:rPr lang="en" altLang="zh-CN" dirty="0" err="1">
                <a:latin typeface="+mn-lt"/>
              </a:rPr>
              <a:t>global_params.conf</a:t>
            </a:r>
            <a:r>
              <a:rPr lang="en" altLang="zh-CN" dirty="0">
                <a:latin typeface="+mn-lt"/>
              </a:rPr>
              <a:t>		</a:t>
            </a:r>
            <a:r>
              <a:rPr lang="zh-CN" altLang="en" dirty="0">
                <a:latin typeface="+mn-lt"/>
              </a:rPr>
              <a:t>全局</a:t>
            </a:r>
            <a:r>
              <a:rPr lang="zh-CN" altLang="en-US" dirty="0">
                <a:latin typeface="+mn-lt"/>
              </a:rPr>
              <a:t>参数设置</a:t>
            </a:r>
            <a:endParaRPr lang="en" altLang="zh-CN" dirty="0">
              <a:latin typeface="+mn-lt"/>
            </a:endParaRPr>
          </a:p>
          <a:p>
            <a:pPr marL="1371600" lvl="2" indent="-457200">
              <a:lnSpc>
                <a:spcPct val="150000"/>
              </a:lnSpc>
              <a:buClrTx/>
              <a:buSzPct val="120000"/>
              <a:buFont typeface="+mj-lt"/>
              <a:buAutoNum type="alphaLcParenR"/>
            </a:pPr>
            <a:r>
              <a:rPr lang="en-US" altLang="zh-CN" dirty="0">
                <a:latin typeface="+mn-lt"/>
                <a:ea typeface="+mj-ea"/>
              </a:rPr>
              <a:t>…</a:t>
            </a:r>
          </a:p>
          <a:p>
            <a:pPr marL="1371600" lvl="2" indent="-457200">
              <a:lnSpc>
                <a:spcPct val="150000"/>
              </a:lnSpc>
              <a:buClrTx/>
              <a:buSzPct val="120000"/>
              <a:buFont typeface="+mj-lt"/>
              <a:buAutoNum type="alphaLcParenR"/>
            </a:pPr>
            <a:endParaRPr lang="en-US" altLang="zh-CN" dirty="0">
              <a:latin typeface="+mn-lt"/>
              <a:ea typeface="+mj-ea"/>
            </a:endParaRPr>
          </a:p>
        </p:txBody>
      </p:sp>
    </p:spTree>
    <p:extLst>
      <p:ext uri="{BB962C8B-B14F-4D97-AF65-F5344CB8AC3E}">
        <p14:creationId xmlns:p14="http://schemas.microsoft.com/office/powerpoint/2010/main" val="1677376447"/>
      </p:ext>
    </p:extLst>
  </p:cSld>
  <p:clrMapOvr>
    <a:masterClrMapping/>
  </p:clrMapOvr>
  <p:transition>
    <p:wipe dir="d"/>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t>前处理</a:t>
            </a:r>
            <a:r>
              <a:rPr kumimoji="1" lang="en-US" altLang="zh-CN" dirty="0"/>
              <a:t>-</a:t>
            </a:r>
            <a:r>
              <a:rPr kumimoji="1" lang="en" altLang="zh-CN" dirty="0" err="1"/>
              <a:t>ReqP</a:t>
            </a:r>
            <a:r>
              <a:rPr kumimoji="1" lang="en-US" altLang="zh-CN" dirty="0"/>
              <a:t>M</a:t>
            </a:r>
            <a:endParaRPr kumimoji="1" lang="zh-CN" altLang="en-US"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32829" y="1043090"/>
            <a:ext cx="9739745" cy="5021292"/>
          </a:xfrm>
        </p:spPr>
        <p:txBody>
          <a:bodyPr/>
          <a:lstStyle/>
          <a:p>
            <a:pPr marL="457200" lvl="1" indent="0">
              <a:buNone/>
            </a:pPr>
            <a:r>
              <a:rPr kumimoji="1" lang="zh-Hans" altLang="en-US" sz="2400" b="1" dirty="0"/>
              <a:t>非交互类</a:t>
            </a:r>
            <a:r>
              <a:rPr kumimoji="1" lang="en-US" altLang="zh-Hans" sz="2400" b="1" dirty="0"/>
              <a:t>: </a:t>
            </a:r>
            <a:r>
              <a:rPr kumimoji="1" lang="zh-CN" altLang="en-US" sz="2400" dirty="0"/>
              <a:t>读取请求并对其进行反序列化</a:t>
            </a:r>
            <a:r>
              <a:rPr kumimoji="1" lang="en-US" altLang="zh-CN" sz="2400" dirty="0"/>
              <a:t>, </a:t>
            </a:r>
            <a:r>
              <a:rPr kumimoji="1" lang="zh-CN" altLang="en-US" sz="2400" dirty="0"/>
              <a:t>解析</a:t>
            </a:r>
            <a:endParaRPr kumimoji="1" lang="en-US" altLang="zh-CN" sz="2400" dirty="0"/>
          </a:p>
          <a:p>
            <a:pPr marL="457200" lvl="1" indent="0">
              <a:buNone/>
            </a:pPr>
            <a:endParaRPr kumimoji="1" lang="en-US" altLang="zh-CN" b="1" dirty="0">
              <a:solidFill>
                <a:srgbClr val="000000"/>
              </a:solidFill>
              <a:latin typeface="+mn-ea"/>
              <a:ea typeface="+mn-ea"/>
              <a:cs typeface="+mn-cs"/>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read_request_idl</a:t>
            </a:r>
            <a:r>
              <a:rPr lang="zh-CN" altLang="en" dirty="0">
                <a:solidFill>
                  <a:srgbClr val="000000"/>
                </a:solidFill>
                <a:ea typeface="+mn-ea"/>
              </a:rPr>
              <a:t>：  </a:t>
            </a:r>
            <a:r>
              <a:rPr lang="en" altLang="zh-CN" dirty="0">
                <a:solidFill>
                  <a:srgbClr val="000000"/>
                </a:solidFill>
                <a:ea typeface="+mn-ea"/>
              </a:rPr>
              <a:t>  </a:t>
            </a:r>
            <a:r>
              <a:rPr lang="zh-CN" altLang="en-US" dirty="0">
                <a:solidFill>
                  <a:srgbClr val="000000"/>
                </a:solidFill>
                <a:ea typeface="+mn-ea"/>
              </a:rPr>
              <a:t>读取请求并反序列化 ，开启烽燧日志</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parse_itp_req_info</a:t>
            </a:r>
            <a:r>
              <a:rPr lang="zh-CN" altLang="en" dirty="0">
                <a:solidFill>
                  <a:srgbClr val="000000"/>
                </a:solidFill>
                <a:ea typeface="+mn-ea"/>
              </a:rPr>
              <a:t>：  </a:t>
            </a:r>
            <a:r>
              <a:rPr lang="en" altLang="zh-CN" dirty="0">
                <a:solidFill>
                  <a:srgbClr val="000000"/>
                </a:solidFill>
                <a:ea typeface="+mn-ea"/>
              </a:rPr>
              <a:t>debug</a:t>
            </a:r>
            <a:r>
              <a:rPr lang="zh-CN" altLang="en-US" dirty="0">
                <a:solidFill>
                  <a:srgbClr val="000000"/>
                </a:solidFill>
                <a:ea typeface="+mn-ea"/>
              </a:rPr>
              <a:t>线程数据初始化</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parse_epvq</a:t>
            </a:r>
            <a:r>
              <a:rPr lang="zh-CN" altLang="en" dirty="0">
                <a:solidFill>
                  <a:srgbClr val="000000"/>
                </a:solidFill>
                <a:ea typeface="+mn-ea"/>
              </a:rPr>
              <a:t>：</a:t>
            </a:r>
            <a:r>
              <a:rPr lang="en" altLang="zh-CN" dirty="0">
                <a:solidFill>
                  <a:srgbClr val="000000"/>
                </a:solidFill>
                <a:ea typeface="+mn-ea"/>
              </a:rPr>
              <a:t>             </a:t>
            </a:r>
            <a:r>
              <a:rPr lang="zh-CN" altLang="en-US" dirty="0">
                <a:solidFill>
                  <a:srgbClr val="000000"/>
                </a:solidFill>
                <a:ea typeface="+mn-ea"/>
              </a:rPr>
              <a:t>解析</a:t>
            </a:r>
            <a:r>
              <a:rPr lang="en" altLang="zh-CN" dirty="0" err="1">
                <a:solidFill>
                  <a:srgbClr val="000000"/>
                </a:solidFill>
                <a:ea typeface="+mn-ea"/>
              </a:rPr>
              <a:t>epvq</a:t>
            </a:r>
            <a:r>
              <a:rPr lang="zh-CN" altLang="en" dirty="0">
                <a:solidFill>
                  <a:srgbClr val="000000"/>
                </a:solidFill>
                <a:ea typeface="+mn-ea"/>
              </a:rPr>
              <a:t>，</a:t>
            </a:r>
            <a:r>
              <a:rPr lang="zh-CN" altLang="en-US" dirty="0">
                <a:solidFill>
                  <a:srgbClr val="000000"/>
                </a:solidFill>
                <a:ea typeface="+mn-ea"/>
              </a:rPr>
              <a:t>评估每个</a:t>
            </a:r>
            <a:r>
              <a:rPr lang="en" altLang="zh-CN" dirty="0" err="1">
                <a:solidFill>
                  <a:srgbClr val="000000"/>
                </a:solidFill>
                <a:ea typeface="+mn-ea"/>
              </a:rPr>
              <a:t>pv</a:t>
            </a:r>
            <a:r>
              <a:rPr lang="zh-CN" altLang="en-US" dirty="0">
                <a:solidFill>
                  <a:srgbClr val="000000"/>
                </a:solidFill>
                <a:ea typeface="+mn-ea"/>
              </a:rPr>
              <a:t>的商业价值</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parse_exp_info</a:t>
            </a:r>
            <a:r>
              <a:rPr lang="zh-CN" altLang="en" dirty="0">
                <a:solidFill>
                  <a:srgbClr val="000000"/>
                </a:solidFill>
                <a:ea typeface="+mn-ea"/>
              </a:rPr>
              <a:t>：  </a:t>
            </a:r>
            <a:r>
              <a:rPr lang="en" altLang="zh-CN" dirty="0">
                <a:solidFill>
                  <a:srgbClr val="000000"/>
                </a:solidFill>
                <a:ea typeface="+mn-ea"/>
              </a:rPr>
              <a:t>     </a:t>
            </a:r>
            <a:r>
              <a:rPr lang="zh-CN" altLang="en-US" dirty="0">
                <a:solidFill>
                  <a:srgbClr val="000000"/>
                </a:solidFill>
                <a:ea typeface="+mn-ea"/>
              </a:rPr>
              <a:t>解析实验参数</a:t>
            </a:r>
            <a:r>
              <a:rPr lang="en" altLang="zh-CN" dirty="0" err="1">
                <a:solidFill>
                  <a:srgbClr val="000000"/>
                </a:solidFill>
                <a:ea typeface="+mn-ea"/>
              </a:rPr>
              <a:t>lvlexp_info</a:t>
            </a:r>
            <a:r>
              <a:rPr lang="en" altLang="zh-CN" dirty="0">
                <a:solidFill>
                  <a:srgbClr val="000000"/>
                </a:solidFill>
                <a:ea typeface="+mn-ea"/>
              </a:rPr>
              <a:t>/</a:t>
            </a:r>
            <a:r>
              <a:rPr lang="en" altLang="zh-CN" dirty="0" err="1">
                <a:solidFill>
                  <a:srgbClr val="000000"/>
                </a:solidFill>
                <a:ea typeface="+mn-ea"/>
              </a:rPr>
              <a:t>ovlexp_info</a:t>
            </a:r>
            <a:r>
              <a:rPr lang="zh-CN" altLang="en-US" dirty="0">
                <a:solidFill>
                  <a:srgbClr val="000000"/>
                </a:solidFill>
                <a:ea typeface="+mn-ea"/>
              </a:rPr>
              <a:t>并</a:t>
            </a:r>
            <a:r>
              <a:rPr lang="en" altLang="zh-CN" dirty="0">
                <a:solidFill>
                  <a:srgbClr val="000000"/>
                </a:solidFill>
                <a:ea typeface="+mn-ea"/>
              </a:rPr>
              <a:t>merge</a:t>
            </a:r>
            <a:r>
              <a:rPr lang="zh-CN" altLang="en-US" dirty="0">
                <a:solidFill>
                  <a:srgbClr val="000000"/>
                </a:solidFill>
                <a:ea typeface="+mn-ea"/>
              </a:rPr>
              <a:t>进</a:t>
            </a:r>
            <a:r>
              <a:rPr lang="en" altLang="zh-CN" dirty="0" err="1">
                <a:solidFill>
                  <a:srgbClr val="000000"/>
                </a:solidFill>
                <a:ea typeface="+mn-ea"/>
              </a:rPr>
              <a:t>yacl</a:t>
            </a:r>
            <a:endParaRPr lang="en"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parse_router_info</a:t>
            </a:r>
            <a:r>
              <a:rPr lang="zh-CN" altLang="en" dirty="0">
                <a:solidFill>
                  <a:srgbClr val="000000"/>
                </a:solidFill>
                <a:ea typeface="+mn-ea"/>
              </a:rPr>
              <a:t>：  </a:t>
            </a:r>
            <a:r>
              <a:rPr lang="en" altLang="zh-CN" dirty="0">
                <a:solidFill>
                  <a:srgbClr val="000000"/>
                </a:solidFill>
                <a:ea typeface="+mn-ea"/>
              </a:rPr>
              <a:t> </a:t>
            </a:r>
            <a:r>
              <a:rPr lang="zh-CN" altLang="en-US" dirty="0">
                <a:solidFill>
                  <a:srgbClr val="000000"/>
                </a:solidFill>
                <a:ea typeface="+mn-ea"/>
              </a:rPr>
              <a:t>获取上游</a:t>
            </a:r>
            <a:r>
              <a:rPr lang="en" altLang="zh-CN" dirty="0">
                <a:solidFill>
                  <a:srgbClr val="000000"/>
                </a:solidFill>
                <a:ea typeface="+mn-ea"/>
              </a:rPr>
              <a:t>router</a:t>
            </a:r>
            <a:r>
              <a:rPr lang="zh-CN" altLang="en-US" dirty="0">
                <a:solidFill>
                  <a:srgbClr val="000000"/>
                </a:solidFill>
                <a:ea typeface="+mn-ea"/>
              </a:rPr>
              <a:t>信息（</a:t>
            </a:r>
            <a:r>
              <a:rPr lang="en" altLang="zh-CN" dirty="0" err="1">
                <a:solidFill>
                  <a:srgbClr val="000000"/>
                </a:solidFill>
                <a:ea typeface="+mn-ea"/>
              </a:rPr>
              <a:t>ip</a:t>
            </a:r>
            <a:r>
              <a:rPr lang="zh-CN" altLang="en" dirty="0">
                <a:solidFill>
                  <a:srgbClr val="000000"/>
                </a:solidFill>
                <a:ea typeface="+mn-ea"/>
              </a:rPr>
              <a:t>）</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parse_aspreq_data</a:t>
            </a:r>
            <a:r>
              <a:rPr lang="zh-CN" altLang="en" dirty="0">
                <a:solidFill>
                  <a:srgbClr val="000000"/>
                </a:solidFill>
                <a:ea typeface="+mn-ea"/>
              </a:rPr>
              <a:t>：</a:t>
            </a:r>
            <a:r>
              <a:rPr lang="zh-CN" altLang="en-US" dirty="0">
                <a:solidFill>
                  <a:srgbClr val="000000"/>
                </a:solidFill>
                <a:ea typeface="+mn-ea"/>
              </a:rPr>
              <a:t>解析相关信息透传到</a:t>
            </a:r>
            <a:r>
              <a:rPr lang="en" altLang="zh-CN" dirty="0">
                <a:solidFill>
                  <a:srgbClr val="000000"/>
                </a:solidFill>
                <a:ea typeface="+mn-ea"/>
              </a:rPr>
              <a:t>td-&gt;</a:t>
            </a:r>
            <a:r>
              <a:rPr lang="en" altLang="zh-CN" dirty="0" err="1">
                <a:solidFill>
                  <a:srgbClr val="000000"/>
                </a:solidFill>
                <a:ea typeface="+mn-ea"/>
              </a:rPr>
              <a:t>aspreq_data</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create_query_sign</a:t>
            </a:r>
            <a:r>
              <a:rPr lang="zh-CN" altLang="en" dirty="0">
                <a:solidFill>
                  <a:srgbClr val="000000"/>
                </a:solidFill>
                <a:ea typeface="+mn-ea"/>
              </a:rPr>
              <a:t>： </a:t>
            </a:r>
            <a:r>
              <a:rPr lang="zh-CN" altLang="en-US" dirty="0">
                <a:solidFill>
                  <a:srgbClr val="000000"/>
                </a:solidFill>
                <a:ea typeface="+mn-ea"/>
              </a:rPr>
              <a:t>计算</a:t>
            </a:r>
            <a:r>
              <a:rPr lang="en" altLang="zh-CN" dirty="0" err="1">
                <a:solidFill>
                  <a:srgbClr val="000000"/>
                </a:solidFill>
                <a:ea typeface="+mn-ea"/>
              </a:rPr>
              <a:t>original_query</a:t>
            </a:r>
            <a:r>
              <a:rPr lang="zh-CN" altLang="en-US" dirty="0">
                <a:solidFill>
                  <a:srgbClr val="000000"/>
                </a:solidFill>
                <a:ea typeface="+mn-ea"/>
              </a:rPr>
              <a:t>的签名</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compute_cmatch</a:t>
            </a:r>
            <a:r>
              <a:rPr lang="zh-CN" altLang="en" dirty="0">
                <a:solidFill>
                  <a:srgbClr val="000000"/>
                </a:solidFill>
                <a:ea typeface="+mn-ea"/>
              </a:rPr>
              <a:t>：  </a:t>
            </a:r>
            <a:r>
              <a:rPr lang="en" altLang="zh-CN" dirty="0">
                <a:solidFill>
                  <a:srgbClr val="000000"/>
                </a:solidFill>
                <a:ea typeface="+mn-ea"/>
              </a:rPr>
              <a:t> </a:t>
            </a:r>
            <a:r>
              <a:rPr lang="zh-CN" altLang="en-US" dirty="0">
                <a:solidFill>
                  <a:srgbClr val="000000"/>
                </a:solidFill>
                <a:ea typeface="+mn-ea"/>
              </a:rPr>
              <a:t>计算</a:t>
            </a:r>
            <a:r>
              <a:rPr lang="en" altLang="zh-CN" dirty="0" err="1">
                <a:solidFill>
                  <a:srgbClr val="000000"/>
                </a:solidFill>
                <a:ea typeface="+mn-ea"/>
              </a:rPr>
              <a:t>cmatch</a:t>
            </a:r>
            <a:endParaRPr lang="en" altLang="zh-CN" dirty="0">
              <a:solidFill>
                <a:srgbClr val="000000"/>
              </a:solidFill>
              <a:ea typeface="+mn-ea"/>
            </a:endParaRPr>
          </a:p>
        </p:txBody>
      </p:sp>
      <p:graphicFrame>
        <p:nvGraphicFramePr>
          <p:cNvPr id="4" name="表格 3">
            <a:extLst>
              <a:ext uri="{FF2B5EF4-FFF2-40B4-BE49-F238E27FC236}">
                <a16:creationId xmlns:a16="http://schemas.microsoft.com/office/drawing/2014/main" id="{6A417D7D-8ECA-664D-9F09-27E3295DC19C}"/>
              </a:ext>
            </a:extLst>
          </p:cNvPr>
          <p:cNvGraphicFramePr>
            <a:graphicFrameLocks noGrp="1"/>
          </p:cNvGraphicFramePr>
          <p:nvPr>
            <p:extLst>
              <p:ext uri="{D42A27DB-BD31-4B8C-83A1-F6EECF244321}">
                <p14:modId xmlns:p14="http://schemas.microsoft.com/office/powerpoint/2010/main" val="4174771542"/>
              </p:ext>
            </p:extLst>
          </p:nvPr>
        </p:nvGraphicFramePr>
        <p:xfrm>
          <a:off x="8099826" y="2623953"/>
          <a:ext cx="3312362" cy="2984250"/>
        </p:xfrm>
        <a:graphic>
          <a:graphicData uri="http://schemas.openxmlformats.org/drawingml/2006/table">
            <a:tbl>
              <a:tblPr firstRow="1" bandRow="1">
                <a:tableStyleId>{5C22544A-7EE6-4342-B048-85BDC9FD1C3A}</a:tableStyleId>
              </a:tblPr>
              <a:tblGrid>
                <a:gridCol w="1501491">
                  <a:extLst>
                    <a:ext uri="{9D8B030D-6E8A-4147-A177-3AD203B41FA5}">
                      <a16:colId xmlns:a16="http://schemas.microsoft.com/office/drawing/2014/main" val="2800522853"/>
                    </a:ext>
                  </a:extLst>
                </a:gridCol>
                <a:gridCol w="1810871">
                  <a:extLst>
                    <a:ext uri="{9D8B030D-6E8A-4147-A177-3AD203B41FA5}">
                      <a16:colId xmlns:a16="http://schemas.microsoft.com/office/drawing/2014/main" val="260171770"/>
                    </a:ext>
                  </a:extLst>
                </a:gridCol>
              </a:tblGrid>
              <a:tr h="417156">
                <a:tc>
                  <a:txBody>
                    <a:bodyPr/>
                    <a:lstStyle/>
                    <a:p>
                      <a:pPr algn="ctr"/>
                      <a:r>
                        <a:rPr lang="en-US" altLang="zh-CN" sz="1600" dirty="0"/>
                        <a:t>asp</a:t>
                      </a:r>
                      <a:r>
                        <a:rPr lang="zh-CN" altLang="en-US" sz="1600" dirty="0"/>
                        <a:t>信息类型</a:t>
                      </a:r>
                    </a:p>
                  </a:txBody>
                  <a:tcPr anchor="ctr" anchorCtr="1"/>
                </a:tc>
                <a:tc>
                  <a:txBody>
                    <a:bodyPr/>
                    <a:lstStyle/>
                    <a:p>
                      <a:pPr algn="ctr"/>
                      <a:r>
                        <a:rPr lang="zh-CN" altLang="en-US" sz="1600" dirty="0"/>
                        <a:t>字段</a:t>
                      </a:r>
                    </a:p>
                  </a:txBody>
                  <a:tcPr anchor="ctr" anchorCtr="1"/>
                </a:tc>
                <a:extLst>
                  <a:ext uri="{0D108BD9-81ED-4DB2-BD59-A6C34878D82A}">
                    <a16:rowId xmlns:a16="http://schemas.microsoft.com/office/drawing/2014/main" val="3107252293"/>
                  </a:ext>
                </a:extLst>
              </a:tr>
              <a:tr h="431800">
                <a:tc>
                  <a:txBody>
                    <a:bodyPr/>
                    <a:lstStyle/>
                    <a:p>
                      <a:pPr algn="ctr"/>
                      <a:r>
                        <a:rPr lang="zh-CN" altLang="en-US" sz="1600" dirty="0"/>
                        <a:t>数据源信息</a:t>
                      </a:r>
                    </a:p>
                  </a:txBody>
                  <a:tcPr anchor="ctr" anchorCtr="1"/>
                </a:tc>
                <a:tc>
                  <a:txBody>
                    <a:bodyPr/>
                    <a:lstStyle/>
                    <a:p>
                      <a:r>
                        <a:rPr lang="en-US" altLang="zh-CN" sz="1600" dirty="0"/>
                        <a:t>gid, </a:t>
                      </a:r>
                      <a:r>
                        <a:rPr lang="en-US" altLang="zh-CN" sz="1600" dirty="0" err="1"/>
                        <a:t>src_id</a:t>
                      </a:r>
                      <a:r>
                        <a:rPr lang="en-US" altLang="zh-CN" sz="1600" dirty="0"/>
                        <a:t>, </a:t>
                      </a:r>
                      <a:r>
                        <a:rPr lang="en-US" altLang="zh-CN" sz="1600" dirty="0" err="1"/>
                        <a:t>flow_type</a:t>
                      </a:r>
                      <a:r>
                        <a:rPr lang="en-US" altLang="zh-CN" sz="1600" dirty="0"/>
                        <a:t>, </a:t>
                      </a:r>
                    </a:p>
                    <a:p>
                      <a:r>
                        <a:rPr lang="en-US" altLang="zh-CN" sz="1600" dirty="0" err="1"/>
                        <a:t>search_id</a:t>
                      </a:r>
                      <a:r>
                        <a:rPr lang="en-US" altLang="zh-CN" sz="1600" dirty="0"/>
                        <a:t>, </a:t>
                      </a:r>
                      <a:r>
                        <a:rPr lang="en-US" altLang="zh-CN" sz="1600" dirty="0" err="1"/>
                        <a:t>place_id_list</a:t>
                      </a:r>
                      <a:endParaRPr lang="zh-CN" altLang="en-US" sz="1600" dirty="0"/>
                    </a:p>
                  </a:txBody>
                  <a:tcPr anchor="ctr" anchorCtr="1"/>
                </a:tc>
                <a:extLst>
                  <a:ext uri="{0D108BD9-81ED-4DB2-BD59-A6C34878D82A}">
                    <a16:rowId xmlns:a16="http://schemas.microsoft.com/office/drawing/2014/main" val="472701676"/>
                  </a:ext>
                </a:extLst>
              </a:tr>
              <a:tr h="677334">
                <a:tc>
                  <a:txBody>
                    <a:bodyPr/>
                    <a:lstStyle/>
                    <a:p>
                      <a:pPr algn="ctr"/>
                      <a:r>
                        <a:rPr lang="zh-CN" altLang="en-US" sz="1600" dirty="0"/>
                        <a:t>用户基本信息</a:t>
                      </a:r>
                    </a:p>
                  </a:txBody>
                  <a:tcPr anchor="ctr" anchorCtr="1"/>
                </a:tc>
                <a:tc>
                  <a:txBody>
                    <a:bodyPr/>
                    <a:lstStyle/>
                    <a:p>
                      <a:r>
                        <a:rPr lang="en-US" altLang="zh-CN" sz="1600" dirty="0"/>
                        <a:t>Ip, </a:t>
                      </a:r>
                      <a:r>
                        <a:rPr lang="en-US" altLang="zh-CN" sz="1600" dirty="0" err="1"/>
                        <a:t>baiduid</a:t>
                      </a:r>
                      <a:r>
                        <a:rPr lang="en-US" altLang="zh-CN" sz="1600" dirty="0"/>
                        <a:t>, </a:t>
                      </a:r>
                    </a:p>
                    <a:p>
                      <a:r>
                        <a:rPr lang="en-US" altLang="zh-CN" sz="1600" dirty="0" err="1"/>
                        <a:t>cuid</a:t>
                      </a:r>
                      <a:r>
                        <a:rPr lang="en-US" altLang="zh-CN" sz="1600" dirty="0"/>
                        <a:t>,  city, </a:t>
                      </a:r>
                    </a:p>
                    <a:p>
                      <a:r>
                        <a:rPr lang="en-US" altLang="zh-CN" sz="1600" dirty="0"/>
                        <a:t>province</a:t>
                      </a:r>
                      <a:endParaRPr lang="zh-CN" altLang="en-US" sz="1600" dirty="0"/>
                    </a:p>
                  </a:txBody>
                  <a:tcPr anchor="ctr" anchorCtr="1"/>
                </a:tc>
                <a:extLst>
                  <a:ext uri="{0D108BD9-81ED-4DB2-BD59-A6C34878D82A}">
                    <a16:rowId xmlns:a16="http://schemas.microsoft.com/office/drawing/2014/main" val="649814279"/>
                  </a:ext>
                </a:extLst>
              </a:tr>
              <a:tr h="677334">
                <a:tc>
                  <a:txBody>
                    <a:bodyPr/>
                    <a:lstStyle/>
                    <a:p>
                      <a:pPr algn="ctr"/>
                      <a:r>
                        <a:rPr lang="zh-CN" altLang="en-US" sz="1600" dirty="0"/>
                        <a:t>用户历史</a:t>
                      </a:r>
                      <a:endParaRPr lang="en-US" altLang="zh-CN" sz="1600" dirty="0"/>
                    </a:p>
                    <a:p>
                      <a:pPr algn="ctr"/>
                      <a:r>
                        <a:rPr lang="zh-CN" altLang="en-US" sz="1600" dirty="0"/>
                        <a:t>浏览信息</a:t>
                      </a:r>
                    </a:p>
                  </a:txBody>
                  <a:tcPr anchor="ctr" anchorCtr="1"/>
                </a:tc>
                <a:tc>
                  <a:txBody>
                    <a:bodyPr/>
                    <a:lstStyle/>
                    <a:p>
                      <a:r>
                        <a:rPr lang="en-US" altLang="zh-CN" sz="1600" dirty="0" err="1"/>
                        <a:t>shown_info</a:t>
                      </a:r>
                      <a:endParaRPr lang="zh-CN" altLang="en-US" sz="1600" dirty="0"/>
                    </a:p>
                  </a:txBody>
                  <a:tcPr anchor="ctr" anchorCtr="1"/>
                </a:tc>
                <a:extLst>
                  <a:ext uri="{0D108BD9-81ED-4DB2-BD59-A6C34878D82A}">
                    <a16:rowId xmlns:a16="http://schemas.microsoft.com/office/drawing/2014/main" val="2906764906"/>
                  </a:ext>
                </a:extLst>
              </a:tr>
            </a:tbl>
          </a:graphicData>
        </a:graphic>
      </p:graphicFrame>
    </p:spTree>
    <p:extLst>
      <p:ext uri="{BB962C8B-B14F-4D97-AF65-F5344CB8AC3E}">
        <p14:creationId xmlns:p14="http://schemas.microsoft.com/office/powerpoint/2010/main" val="3181727214"/>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500" fill="hold"/>
                                        <p:tgtEl>
                                          <p:spTgt spid="3">
                                            <p:txEl>
                                              <p:pRg st="7" end="7"/>
                                            </p:txEl>
                                          </p:spTgt>
                                        </p:tgtEl>
                                        <p:attrNameLst>
                                          <p:attrName>style.color</p:attrName>
                                        </p:attrNameLst>
                                      </p:cBhvr>
                                      <p:to>
                                        <a:schemeClr val="accent2"/>
                                      </p:to>
                                    </p:animClr>
                                  </p:childTnLst>
                                </p:cTn>
                              </p:par>
                              <p:par>
                                <p:cTn id="7" presetID="10"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目录</a:t>
            </a:r>
          </a:p>
        </p:txBody>
      </p:sp>
      <p:graphicFrame>
        <p:nvGraphicFramePr>
          <p:cNvPr id="7" name="内容占位符 4">
            <a:extLst>
              <a:ext uri="{FF2B5EF4-FFF2-40B4-BE49-F238E27FC236}">
                <a16:creationId xmlns:a16="http://schemas.microsoft.com/office/drawing/2014/main" id="{9DBDBC47-0238-9245-B6C0-76FB709934D7}"/>
              </a:ext>
            </a:extLst>
          </p:cNvPr>
          <p:cNvGraphicFramePr>
            <a:graphicFrameLocks noGrp="1"/>
          </p:cNvGraphicFramePr>
          <p:nvPr>
            <p:ph idx="1"/>
            <p:extLst>
              <p:ext uri="{D42A27DB-BD31-4B8C-83A1-F6EECF244321}">
                <p14:modId xmlns:p14="http://schemas.microsoft.com/office/powerpoint/2010/main" val="2800123318"/>
              </p:ext>
            </p:extLst>
          </p:nvPr>
        </p:nvGraphicFramePr>
        <p:xfrm>
          <a:off x="1981199" y="1554276"/>
          <a:ext cx="6865917" cy="43002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48840226"/>
      </p:ext>
    </p:extLst>
  </p:cSld>
  <p:clrMapOvr>
    <a:masterClrMapping/>
  </p:clrMapOvr>
  <p:transition>
    <p:wipe dir="d"/>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D769CA-35B2-054F-9C29-732FF05EFB14}"/>
              </a:ext>
            </a:extLst>
          </p:cNvPr>
          <p:cNvSpPr>
            <a:spLocks noGrp="1"/>
          </p:cNvSpPr>
          <p:nvPr>
            <p:ph type="title"/>
          </p:nvPr>
        </p:nvSpPr>
        <p:spPr/>
        <p:txBody>
          <a:bodyPr/>
          <a:lstStyle/>
          <a:p>
            <a:r>
              <a:rPr kumimoji="1" lang="zh-CN" altLang="en-US" dirty="0"/>
              <a:t>用户信息获取</a:t>
            </a:r>
            <a:r>
              <a:rPr kumimoji="1" lang="en-US" altLang="zh-CN" dirty="0">
                <a:latin typeface="+mj-ea"/>
                <a:ea typeface="+mj-ea"/>
              </a:rPr>
              <a:t>-</a:t>
            </a:r>
            <a:r>
              <a:rPr kumimoji="1" lang="en-US" altLang="zh-CN" dirty="0" err="1">
                <a:latin typeface="+mj-ea"/>
                <a:ea typeface="+mj-ea"/>
              </a:rPr>
              <a:t>UmsPM</a:t>
            </a:r>
            <a:endParaRPr kumimoji="1" lang="zh-CN" altLang="en-US" dirty="0">
              <a:latin typeface="+mj-ea"/>
              <a:ea typeface="+mj-ea"/>
            </a:endParaRPr>
          </a:p>
        </p:txBody>
      </p:sp>
      <p:sp>
        <p:nvSpPr>
          <p:cNvPr id="3" name="内容占位符 2">
            <a:extLst>
              <a:ext uri="{FF2B5EF4-FFF2-40B4-BE49-F238E27FC236}">
                <a16:creationId xmlns:a16="http://schemas.microsoft.com/office/drawing/2014/main" id="{4C4B5735-8488-5141-8FF7-546889F8CF36}"/>
              </a:ext>
            </a:extLst>
          </p:cNvPr>
          <p:cNvSpPr>
            <a:spLocks noGrp="1"/>
          </p:cNvSpPr>
          <p:nvPr>
            <p:ph idx="1"/>
          </p:nvPr>
        </p:nvSpPr>
        <p:spPr>
          <a:xfrm>
            <a:off x="277524" y="777875"/>
            <a:ext cx="11582400" cy="5909796"/>
          </a:xfrm>
        </p:spPr>
        <p:txBody>
          <a:bodyPr/>
          <a:lstStyle/>
          <a:p>
            <a:pPr>
              <a:lnSpc>
                <a:spcPct val="150000"/>
              </a:lnSpc>
              <a:buClrTx/>
              <a:buSzPct val="120000"/>
            </a:pPr>
            <a:r>
              <a:rPr kumimoji="1" lang="zh-CN" altLang="en-US" b="1" dirty="0"/>
              <a:t>交互类</a:t>
            </a:r>
            <a:r>
              <a:rPr kumimoji="1" lang="en-US" altLang="zh-CN" b="1" dirty="0"/>
              <a:t>(</a:t>
            </a:r>
            <a:r>
              <a:rPr kumimoji="1" lang="en-US" altLang="zh-CN" b="1" dirty="0" err="1"/>
              <a:t>Pbrpc</a:t>
            </a:r>
            <a:r>
              <a:rPr kumimoji="1" lang="en-US" altLang="zh-CN" b="1" dirty="0"/>
              <a:t>): </a:t>
            </a:r>
            <a:r>
              <a:rPr lang="zh-CN" altLang="en-US" dirty="0"/>
              <a:t>访问</a:t>
            </a:r>
            <a:r>
              <a:rPr lang="en" altLang="zh-CN" dirty="0"/>
              <a:t>Ums</a:t>
            </a:r>
            <a:r>
              <a:rPr lang="en-US" altLang="zh-CN" dirty="0"/>
              <a:t>(</a:t>
            </a:r>
            <a:r>
              <a:rPr lang="zh-CN" altLang="en-US" dirty="0"/>
              <a:t>信息流内容侧用户信息</a:t>
            </a:r>
            <a:r>
              <a:rPr lang="en-US" altLang="zh-CN" dirty="0"/>
              <a:t>)</a:t>
            </a:r>
            <a:r>
              <a:rPr lang="zh-CN" altLang="en-US" dirty="0"/>
              <a:t>请求，获取用户的兴趣信息，用于广告触发</a:t>
            </a:r>
            <a:endParaRPr kumimoji="1" lang="en-US" altLang="zh-CN" dirty="0"/>
          </a:p>
          <a:p>
            <a:pPr>
              <a:lnSpc>
                <a:spcPct val="150000"/>
              </a:lnSpc>
              <a:buClrTx/>
              <a:buSzPct val="120000"/>
            </a:pPr>
            <a:r>
              <a:rPr lang="en-US" altLang="zh-CN" sz="2800" b="1" dirty="0" err="1"/>
              <a:t>prepare_request</a:t>
            </a:r>
            <a:r>
              <a:rPr lang="en-US" altLang="zh-CN" sz="2800" b="1" dirty="0"/>
              <a:t>():</a:t>
            </a:r>
            <a:r>
              <a:rPr lang="zh-CN" altLang="en-US" sz="2800" b="1" dirty="0"/>
              <a:t> </a:t>
            </a:r>
            <a:endParaRPr lang="en" altLang="zh-CN" sz="2800" b="1" dirty="0"/>
          </a:p>
          <a:p>
            <a:pPr marL="457200" indent="-457200">
              <a:lnSpc>
                <a:spcPct val="150000"/>
              </a:lnSpc>
              <a:buClrTx/>
              <a:buSzPct val="120000"/>
              <a:buFont typeface="Arial" panose="020B0604020202020204" pitchFamily="34" charset="0"/>
              <a:buChar char="•"/>
            </a:pPr>
            <a:r>
              <a:rPr lang="zh-CN" altLang="en" sz="2000" dirty="0"/>
              <a:t>流量</a:t>
            </a:r>
            <a:r>
              <a:rPr lang="zh-CN" altLang="en-US" sz="2000" dirty="0"/>
              <a:t>信息：</a:t>
            </a:r>
            <a:r>
              <a:rPr lang="en" altLang="zh-CN" sz="2000" dirty="0" err="1"/>
              <a:t>search_id</a:t>
            </a:r>
            <a:r>
              <a:rPr lang="zh-CN" altLang="en" sz="2000" dirty="0"/>
              <a:t>、</a:t>
            </a:r>
            <a:r>
              <a:rPr lang="en" altLang="zh-CN" sz="2000" dirty="0" err="1"/>
              <a:t>src</a:t>
            </a:r>
            <a:r>
              <a:rPr lang="en-US" altLang="zh-CN" sz="2000" dirty="0"/>
              <a:t>_id</a:t>
            </a:r>
            <a:r>
              <a:rPr lang="zh-CN" altLang="en-US" sz="2000" dirty="0"/>
              <a:t>、</a:t>
            </a:r>
            <a:r>
              <a:rPr lang="en-US" altLang="zh-CN" sz="2000" dirty="0" err="1"/>
              <a:t>flow_type</a:t>
            </a:r>
            <a:endParaRPr lang="en" altLang="zh-CN" sz="2000" dirty="0"/>
          </a:p>
          <a:p>
            <a:pPr marL="457200" indent="-457200">
              <a:lnSpc>
                <a:spcPct val="150000"/>
              </a:lnSpc>
              <a:buClrTx/>
              <a:buSzPct val="120000"/>
              <a:buFont typeface="Arial" panose="020B0604020202020204" pitchFamily="34" charset="0"/>
              <a:buChar char="•"/>
            </a:pPr>
            <a:r>
              <a:rPr lang="zh-CN" altLang="en-US" sz="2000" dirty="0"/>
              <a:t>用户标识信息：</a:t>
            </a:r>
            <a:r>
              <a:rPr lang="en-US" altLang="zh-CN" sz="2000" dirty="0" err="1"/>
              <a:t>baiduid</a:t>
            </a:r>
            <a:r>
              <a:rPr lang="zh-CN" altLang="en-US" sz="2000" dirty="0"/>
              <a:t>、</a:t>
            </a:r>
            <a:r>
              <a:rPr lang="en-US" altLang="zh-CN" sz="2000" dirty="0" err="1"/>
              <a:t>cuid</a:t>
            </a:r>
            <a:r>
              <a:rPr lang="zh-CN" altLang="en-US" sz="2000" dirty="0"/>
              <a:t>、</a:t>
            </a:r>
            <a:r>
              <a:rPr lang="en-US" altLang="zh-CN" sz="2000" dirty="0" err="1"/>
              <a:t>uid</a:t>
            </a:r>
            <a:r>
              <a:rPr lang="zh-CN" altLang="en-US" sz="2000" dirty="0"/>
              <a:t>（</a:t>
            </a:r>
            <a:r>
              <a:rPr lang="en" altLang="zh-CN" sz="2000" dirty="0"/>
              <a:t>app: </a:t>
            </a:r>
            <a:r>
              <a:rPr lang="en" altLang="zh-CN" sz="2000" dirty="0" err="1"/>
              <a:t>cuid</a:t>
            </a:r>
            <a:r>
              <a:rPr lang="en" altLang="zh-CN" sz="2000" dirty="0"/>
              <a:t> + </a:t>
            </a:r>
            <a:r>
              <a:rPr lang="en" altLang="zh-CN" sz="2000" dirty="0" err="1"/>
              <a:t>uid</a:t>
            </a:r>
            <a:r>
              <a:rPr lang="zh-CN" altLang="en-US" sz="2000" dirty="0"/>
              <a:t>，</a:t>
            </a:r>
            <a:r>
              <a:rPr lang="en" altLang="zh-CN" sz="2000" dirty="0"/>
              <a:t>wise: </a:t>
            </a:r>
            <a:r>
              <a:rPr lang="en" altLang="zh-CN" sz="2000" dirty="0" err="1"/>
              <a:t>baduid</a:t>
            </a:r>
            <a:r>
              <a:rPr lang="en" altLang="zh-CN" sz="2000" dirty="0"/>
              <a:t> + </a:t>
            </a:r>
            <a:r>
              <a:rPr lang="en" altLang="zh-CN" sz="2000" dirty="0" err="1"/>
              <a:t>uid</a:t>
            </a:r>
            <a:r>
              <a:rPr lang="zh-CN" altLang="en-US" sz="2000" dirty="0"/>
              <a:t>）</a:t>
            </a:r>
            <a:endParaRPr lang="en" altLang="zh-CN" sz="2000" dirty="0"/>
          </a:p>
          <a:p>
            <a:pPr marL="457200" indent="-457200">
              <a:lnSpc>
                <a:spcPct val="150000"/>
              </a:lnSpc>
              <a:buClrTx/>
              <a:buSzPct val="120000"/>
              <a:buFont typeface="Arial" panose="020B0604020202020204" pitchFamily="34" charset="0"/>
              <a:buChar char="•"/>
            </a:pPr>
            <a:r>
              <a:rPr lang="en" altLang="zh-CN" sz="2000" dirty="0"/>
              <a:t>ums</a:t>
            </a:r>
            <a:r>
              <a:rPr lang="en-US" altLang="zh-CN" sz="2000" dirty="0"/>
              <a:t>_client</a:t>
            </a:r>
            <a:r>
              <a:rPr lang="zh-CN" altLang="en-US" sz="2000" dirty="0"/>
              <a:t>信息：</a:t>
            </a:r>
            <a:r>
              <a:rPr lang="en" altLang="zh-CN" sz="2000" dirty="0" err="1"/>
              <a:t>service_tag</a:t>
            </a:r>
            <a:r>
              <a:rPr lang="zh-CN" altLang="en" sz="2000" dirty="0"/>
              <a:t>、</a:t>
            </a:r>
            <a:r>
              <a:rPr lang="en" altLang="zh-CN" sz="2000" dirty="0" err="1"/>
              <a:t>ums_client</a:t>
            </a:r>
            <a:r>
              <a:rPr lang="zh-CN" altLang="en" sz="2000" dirty="0"/>
              <a:t>、</a:t>
            </a:r>
            <a:r>
              <a:rPr lang="en" altLang="zh-CN" sz="2000" dirty="0" err="1"/>
              <a:t>ums_token</a:t>
            </a:r>
            <a:r>
              <a:rPr lang="zh-CN" altLang="en" sz="2000" dirty="0"/>
              <a:t>、</a:t>
            </a:r>
            <a:r>
              <a:rPr lang="en" altLang="zh-CN" sz="2000" dirty="0" err="1"/>
              <a:t>logid</a:t>
            </a:r>
            <a:r>
              <a:rPr lang="zh-CN" altLang="en" sz="2000" dirty="0"/>
              <a:t>、</a:t>
            </a:r>
            <a:r>
              <a:rPr lang="en" altLang="zh-CN" sz="2000" dirty="0" err="1"/>
              <a:t>use_cache</a:t>
            </a:r>
            <a:endParaRPr lang="en" altLang="zh-CN" sz="2000" dirty="0"/>
          </a:p>
          <a:p>
            <a:pPr>
              <a:lnSpc>
                <a:spcPct val="150000"/>
              </a:lnSpc>
              <a:buClrTx/>
              <a:buSzPct val="120000"/>
            </a:pPr>
            <a:r>
              <a:rPr lang="en-US" altLang="zh-CN" sz="2800" b="1" dirty="0" err="1"/>
              <a:t>handle_response</a:t>
            </a:r>
            <a:r>
              <a:rPr lang="en-US" altLang="zh-CN" sz="2800" b="1" dirty="0"/>
              <a:t>():</a:t>
            </a:r>
          </a:p>
          <a:p>
            <a:pPr marL="457200" indent="-457200">
              <a:lnSpc>
                <a:spcPct val="150000"/>
              </a:lnSpc>
              <a:buClrTx/>
              <a:buSzPct val="120000"/>
              <a:buFont typeface="Arial" panose="020B0604020202020204" pitchFamily="34" charset="0"/>
              <a:buChar char="•"/>
            </a:pPr>
            <a:r>
              <a:rPr lang="zh-CN" altLang="en-US" sz="2000" dirty="0"/>
              <a:t>基本的</a:t>
            </a:r>
            <a:r>
              <a:rPr lang="en" altLang="zh-CN" sz="2000" dirty="0"/>
              <a:t>attention</a:t>
            </a:r>
            <a:r>
              <a:rPr lang="zh-CN" altLang="en" sz="2000" dirty="0"/>
              <a:t>：</a:t>
            </a:r>
            <a:r>
              <a:rPr lang="en" altLang="zh-CN" sz="2000" dirty="0" err="1"/>
              <a:t>attention_short</a:t>
            </a:r>
            <a:r>
              <a:rPr lang="en" altLang="zh-CN" sz="2000" dirty="0"/>
              <a:t> </a:t>
            </a:r>
            <a:r>
              <a:rPr lang="zh-CN" altLang="en-US" sz="2000" dirty="0"/>
              <a:t>短期兴趣、</a:t>
            </a:r>
            <a:r>
              <a:rPr lang="en" altLang="zh-CN" sz="2000" dirty="0" err="1"/>
              <a:t>attention_statics</a:t>
            </a:r>
            <a:r>
              <a:rPr lang="en" altLang="zh-CN" sz="2000" dirty="0"/>
              <a:t>: </a:t>
            </a:r>
            <a:r>
              <a:rPr lang="zh-CN" altLang="en-US" sz="2000" dirty="0"/>
              <a:t>长期兴趣、</a:t>
            </a:r>
            <a:r>
              <a:rPr lang="en" altLang="zh-CN" sz="2000" dirty="0" err="1"/>
              <a:t>attention_video</a:t>
            </a:r>
            <a:endParaRPr lang="en" altLang="zh-CN" sz="2000" dirty="0"/>
          </a:p>
          <a:p>
            <a:pPr marL="457200" indent="-457200">
              <a:lnSpc>
                <a:spcPct val="150000"/>
              </a:lnSpc>
              <a:buClrTx/>
              <a:buSzPct val="120000"/>
              <a:buFont typeface="Arial" panose="020B0604020202020204" pitchFamily="34" charset="0"/>
              <a:buChar char="•"/>
            </a:pPr>
            <a:r>
              <a:rPr lang="zh-CN" altLang="en-US" sz="2000" dirty="0"/>
              <a:t>兴趣分类：</a:t>
            </a:r>
            <a:r>
              <a:rPr lang="en" altLang="zh-CN" sz="2000" dirty="0" err="1"/>
              <a:t>primary_category</a:t>
            </a:r>
            <a:r>
              <a:rPr lang="zh-CN" altLang="en" sz="2000" dirty="0"/>
              <a:t>、</a:t>
            </a:r>
            <a:r>
              <a:rPr lang="en" altLang="zh-CN" sz="2000" dirty="0" err="1"/>
              <a:t>secondary_category</a:t>
            </a:r>
            <a:r>
              <a:rPr lang="zh-CN" altLang="en" sz="2000" dirty="0"/>
              <a:t>、</a:t>
            </a:r>
            <a:r>
              <a:rPr lang="en" altLang="zh-CN" sz="2000" dirty="0" err="1"/>
              <a:t>video_category</a:t>
            </a:r>
            <a:r>
              <a:rPr lang="zh-CN" altLang="en" sz="2000" dirty="0"/>
              <a:t>、</a:t>
            </a:r>
            <a:r>
              <a:rPr lang="en" altLang="zh-CN" sz="2000" dirty="0" err="1"/>
              <a:t>video_sub_category</a:t>
            </a:r>
            <a:r>
              <a:rPr lang="zh-CN" altLang="en-US" sz="2000" dirty="0"/>
              <a:t>等</a:t>
            </a:r>
            <a:endParaRPr lang="en-US" altLang="zh-CN" sz="2000" dirty="0"/>
          </a:p>
          <a:p>
            <a:pPr marL="457200" indent="-457200">
              <a:lnSpc>
                <a:spcPct val="150000"/>
              </a:lnSpc>
              <a:buClrTx/>
              <a:buSzPct val="120000"/>
              <a:buFont typeface="Arial" panose="020B0604020202020204" pitchFamily="34" charset="0"/>
              <a:buChar char="•"/>
            </a:pPr>
            <a:r>
              <a:rPr lang="zh-CN" altLang="en-US" sz="2000" dirty="0"/>
              <a:t>新闻：</a:t>
            </a:r>
            <a:r>
              <a:rPr lang="en" altLang="zh-CN" sz="2000" dirty="0"/>
              <a:t> </a:t>
            </a:r>
            <a:r>
              <a:rPr lang="en" altLang="zh-CN" sz="2000" dirty="0" err="1"/>
              <a:t>news_style_super</a:t>
            </a:r>
            <a:endParaRPr lang="en" altLang="zh-CN" sz="2000" dirty="0"/>
          </a:p>
          <a:p>
            <a:pPr marL="457200" indent="-457200">
              <a:lnSpc>
                <a:spcPct val="150000"/>
              </a:lnSpc>
              <a:buClrTx/>
              <a:buSzPct val="120000"/>
              <a:buFont typeface="Arial" panose="020B0604020202020204" pitchFamily="34" charset="0"/>
              <a:buChar char="•"/>
            </a:pPr>
            <a:r>
              <a:rPr lang="zh-CN" altLang="en-US" sz="2000" dirty="0"/>
              <a:t>不感兴趣的内容：</a:t>
            </a:r>
            <a:r>
              <a:rPr lang="en" altLang="zh-CN" sz="2000" dirty="0"/>
              <a:t> </a:t>
            </a:r>
            <a:r>
              <a:rPr lang="en" altLang="zh-CN" sz="2000" dirty="0" err="1"/>
              <a:t>attention_dislike</a:t>
            </a:r>
            <a:endParaRPr lang="zh-CN" altLang="en-US" sz="2000" dirty="0"/>
          </a:p>
          <a:p>
            <a:pPr marL="457200" indent="-457200">
              <a:lnSpc>
                <a:spcPct val="150000"/>
              </a:lnSpc>
              <a:buClrTx/>
              <a:buSzPct val="120000"/>
              <a:buFont typeface="+mj-lt"/>
              <a:buAutoNum type="alphaLcParenR"/>
            </a:pPr>
            <a:endParaRPr lang="en-US" altLang="zh-CN" sz="2000" dirty="0"/>
          </a:p>
          <a:p>
            <a:pPr marL="1371600" lvl="2" indent="-457200">
              <a:lnSpc>
                <a:spcPct val="150000"/>
              </a:lnSpc>
              <a:buClrTx/>
              <a:buSzPct val="120000"/>
              <a:buFont typeface="+mj-lt"/>
              <a:buAutoNum type="alphaLcParenR"/>
            </a:pPr>
            <a:endParaRPr lang="en" altLang="zh-CN" dirty="0"/>
          </a:p>
          <a:p>
            <a:pPr marL="1371600" lvl="2" indent="-457200">
              <a:lnSpc>
                <a:spcPct val="150000"/>
              </a:lnSpc>
              <a:buClrTx/>
              <a:buSzPct val="120000"/>
              <a:buFont typeface="+mj-lt"/>
              <a:buAutoNum type="alphaLcParenR"/>
            </a:pPr>
            <a:endParaRPr lang="zh-CN" altLang="en-US" dirty="0"/>
          </a:p>
          <a:p>
            <a:pPr lvl="2">
              <a:lnSpc>
                <a:spcPct val="150000"/>
              </a:lnSpc>
              <a:buClrTx/>
              <a:buSzPct val="120000"/>
            </a:pPr>
            <a:endParaRPr lang="zh-CN" altLang="en-US" dirty="0"/>
          </a:p>
          <a:p>
            <a:endParaRPr kumimoji="1" lang="zh-CN" altLang="en-US" dirty="0"/>
          </a:p>
        </p:txBody>
      </p:sp>
    </p:spTree>
    <p:extLst>
      <p:ext uri="{BB962C8B-B14F-4D97-AF65-F5344CB8AC3E}">
        <p14:creationId xmlns:p14="http://schemas.microsoft.com/office/powerpoint/2010/main" val="3557466298"/>
      </p:ext>
    </p:extLst>
  </p:cSld>
  <p:clrMapOvr>
    <a:masterClrMapping/>
  </p:clrMapOvr>
  <p:transition>
    <p:wipe dir="d"/>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t>用户信息获取</a:t>
            </a:r>
            <a:r>
              <a:rPr kumimoji="1" lang="en-US" altLang="zh-CN" dirty="0"/>
              <a:t>-</a:t>
            </a:r>
            <a:r>
              <a:rPr lang="en-US" altLang="zh-TW" spc="300" dirty="0" err="1">
                <a:latin typeface="微软雅黑"/>
                <a:ea typeface="微软雅黑"/>
                <a:cs typeface="微软雅黑"/>
              </a:rPr>
              <a:t>UasP</a:t>
            </a:r>
            <a:r>
              <a:rPr lang="en-US" altLang="zh-CN" spc="300" dirty="0" err="1">
                <a:latin typeface="微软雅黑"/>
                <a:ea typeface="微软雅黑"/>
                <a:cs typeface="微软雅黑"/>
              </a:rPr>
              <a:t>M</a:t>
            </a:r>
            <a:endParaRPr kumimoji="1" lang="zh-CN" altLang="en-US"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338214" y="982415"/>
            <a:ext cx="11679616" cy="5687326"/>
          </a:xfrm>
        </p:spPr>
        <p:txBody>
          <a:bodyPr/>
          <a:lstStyle/>
          <a:p>
            <a:r>
              <a:rPr kumimoji="1" lang="zh-CN" altLang="en-US" b="1" dirty="0"/>
              <a:t>交互类</a:t>
            </a:r>
            <a:r>
              <a:rPr kumimoji="1" lang="en-US" altLang="zh-CN" b="1" dirty="0"/>
              <a:t>(</a:t>
            </a:r>
            <a:r>
              <a:rPr kumimoji="1" lang="en-US" altLang="zh-CN" b="1" dirty="0" err="1"/>
              <a:t>pbrpc</a:t>
            </a:r>
            <a:r>
              <a:rPr kumimoji="1" lang="en-US" altLang="zh-CN" b="1" dirty="0"/>
              <a:t>)</a:t>
            </a:r>
            <a:r>
              <a:rPr kumimoji="1" lang="zh-CN" altLang="en-US" dirty="0"/>
              <a:t> </a:t>
            </a:r>
            <a:r>
              <a:rPr kumimoji="1" lang="en-US" altLang="zh-CN" dirty="0"/>
              <a:t>: </a:t>
            </a:r>
            <a:r>
              <a:rPr kumimoji="1" lang="zh-CN" altLang="en-US" dirty="0"/>
              <a:t>与</a:t>
            </a:r>
            <a:r>
              <a:rPr kumimoji="1" lang="en-US" altLang="zh-CN" dirty="0" err="1"/>
              <a:t>uas</a:t>
            </a:r>
            <a:r>
              <a:rPr kumimoji="1" lang="en-US" altLang="zh-CN" dirty="0"/>
              <a:t>(</a:t>
            </a:r>
            <a:r>
              <a:rPr lang="zh-CN" altLang="en-US" dirty="0"/>
              <a:t>大数据部用户画像平台</a:t>
            </a:r>
            <a:r>
              <a:rPr kumimoji="1" lang="en-US" altLang="zh-CN" dirty="0"/>
              <a:t>)</a:t>
            </a:r>
            <a:r>
              <a:rPr kumimoji="1" lang="zh-CN" altLang="en-US" dirty="0"/>
              <a:t>交互，获取用户基本信息、兴趣信息、意向信息</a:t>
            </a:r>
            <a:endParaRPr kumimoji="1" lang="en-US" altLang="zh-CN" dirty="0"/>
          </a:p>
          <a:p>
            <a:pPr lvl="1">
              <a:buClr>
                <a:schemeClr val="tx1"/>
              </a:buClr>
            </a:pPr>
            <a:endParaRPr kumimoji="1" lang="en-US" altLang="zh-CN" sz="2600" b="1" dirty="0"/>
          </a:p>
          <a:p>
            <a:pPr>
              <a:buClr>
                <a:schemeClr val="tx1"/>
              </a:buClr>
            </a:pPr>
            <a:r>
              <a:rPr kumimoji="1" lang="en-US" altLang="zh-CN" sz="3000" b="1" dirty="0" err="1"/>
              <a:t>prepare_request</a:t>
            </a:r>
            <a:r>
              <a:rPr kumimoji="1" lang="zh-CN" altLang="en-US" sz="3000" b="1" dirty="0"/>
              <a:t>：</a:t>
            </a:r>
            <a:endParaRPr kumimoji="1" lang="en-US" altLang="zh-CN" sz="3000" b="1" dirty="0"/>
          </a:p>
          <a:p>
            <a:pPr marL="285750" indent="-285750">
              <a:lnSpc>
                <a:spcPct val="125000"/>
              </a:lnSpc>
              <a:buClr>
                <a:schemeClr val="tx1"/>
              </a:buClr>
              <a:buFont typeface="Arial" panose="020B0604020202020204" pitchFamily="34" charset="0"/>
              <a:buChar char="•"/>
            </a:pPr>
            <a:r>
              <a:rPr kumimoji="1" lang="zh-CN" altLang="en-US" sz="2000" dirty="0"/>
              <a:t>判断流量来源</a:t>
            </a:r>
            <a:r>
              <a:rPr kumimoji="1" lang="en-US" altLang="zh-CN" sz="2000" dirty="0"/>
              <a:t>: 	      </a:t>
            </a:r>
            <a:r>
              <a:rPr kumimoji="1" lang="en-US" altLang="zh-CN" sz="2000" dirty="0" err="1"/>
              <a:t>flow_type_sid</a:t>
            </a:r>
            <a:r>
              <a:rPr kumimoji="1" lang="en-US" altLang="zh-CN" sz="2000" dirty="0"/>
              <a:t>(app/</a:t>
            </a:r>
            <a:r>
              <a:rPr kumimoji="1" lang="en-US" altLang="zh-CN" sz="2000" dirty="0" err="1"/>
              <a:t>wap</a:t>
            </a:r>
            <a:r>
              <a:rPr kumimoji="1" lang="en-US" altLang="zh-CN" sz="2000" dirty="0"/>
              <a:t>/pc/unknow)</a:t>
            </a:r>
            <a:r>
              <a:rPr kumimoji="1" lang="zh-CN" altLang="en-US" sz="2000" dirty="0"/>
              <a:t>、</a:t>
            </a:r>
            <a:r>
              <a:rPr kumimoji="1" lang="en-US" altLang="zh-CN" sz="2000" dirty="0" err="1"/>
              <a:t>src_id</a:t>
            </a:r>
            <a:r>
              <a:rPr kumimoji="1" lang="zh-CN" altLang="en-US" sz="2000" dirty="0"/>
              <a:t>、</a:t>
            </a:r>
            <a:r>
              <a:rPr kumimoji="1" lang="en-US" altLang="zh-CN" sz="2000" dirty="0" err="1"/>
              <a:t>search_id</a:t>
            </a:r>
            <a:endParaRPr kumimoji="1" lang="en-US" altLang="zh-CN" sz="2000" dirty="0"/>
          </a:p>
          <a:p>
            <a:pPr marL="285750" indent="-285750">
              <a:lnSpc>
                <a:spcPct val="125000"/>
              </a:lnSpc>
              <a:buClr>
                <a:schemeClr val="tx1"/>
              </a:buClr>
              <a:buFont typeface="Arial" panose="020B0604020202020204" pitchFamily="34" charset="0"/>
              <a:buChar char="•"/>
            </a:pPr>
            <a:r>
              <a:rPr kumimoji="1" lang="zh-CN" altLang="en-US" sz="2000" dirty="0"/>
              <a:t>标识用户</a:t>
            </a:r>
            <a:r>
              <a:rPr kumimoji="1" lang="en-US" altLang="zh-CN" sz="2000" dirty="0"/>
              <a:t>: 	      	      </a:t>
            </a:r>
            <a:r>
              <a:rPr kumimoji="1" lang="en-US" altLang="zh-CN" sz="2000" dirty="0" err="1"/>
              <a:t>cuid</a:t>
            </a:r>
            <a:r>
              <a:rPr kumimoji="1" lang="en-US" altLang="zh-CN" sz="2000" dirty="0"/>
              <a:t>, </a:t>
            </a:r>
            <a:r>
              <a:rPr kumimoji="1" lang="en-US" altLang="zh-CN" sz="2000" dirty="0" err="1"/>
              <a:t>baidu_id</a:t>
            </a:r>
            <a:r>
              <a:rPr kumimoji="1" lang="en-US" altLang="zh-CN" sz="2000" dirty="0"/>
              <a:t>, </a:t>
            </a:r>
            <a:r>
              <a:rPr kumimoji="1" lang="en-US" altLang="zh-CN" sz="2000" dirty="0" err="1"/>
              <a:t>device_id</a:t>
            </a:r>
            <a:r>
              <a:rPr kumimoji="1" lang="en-US" altLang="zh-CN" sz="2000" dirty="0"/>
              <a:t>(</a:t>
            </a:r>
            <a:r>
              <a:rPr kumimoji="1" lang="en-US" altLang="zh-CN" sz="2000" dirty="0" err="1"/>
              <a:t>idfa</a:t>
            </a:r>
            <a:r>
              <a:rPr kumimoji="1" lang="en-US" altLang="zh-CN" sz="2000" dirty="0"/>
              <a:t>/</a:t>
            </a:r>
            <a:r>
              <a:rPr kumimoji="1" lang="en-US" altLang="zh-CN" sz="2000" dirty="0" err="1"/>
              <a:t>imei</a:t>
            </a:r>
            <a:r>
              <a:rPr kumimoji="1" lang="en-US" altLang="zh-CN" sz="2000" dirty="0"/>
              <a:t>/</a:t>
            </a:r>
            <a:r>
              <a:rPr kumimoji="1" lang="en-US" altLang="zh-CN" sz="2000" dirty="0" err="1"/>
              <a:t>oaid</a:t>
            </a:r>
            <a:r>
              <a:rPr kumimoji="1" lang="en-US" altLang="zh-CN" sz="2000" dirty="0"/>
              <a:t>)</a:t>
            </a:r>
          </a:p>
          <a:p>
            <a:pPr marL="285750" indent="-285750">
              <a:lnSpc>
                <a:spcPct val="125000"/>
              </a:lnSpc>
              <a:buClr>
                <a:schemeClr val="tx1"/>
              </a:buClr>
              <a:buFont typeface="Arial" panose="020B0604020202020204" pitchFamily="34" charset="0"/>
              <a:buChar char="•"/>
            </a:pPr>
            <a:r>
              <a:rPr kumimoji="1" lang="zh-CN" altLang="en-US" sz="2000" dirty="0"/>
              <a:t>填充请求的用户信息</a:t>
            </a:r>
            <a:r>
              <a:rPr kumimoji="1" lang="en-US" altLang="zh-CN" sz="2000" dirty="0"/>
              <a:t>:        </a:t>
            </a:r>
            <a:r>
              <a:rPr kumimoji="1" lang="en-US" altLang="zh-CN" sz="2000" dirty="0" err="1"/>
              <a:t>add_request_input_attribute</a:t>
            </a:r>
            <a:endParaRPr kumimoji="1" lang="en-US" altLang="zh-CN" sz="2000" dirty="0"/>
          </a:p>
          <a:p>
            <a:pPr marL="742950" lvl="1" indent="-285750">
              <a:lnSpc>
                <a:spcPct val="125000"/>
              </a:lnSpc>
              <a:buClr>
                <a:schemeClr val="tx1"/>
              </a:buClr>
              <a:buFont typeface="Arial" panose="020B0604020202020204" pitchFamily="34" charset="0"/>
              <a:buChar char="•"/>
            </a:pPr>
            <a:endParaRPr kumimoji="1" lang="en-US" altLang="zh-CN" dirty="0"/>
          </a:p>
          <a:p>
            <a:pPr>
              <a:buClr>
                <a:schemeClr val="tx1"/>
              </a:buClr>
            </a:pPr>
            <a:r>
              <a:rPr kumimoji="1" lang="en-US" altLang="zh-CN" sz="3000" b="1" dirty="0" err="1"/>
              <a:t>handle_response</a:t>
            </a:r>
            <a:r>
              <a:rPr kumimoji="1" lang="zh-CN" altLang="en-US" b="1" dirty="0"/>
              <a:t>：</a:t>
            </a:r>
            <a:endParaRPr kumimoji="1" lang="en-US" altLang="zh-CN" dirty="0"/>
          </a:p>
          <a:p>
            <a:pPr marL="285750" indent="-285750">
              <a:lnSpc>
                <a:spcPct val="125000"/>
              </a:lnSpc>
              <a:buClr>
                <a:schemeClr val="tx1"/>
              </a:buClr>
              <a:buFont typeface="Arial" panose="020B0604020202020204" pitchFamily="34" charset="0"/>
              <a:buChar char="•"/>
            </a:pPr>
            <a:r>
              <a:rPr kumimoji="1" lang="zh-CN" altLang="en-US" sz="2000" dirty="0"/>
              <a:t>基本信息：</a:t>
            </a:r>
            <a:r>
              <a:rPr kumimoji="1" lang="en-US" altLang="zh-CN" sz="2000" dirty="0"/>
              <a:t>                      </a:t>
            </a:r>
            <a:r>
              <a:rPr kumimoji="1" lang="en" altLang="zh-CN" sz="2000" dirty="0" err="1"/>
              <a:t>uas_dt_res.update_time</a:t>
            </a:r>
            <a:r>
              <a:rPr kumimoji="1" lang="en" altLang="zh-CN" sz="2000" dirty="0"/>
              <a:t> / </a:t>
            </a:r>
            <a:r>
              <a:rPr kumimoji="1" lang="en" altLang="zh-CN" sz="2000" dirty="0" err="1"/>
              <a:t>age_id</a:t>
            </a:r>
            <a:r>
              <a:rPr kumimoji="1" lang="en" altLang="zh-CN" sz="2000" dirty="0"/>
              <a:t> / </a:t>
            </a:r>
            <a:r>
              <a:rPr kumimoji="1" lang="en" altLang="zh-CN" sz="2000" dirty="0" err="1"/>
              <a:t>gender_id</a:t>
            </a:r>
            <a:r>
              <a:rPr kumimoji="1" lang="en" altLang="zh-CN" sz="2000" dirty="0"/>
              <a:t> / </a:t>
            </a:r>
          </a:p>
          <a:p>
            <a:pPr>
              <a:lnSpc>
                <a:spcPct val="125000"/>
              </a:lnSpc>
              <a:buClr>
                <a:schemeClr val="tx1"/>
              </a:buClr>
            </a:pPr>
            <a:r>
              <a:rPr kumimoji="1" lang="en" altLang="zh-CN" sz="2000" dirty="0"/>
              <a:t>			     </a:t>
            </a:r>
            <a:r>
              <a:rPr kumimoji="1" lang="en" altLang="zh-CN" sz="2000" dirty="0" err="1"/>
              <a:t>age_weight</a:t>
            </a:r>
            <a:r>
              <a:rPr kumimoji="1" lang="en" altLang="zh-CN" sz="2000" dirty="0"/>
              <a:t> / </a:t>
            </a:r>
            <a:r>
              <a:rPr kumimoji="1" lang="en" altLang="zh-CN" sz="2000" dirty="0" err="1"/>
              <a:t>gender_weight</a:t>
            </a:r>
            <a:r>
              <a:rPr kumimoji="1" lang="en" altLang="zh-CN" sz="2000" dirty="0"/>
              <a:t> / </a:t>
            </a:r>
            <a:r>
              <a:rPr kumimoji="1" lang="en" altLang="zh-CN" sz="2000" dirty="0" err="1"/>
              <a:t>query_profile</a:t>
            </a:r>
            <a:endParaRPr kumimoji="1" lang="en" altLang="zh-CN" sz="2000" dirty="0"/>
          </a:p>
          <a:p>
            <a:pPr marL="285750" indent="-285750">
              <a:lnSpc>
                <a:spcPct val="125000"/>
              </a:lnSpc>
              <a:buClr>
                <a:schemeClr val="tx1"/>
              </a:buClr>
              <a:buFont typeface="Arial" panose="020B0604020202020204" pitchFamily="34" charset="0"/>
              <a:buChar char="•"/>
            </a:pPr>
            <a:r>
              <a:rPr kumimoji="1" lang="zh-CN" altLang="en-US" sz="2000" dirty="0"/>
              <a:t>兴趣信息：</a:t>
            </a:r>
            <a:r>
              <a:rPr kumimoji="1" lang="en-US" altLang="zh-CN" sz="2000" dirty="0"/>
              <a:t>                      </a:t>
            </a:r>
            <a:r>
              <a:rPr kumimoji="1" lang="en" altLang="zh-CN" sz="2000" dirty="0" err="1"/>
              <a:t>uas_dt_res.interest</a:t>
            </a:r>
            <a:endParaRPr kumimoji="1" lang="en" altLang="zh-CN" sz="2000" dirty="0"/>
          </a:p>
          <a:p>
            <a:pPr marL="285750" indent="-285750">
              <a:lnSpc>
                <a:spcPct val="125000"/>
              </a:lnSpc>
              <a:buClr>
                <a:schemeClr val="tx1"/>
              </a:buClr>
              <a:buFont typeface="Arial" panose="020B0604020202020204" pitchFamily="34" charset="0"/>
              <a:buChar char="•"/>
            </a:pPr>
            <a:r>
              <a:rPr kumimoji="1" lang="zh-CN" altLang="en-US" sz="2000" dirty="0"/>
              <a:t>意图信息：</a:t>
            </a:r>
            <a:r>
              <a:rPr kumimoji="1" lang="en-US" altLang="zh-CN" sz="2000" dirty="0"/>
              <a:t>                      </a:t>
            </a:r>
            <a:r>
              <a:rPr kumimoji="1" lang="en" altLang="zh-CN" sz="2000" dirty="0" err="1"/>
              <a:t>uas_dt_res.intent</a:t>
            </a:r>
            <a:endParaRPr kumimoji="1" lang="en" altLang="zh-CN" sz="2000" dirty="0"/>
          </a:p>
          <a:p>
            <a:pPr marL="285750" indent="-285750">
              <a:lnSpc>
                <a:spcPct val="125000"/>
              </a:lnSpc>
              <a:buClr>
                <a:schemeClr val="tx1"/>
              </a:buClr>
              <a:buFont typeface="Arial" panose="020B0604020202020204" pitchFamily="34" charset="0"/>
              <a:buChar char="•"/>
            </a:pPr>
            <a:r>
              <a:rPr kumimoji="1" lang="zh-CN" altLang="en-US" sz="2000" dirty="0"/>
              <a:t>其他信息：</a:t>
            </a:r>
            <a:r>
              <a:rPr kumimoji="1" lang="en-US" altLang="zh-CN" sz="2000" dirty="0"/>
              <a:t>                      </a:t>
            </a:r>
            <a:r>
              <a:rPr kumimoji="1" lang="en" altLang="zh-CN" sz="2000" dirty="0" err="1"/>
              <a:t>uas_dt_res.other_attribute</a:t>
            </a:r>
            <a:r>
              <a:rPr kumimoji="1" lang="en-US" altLang="zh-CN" sz="2000" dirty="0"/>
              <a:t>(</a:t>
            </a:r>
            <a:r>
              <a:rPr kumimoji="1" lang="zh-CN" altLang="en-US" sz="2000" dirty="0"/>
              <a:t>主要是一些社会属性</a:t>
            </a:r>
            <a:r>
              <a:rPr kumimoji="1" lang="en-US" altLang="zh-CN" sz="2000" dirty="0"/>
              <a:t>)</a:t>
            </a:r>
            <a:endParaRPr kumimoji="1" lang="zh-CN" altLang="en-US" sz="2000" dirty="0"/>
          </a:p>
        </p:txBody>
      </p:sp>
    </p:spTree>
    <p:extLst>
      <p:ext uri="{BB962C8B-B14F-4D97-AF65-F5344CB8AC3E}">
        <p14:creationId xmlns:p14="http://schemas.microsoft.com/office/powerpoint/2010/main" val="587795555"/>
      </p:ext>
    </p:extLst>
  </p:cSld>
  <p:clrMapOvr>
    <a:masterClrMapping/>
  </p:clrMapOvr>
  <p:transition>
    <p:wipe dir="d"/>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用户信息获取</a:t>
            </a:r>
            <a:r>
              <a:rPr kumimoji="1" lang="en-US" altLang="zh-CN" sz="3600" dirty="0"/>
              <a:t>-</a:t>
            </a:r>
            <a:r>
              <a:rPr kumimoji="1" lang="en" altLang="zh-CN" sz="3600" dirty="0" err="1"/>
              <a:t>IntentServicePM</a:t>
            </a:r>
            <a:endParaRPr kumimoji="1" lang="zh-CN" altLang="en-US" sz="3600"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228606" y="978197"/>
            <a:ext cx="11919857" cy="5830816"/>
          </a:xfrm>
        </p:spPr>
        <p:txBody>
          <a:bodyPr/>
          <a:lstStyle/>
          <a:p>
            <a:pPr>
              <a:lnSpc>
                <a:spcPct val="150000"/>
              </a:lnSpc>
              <a:buClrTx/>
              <a:buSzPct val="120000"/>
            </a:pPr>
            <a:r>
              <a:rPr kumimoji="1" lang="zh-CN" altLang="en-US" b="1" dirty="0">
                <a:latin typeface="+mn-lt"/>
                <a:ea typeface="+mj-ea"/>
              </a:rPr>
              <a:t>交互类</a:t>
            </a:r>
            <a:r>
              <a:rPr kumimoji="1" lang="en-US" altLang="zh-CN" b="1" dirty="0">
                <a:latin typeface="+mn-lt"/>
                <a:ea typeface="+mj-ea"/>
              </a:rPr>
              <a:t>(</a:t>
            </a:r>
            <a:r>
              <a:rPr kumimoji="1" lang="en-US" altLang="zh-CN" b="1" dirty="0" err="1">
                <a:latin typeface="+mn-lt"/>
                <a:ea typeface="+mj-ea"/>
              </a:rPr>
              <a:t>Pbrpc</a:t>
            </a:r>
            <a:r>
              <a:rPr kumimoji="1" lang="en-US" altLang="zh-CN" b="1" dirty="0">
                <a:latin typeface="+mn-lt"/>
                <a:ea typeface="+mj-ea"/>
              </a:rPr>
              <a:t>): </a:t>
            </a:r>
            <a:r>
              <a:rPr lang="zh-CN" altLang="en-US" dirty="0">
                <a:latin typeface="+mn-lt"/>
                <a:ea typeface="+mj-ea"/>
              </a:rPr>
              <a:t>请求意图中台</a:t>
            </a:r>
            <a:r>
              <a:rPr lang="en-US" altLang="zh-CN" dirty="0">
                <a:latin typeface="+mn-lt"/>
                <a:ea typeface="+mj-ea"/>
              </a:rPr>
              <a:t>, </a:t>
            </a:r>
            <a:r>
              <a:rPr lang="zh-CN" altLang="en-US" dirty="0">
                <a:latin typeface="+mn-lt"/>
                <a:ea typeface="+mj-ea"/>
              </a:rPr>
              <a:t>获取行为序列</a:t>
            </a:r>
            <a:r>
              <a:rPr lang="en-US" altLang="zh-CN" dirty="0">
                <a:latin typeface="+mn-lt"/>
                <a:ea typeface="+mj-ea"/>
              </a:rPr>
              <a:t>, </a:t>
            </a:r>
            <a:r>
              <a:rPr lang="zh-CN" altLang="en-US" dirty="0">
                <a:latin typeface="+mn-lt"/>
                <a:ea typeface="+mj-ea"/>
              </a:rPr>
              <a:t>用户画像</a:t>
            </a:r>
            <a:r>
              <a:rPr lang="en-US" altLang="zh-CN" dirty="0">
                <a:latin typeface="+mn-lt"/>
                <a:ea typeface="+mj-ea"/>
              </a:rPr>
              <a:t>, </a:t>
            </a:r>
            <a:r>
              <a:rPr lang="zh-CN" altLang="en-US" dirty="0">
                <a:latin typeface="+mn-lt"/>
                <a:ea typeface="+mj-ea"/>
              </a:rPr>
              <a:t>商业意图等信息</a:t>
            </a:r>
            <a:endParaRPr lang="zh-CN" altLang="en-US" sz="2000" dirty="0">
              <a:latin typeface="+mn-lt"/>
              <a:ea typeface="+mj-ea"/>
            </a:endParaRPr>
          </a:p>
          <a:p>
            <a:pPr marL="0" lvl="1">
              <a:lnSpc>
                <a:spcPct val="150000"/>
              </a:lnSpc>
              <a:buClrTx/>
              <a:buSzPct val="120000"/>
            </a:pPr>
            <a:r>
              <a:rPr lang="en-US" altLang="zh-CN" sz="2800" b="1" dirty="0" err="1">
                <a:cs typeface="+mn-cs"/>
              </a:rPr>
              <a:t>papre_request</a:t>
            </a:r>
            <a:r>
              <a:rPr lang="en-US" altLang="zh-CN" sz="2800" b="1" dirty="0">
                <a:cs typeface="+mn-cs"/>
              </a:rPr>
              <a:t>():</a:t>
            </a:r>
            <a:r>
              <a:rPr lang="zh-CN" altLang="en-US" sz="2800" b="1" dirty="0">
                <a:cs typeface="+mn-cs"/>
              </a:rPr>
              <a:t> </a:t>
            </a:r>
            <a:endParaRPr lang="en-US" altLang="zh-CN" sz="2800" b="1" dirty="0">
              <a:cs typeface="+mn-cs"/>
            </a:endParaRPr>
          </a:p>
          <a:p>
            <a:pPr marL="342900" indent="-342900">
              <a:lnSpc>
                <a:spcPct val="150000"/>
              </a:lnSpc>
              <a:buClrTx/>
              <a:buSzPct val="120000"/>
              <a:buFont typeface="Arial" panose="020B0604020202020204" pitchFamily="34" charset="0"/>
              <a:buChar char="•"/>
            </a:pPr>
            <a:r>
              <a:rPr lang="zh-CN" altLang="en-US" sz="2000" dirty="0">
                <a:latin typeface="+mn-lt"/>
                <a:ea typeface="+mj-ea"/>
              </a:rPr>
              <a:t>填充</a:t>
            </a:r>
            <a:r>
              <a:rPr lang="en-US" altLang="zh-CN" sz="2000" dirty="0" err="1">
                <a:latin typeface="+mn-lt"/>
                <a:ea typeface="+mj-ea"/>
              </a:rPr>
              <a:t>flow_info</a:t>
            </a:r>
            <a:r>
              <a:rPr lang="en-US" altLang="zh-CN" sz="2000" dirty="0">
                <a:latin typeface="+mn-lt"/>
                <a:ea typeface="+mj-ea"/>
              </a:rPr>
              <a:t>: </a:t>
            </a:r>
            <a:r>
              <a:rPr lang="zh-CN" altLang="en-US" sz="2000" dirty="0">
                <a:latin typeface="+mn-lt"/>
                <a:ea typeface="+mj-ea"/>
              </a:rPr>
              <a:t>设置</a:t>
            </a:r>
            <a:r>
              <a:rPr lang="en" altLang="zh-CN" sz="2000" dirty="0" err="1">
                <a:latin typeface="+mn-lt"/>
                <a:ea typeface="+mj-ea"/>
              </a:rPr>
              <a:t>ip</a:t>
            </a:r>
            <a:r>
              <a:rPr lang="zh-CN" altLang="en" sz="2000" dirty="0">
                <a:latin typeface="+mn-lt"/>
                <a:ea typeface="+mj-ea"/>
              </a:rPr>
              <a:t>、</a:t>
            </a:r>
            <a:r>
              <a:rPr lang="en" altLang="zh-CN" sz="2000" dirty="0">
                <a:latin typeface="+mn-lt"/>
                <a:ea typeface="+mj-ea"/>
              </a:rPr>
              <a:t>id</a:t>
            </a:r>
            <a:r>
              <a:rPr lang="zh-CN" altLang="en" sz="2000" dirty="0">
                <a:latin typeface="+mn-lt"/>
                <a:ea typeface="+mj-ea"/>
              </a:rPr>
              <a:t>、</a:t>
            </a:r>
            <a:r>
              <a:rPr lang="en" altLang="zh-CN" sz="2000" dirty="0" err="1">
                <a:latin typeface="+mn-lt"/>
                <a:ea typeface="+mj-ea"/>
              </a:rPr>
              <a:t>search_id</a:t>
            </a:r>
            <a:r>
              <a:rPr lang="zh-CN" altLang="en" sz="2000" dirty="0">
                <a:latin typeface="+mn-lt"/>
                <a:ea typeface="+mj-ea"/>
              </a:rPr>
              <a:t>、</a:t>
            </a:r>
            <a:r>
              <a:rPr lang="en" altLang="zh-CN" sz="2000" dirty="0">
                <a:latin typeface="+mn-lt"/>
                <a:ea typeface="+mj-ea"/>
              </a:rPr>
              <a:t>type</a:t>
            </a:r>
            <a:r>
              <a:rPr lang="zh-CN" altLang="en-US" sz="2000" dirty="0">
                <a:latin typeface="+mn-lt"/>
                <a:ea typeface="+mj-ea"/>
              </a:rPr>
              <a:t>等</a:t>
            </a:r>
            <a:endParaRPr lang="en-US" altLang="zh-CN" sz="2000" dirty="0">
              <a:latin typeface="+mn-lt"/>
              <a:ea typeface="+mj-ea"/>
            </a:endParaRPr>
          </a:p>
          <a:p>
            <a:pPr marL="342900" indent="-342900">
              <a:lnSpc>
                <a:spcPct val="150000"/>
              </a:lnSpc>
              <a:buClrTx/>
              <a:buSzPct val="120000"/>
              <a:buFont typeface="Arial" panose="020B0604020202020204" pitchFamily="34" charset="0"/>
              <a:buChar char="•"/>
            </a:pPr>
            <a:r>
              <a:rPr lang="zh-CN" altLang="en-US" sz="2000" dirty="0">
                <a:latin typeface="+mn-lt"/>
                <a:ea typeface="+mj-ea"/>
              </a:rPr>
              <a:t>填充 </a:t>
            </a:r>
            <a:r>
              <a:rPr lang="en" altLang="zh-CN" sz="2000" dirty="0" err="1">
                <a:latin typeface="+mn-lt"/>
                <a:ea typeface="+mj-ea"/>
              </a:rPr>
              <a:t>entity_types</a:t>
            </a:r>
            <a:r>
              <a:rPr lang="zh-CN" altLang="en" sz="2000" dirty="0">
                <a:latin typeface="+mn-lt"/>
                <a:ea typeface="+mj-ea"/>
              </a:rPr>
              <a:t>、</a:t>
            </a:r>
            <a:r>
              <a:rPr lang="en" altLang="zh-CN" sz="2000" dirty="0" err="1">
                <a:latin typeface="+mn-lt"/>
                <a:ea typeface="+mj-ea"/>
              </a:rPr>
              <a:t>behavior_request</a:t>
            </a:r>
            <a:r>
              <a:rPr lang="zh-CN" altLang="en-US" sz="2000" dirty="0">
                <a:latin typeface="+mn-lt"/>
                <a:ea typeface="+mj-ea"/>
              </a:rPr>
              <a:t>、</a:t>
            </a:r>
            <a:r>
              <a:rPr lang="en" altLang="zh-CN" sz="2000" dirty="0" err="1">
                <a:latin typeface="+mn-lt"/>
                <a:ea typeface="+mj-ea"/>
              </a:rPr>
              <a:t>invest_will_request</a:t>
            </a:r>
            <a:r>
              <a:rPr lang="zh-CN" altLang="en-US" sz="2000" dirty="0">
                <a:latin typeface="+mn-lt"/>
                <a:ea typeface="+mj-ea"/>
              </a:rPr>
              <a:t>等</a:t>
            </a:r>
            <a:endParaRPr lang="zh-CN" altLang="en" sz="2000" dirty="0">
              <a:latin typeface="+mn-lt"/>
              <a:ea typeface="+mj-ea"/>
            </a:endParaRPr>
          </a:p>
          <a:p>
            <a:pPr marL="1371600" lvl="2" indent="-457200">
              <a:lnSpc>
                <a:spcPct val="150000"/>
              </a:lnSpc>
              <a:buClrTx/>
              <a:buSzPct val="120000"/>
              <a:buFont typeface="+mj-lt"/>
              <a:buAutoNum type="alphaLcParenR"/>
            </a:pPr>
            <a:endParaRPr lang="en" altLang="zh-CN" sz="1600" dirty="0">
              <a:latin typeface="+mn-lt"/>
              <a:ea typeface="+mj-ea"/>
            </a:endParaRPr>
          </a:p>
          <a:p>
            <a:pPr marL="0" lvl="1">
              <a:lnSpc>
                <a:spcPct val="150000"/>
              </a:lnSpc>
              <a:buClrTx/>
              <a:buSzPct val="120000"/>
            </a:pPr>
            <a:r>
              <a:rPr lang="en-US" altLang="zh-CN" sz="2800" b="1" dirty="0" err="1">
                <a:cs typeface="+mn-cs"/>
              </a:rPr>
              <a:t>handle_response</a:t>
            </a:r>
            <a:r>
              <a:rPr lang="en-US" altLang="zh-CN" sz="2800" b="1" dirty="0">
                <a:cs typeface="+mn-cs"/>
              </a:rPr>
              <a:t>():</a:t>
            </a:r>
          </a:p>
          <a:p>
            <a:pPr marL="342900" indent="-342900">
              <a:lnSpc>
                <a:spcPct val="150000"/>
              </a:lnSpc>
              <a:buClrTx/>
              <a:buSzPct val="120000"/>
              <a:buFont typeface="Arial" panose="020B0604020202020204" pitchFamily="34" charset="0"/>
              <a:buChar char="•"/>
            </a:pPr>
            <a:r>
              <a:rPr lang="zh-CN" altLang="en-US" sz="2000" dirty="0">
                <a:latin typeface="+mn-lt"/>
                <a:ea typeface="+mj-ea"/>
              </a:rPr>
              <a:t>获取行为序列、曝光信息：</a:t>
            </a:r>
            <a:r>
              <a:rPr lang="en" altLang="zh-CN" sz="2000" dirty="0" err="1">
                <a:latin typeface="+mn-lt"/>
              </a:rPr>
              <a:t>user_intention_ad_list</a:t>
            </a:r>
            <a:r>
              <a:rPr lang="zh-CN" altLang="en-US" sz="2000" dirty="0">
                <a:latin typeface="+mn-lt"/>
              </a:rPr>
              <a:t>、</a:t>
            </a:r>
            <a:r>
              <a:rPr lang="en" altLang="zh-CN" sz="2000" dirty="0" err="1">
                <a:latin typeface="+mn-lt"/>
              </a:rPr>
              <a:t>user_intention_query_list</a:t>
            </a:r>
            <a:r>
              <a:rPr lang="zh-CN" altLang="en-US" sz="2000" dirty="0">
                <a:latin typeface="+mn-lt"/>
              </a:rPr>
              <a:t>、</a:t>
            </a:r>
            <a:r>
              <a:rPr lang="en" altLang="zh-CN" sz="2000" dirty="0" err="1">
                <a:latin typeface="+mn-lt"/>
              </a:rPr>
              <a:t>ad_expose_info</a:t>
            </a:r>
            <a:endParaRPr lang="zh-CN" altLang="en-US" sz="2000" dirty="0">
              <a:latin typeface="+mn-lt"/>
              <a:ea typeface="+mj-ea"/>
            </a:endParaRPr>
          </a:p>
          <a:p>
            <a:pPr marL="342900" indent="-342900">
              <a:lnSpc>
                <a:spcPct val="150000"/>
              </a:lnSpc>
              <a:buClrTx/>
              <a:buSzPct val="120000"/>
              <a:buFont typeface="Arial" panose="020B0604020202020204" pitchFamily="34" charset="0"/>
              <a:buChar char="•"/>
            </a:pPr>
            <a:r>
              <a:rPr lang="zh-CN" altLang="en-US" sz="2000" dirty="0">
                <a:latin typeface="+mn-lt"/>
                <a:ea typeface="+mj-ea"/>
              </a:rPr>
              <a:t>用户画像、历史位置信息、人群信息、商业标签：</a:t>
            </a:r>
            <a:r>
              <a:rPr lang="en" altLang="zh-CN" sz="2000" dirty="0" err="1">
                <a:latin typeface="+mn-lt"/>
              </a:rPr>
              <a:t>intent_pid</a:t>
            </a:r>
            <a:r>
              <a:rPr lang="zh-CN" altLang="en-US" sz="2000" dirty="0">
                <a:latin typeface="+mn-lt"/>
              </a:rPr>
              <a:t>、</a:t>
            </a:r>
            <a:r>
              <a:rPr lang="en" altLang="zh-CN" sz="2000" dirty="0">
                <a:latin typeface="+mn-lt"/>
              </a:rPr>
              <a:t>_</a:t>
            </a:r>
            <a:r>
              <a:rPr lang="en" altLang="zh-CN" sz="2000" dirty="0" err="1">
                <a:latin typeface="+mn-lt"/>
              </a:rPr>
              <a:t>app_infos</a:t>
            </a:r>
            <a:r>
              <a:rPr lang="zh-CN" altLang="en-US" sz="2000" dirty="0">
                <a:latin typeface="+mn-lt"/>
              </a:rPr>
              <a:t>、</a:t>
            </a:r>
            <a:r>
              <a:rPr lang="en" altLang="zh-CN" sz="2000" dirty="0">
                <a:latin typeface="+mn-lt"/>
              </a:rPr>
              <a:t>_</a:t>
            </a:r>
            <a:r>
              <a:rPr lang="en" altLang="zh-CN" sz="2000" dirty="0" err="1">
                <a:latin typeface="+mn-lt"/>
              </a:rPr>
              <a:t>looklike_crowds</a:t>
            </a:r>
            <a:endParaRPr lang="zh-CN" altLang="en-US" sz="2000" dirty="0">
              <a:latin typeface="+mn-lt"/>
              <a:ea typeface="+mj-ea"/>
            </a:endParaRPr>
          </a:p>
          <a:p>
            <a:pPr marL="342900" indent="-342900">
              <a:lnSpc>
                <a:spcPct val="150000"/>
              </a:lnSpc>
              <a:buClrTx/>
              <a:buSzPct val="120000"/>
              <a:buFont typeface="Arial" panose="020B0604020202020204" pitchFamily="34" charset="0"/>
              <a:buChar char="•"/>
            </a:pPr>
            <a:r>
              <a:rPr lang="zh-CN" altLang="en-US" sz="2000" dirty="0">
                <a:latin typeface="+mn-lt"/>
                <a:ea typeface="+mj-ea"/>
              </a:rPr>
              <a:t>商业意图：</a:t>
            </a:r>
            <a:r>
              <a:rPr lang="en" altLang="zh-CN" sz="2000" dirty="0">
                <a:latin typeface="+mn-lt"/>
              </a:rPr>
              <a:t>_</a:t>
            </a:r>
            <a:r>
              <a:rPr lang="en" altLang="zh-CN" sz="2000" dirty="0" err="1">
                <a:latin typeface="+mn-lt"/>
              </a:rPr>
              <a:t>invest_will</a:t>
            </a:r>
            <a:endParaRPr lang="en" altLang="zh-CN" sz="2000" dirty="0">
              <a:latin typeface="+mn-lt"/>
              <a:ea typeface="+mj-ea"/>
            </a:endParaRPr>
          </a:p>
          <a:p>
            <a:pPr lvl="1">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spTree>
    <p:extLst>
      <p:ext uri="{BB962C8B-B14F-4D97-AF65-F5344CB8AC3E}">
        <p14:creationId xmlns:p14="http://schemas.microsoft.com/office/powerpoint/2010/main" val="3689961262"/>
      </p:ext>
    </p:extLst>
  </p:cSld>
  <p:clrMapOvr>
    <a:masterClrMapping/>
  </p:clrMapOvr>
  <p:transition>
    <p:wipe dir="d"/>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t>用户信息获取</a:t>
            </a:r>
            <a:r>
              <a:rPr kumimoji="1" lang="en-US" altLang="zh-CN" dirty="0"/>
              <a:t>-</a:t>
            </a:r>
            <a:r>
              <a:rPr lang="en-US" altLang="zh-TW" spc="300" dirty="0" err="1">
                <a:latin typeface="微软雅黑"/>
                <a:ea typeface="微软雅黑"/>
                <a:cs typeface="微软雅黑"/>
              </a:rPr>
              <a:t>UserCenterPM</a:t>
            </a:r>
            <a:endParaRPr kumimoji="1" lang="zh-CN" altLang="en-US"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390562" y="933983"/>
            <a:ext cx="11335270" cy="5823351"/>
          </a:xfrm>
        </p:spPr>
        <p:txBody>
          <a:bodyPr/>
          <a:lstStyle/>
          <a:p>
            <a:pPr>
              <a:lnSpc>
                <a:spcPct val="150000"/>
              </a:lnSpc>
            </a:pPr>
            <a:r>
              <a:rPr kumimoji="1" lang="zh-CN" altLang="en-US" b="1" dirty="0"/>
              <a:t>交互类</a:t>
            </a:r>
            <a:r>
              <a:rPr kumimoji="1" lang="en-US" altLang="zh-CN" b="1" dirty="0"/>
              <a:t>(</a:t>
            </a:r>
            <a:r>
              <a:rPr kumimoji="1" lang="en-US" altLang="zh-CN" b="1" dirty="0" err="1"/>
              <a:t>pbrpc</a:t>
            </a:r>
            <a:r>
              <a:rPr kumimoji="1" lang="en-US" altLang="zh-CN" b="1" dirty="0"/>
              <a:t>): </a:t>
            </a:r>
            <a:r>
              <a:rPr kumimoji="1" lang="zh-CN" altLang="en-US" dirty="0"/>
              <a:t>与</a:t>
            </a:r>
            <a:r>
              <a:rPr kumimoji="1" lang="en-US" altLang="zh-CN" dirty="0" err="1"/>
              <a:t>usercenter</a:t>
            </a:r>
            <a:r>
              <a:rPr kumimoji="1" lang="zh-CN" altLang="en-US" dirty="0"/>
              <a:t>交互获取用户的历史行为信息用于频控</a:t>
            </a:r>
            <a:endParaRPr kumimoji="1" lang="en-US" altLang="zh-CN" dirty="0"/>
          </a:p>
          <a:p>
            <a:r>
              <a:rPr lang="zh-CN" altLang="en-US" sz="2000" dirty="0">
                <a:solidFill>
                  <a:srgbClr val="FF0000"/>
                </a:solidFill>
              </a:rPr>
              <a:t>频控的作用：</a:t>
            </a:r>
            <a:r>
              <a:rPr lang="en-US" altLang="zh-CN" sz="2000" dirty="0"/>
              <a:t>1.</a:t>
            </a:r>
            <a:r>
              <a:rPr lang="zh-CN" altLang="en-US" sz="2000" dirty="0"/>
              <a:t>提升用户体验； </a:t>
            </a:r>
            <a:r>
              <a:rPr lang="en-US" altLang="zh-CN" sz="2000" dirty="0"/>
              <a:t>2.</a:t>
            </a:r>
            <a:r>
              <a:rPr lang="zh-CN" altLang="en-US" sz="2000" dirty="0"/>
              <a:t>提升整体的点击转化率</a:t>
            </a:r>
            <a:r>
              <a:rPr lang="en-US" altLang="zh-CN" sz="2000" dirty="0"/>
              <a:t>;</a:t>
            </a:r>
            <a:r>
              <a:rPr lang="zh-CN" altLang="en-US" sz="2000" dirty="0"/>
              <a:t> </a:t>
            </a:r>
            <a:r>
              <a:rPr lang="en-US" altLang="zh-CN" sz="2000" dirty="0"/>
              <a:t>3.</a:t>
            </a:r>
            <a:r>
              <a:rPr lang="zh-CN" altLang="en-US" sz="2000" dirty="0"/>
              <a:t>广告主预算有限情况下增加更多受众</a:t>
            </a:r>
            <a:br>
              <a:rPr lang="en-US" altLang="zh-CN" sz="2000" dirty="0"/>
            </a:br>
            <a:endParaRPr kumimoji="1" lang="en-US" altLang="zh-CN" dirty="0"/>
          </a:p>
          <a:p>
            <a:pPr>
              <a:buClr>
                <a:schemeClr val="tx1"/>
              </a:buClr>
            </a:pPr>
            <a:r>
              <a:rPr kumimoji="1" lang="en-US" altLang="zh-CN" sz="3000" b="1" dirty="0" err="1"/>
              <a:t>prepare_request</a:t>
            </a:r>
            <a:r>
              <a:rPr kumimoji="1" lang="en-US" altLang="zh-CN" sz="3000" b="1" dirty="0"/>
              <a:t>: </a:t>
            </a:r>
            <a:endParaRPr kumimoji="1" lang="zh-CN" altLang="en-US" sz="3000" dirty="0"/>
          </a:p>
          <a:p>
            <a:pPr marL="285750" indent="-285750">
              <a:lnSpc>
                <a:spcPct val="150000"/>
              </a:lnSpc>
              <a:buClr>
                <a:schemeClr val="tx1"/>
              </a:buClr>
              <a:buFont typeface="Arial" panose="020B0604020202020204" pitchFamily="34" charset="0"/>
              <a:buChar char="•"/>
            </a:pPr>
            <a:r>
              <a:rPr kumimoji="1" lang="zh-CN" altLang="en-US" sz="2000" dirty="0"/>
              <a:t>基本信息</a:t>
            </a:r>
            <a:r>
              <a:rPr kumimoji="1" lang="en-US" altLang="zh-CN" sz="2000" dirty="0"/>
              <a:t>: </a:t>
            </a:r>
            <a:r>
              <a:rPr kumimoji="1" lang="en" altLang="zh-CN" sz="2000" dirty="0" err="1"/>
              <a:t>qid</a:t>
            </a:r>
            <a:r>
              <a:rPr kumimoji="1" lang="en-US" altLang="zh-CN" sz="2000" dirty="0"/>
              <a:t>, </a:t>
            </a:r>
            <a:r>
              <a:rPr kumimoji="1" lang="en" altLang="zh-CN" sz="2000" dirty="0" err="1"/>
              <a:t>src_id</a:t>
            </a:r>
            <a:r>
              <a:rPr kumimoji="1" lang="en-US" altLang="zh-CN" sz="2000" dirty="0"/>
              <a:t>,</a:t>
            </a:r>
            <a:r>
              <a:rPr kumimoji="1" lang="en" altLang="zh-CN" sz="2000" dirty="0"/>
              <a:t> </a:t>
            </a:r>
            <a:r>
              <a:rPr kumimoji="1" lang="en" altLang="zh-CN" sz="2000" dirty="0" err="1"/>
              <a:t>flow_type</a:t>
            </a:r>
            <a:r>
              <a:rPr kumimoji="1" lang="en-US" altLang="zh-CN" sz="2000" dirty="0"/>
              <a:t>,</a:t>
            </a:r>
            <a:r>
              <a:rPr kumimoji="1" lang="en" altLang="zh-CN" sz="2000" dirty="0"/>
              <a:t> </a:t>
            </a:r>
            <a:r>
              <a:rPr kumimoji="1" lang="en" altLang="zh-CN" sz="2000" dirty="0" err="1"/>
              <a:t>cuid</a:t>
            </a:r>
            <a:r>
              <a:rPr kumimoji="1" lang="en-US" altLang="zh-CN" sz="2000" dirty="0"/>
              <a:t>, </a:t>
            </a:r>
            <a:r>
              <a:rPr kumimoji="1" lang="en" altLang="zh-CN" sz="2000" dirty="0" err="1"/>
              <a:t>baidu_id</a:t>
            </a:r>
            <a:r>
              <a:rPr kumimoji="1" lang="en-US" altLang="zh-CN" sz="2000" dirty="0"/>
              <a:t>,</a:t>
            </a:r>
            <a:r>
              <a:rPr kumimoji="1" lang="en" altLang="zh-CN" sz="2000" dirty="0"/>
              <a:t> </a:t>
            </a:r>
            <a:r>
              <a:rPr kumimoji="1" lang="en" altLang="zh-CN" sz="2000" dirty="0" err="1"/>
              <a:t>device_id</a:t>
            </a:r>
            <a:r>
              <a:rPr kumimoji="1" lang="en-US" altLang="zh-CN" sz="2000" dirty="0"/>
              <a:t>,</a:t>
            </a:r>
            <a:r>
              <a:rPr kumimoji="1" lang="en" altLang="zh-CN" sz="2000" dirty="0"/>
              <a:t> </a:t>
            </a:r>
            <a:r>
              <a:rPr kumimoji="1" lang="en" altLang="zh-CN" sz="2000" dirty="0" err="1"/>
              <a:t>bes_level</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历史信息</a:t>
            </a:r>
            <a:r>
              <a:rPr kumimoji="1" lang="en-US" altLang="zh-CN" sz="2000" dirty="0"/>
              <a:t>: </a:t>
            </a:r>
            <a:r>
              <a:rPr kumimoji="1" lang="en" altLang="zh-CN" sz="2000" dirty="0" err="1"/>
              <a:t>freq_cmatch_list</a:t>
            </a:r>
            <a:r>
              <a:rPr kumimoji="1" lang="en-US" altLang="zh-CN" sz="2000" dirty="0"/>
              <a:t>,</a:t>
            </a:r>
            <a:r>
              <a:rPr kumimoji="1" lang="en" altLang="zh-CN" sz="2000" dirty="0"/>
              <a:t> </a:t>
            </a:r>
            <a:r>
              <a:rPr kumimoji="1" lang="en" altLang="zh-CN" sz="2000" dirty="0" err="1"/>
              <a:t>add_show_cmatch_list</a:t>
            </a:r>
            <a:r>
              <a:rPr kumimoji="1" lang="en-US" altLang="zh-CN" sz="2000" dirty="0"/>
              <a:t>,</a:t>
            </a:r>
            <a:r>
              <a:rPr kumimoji="1" lang="en" altLang="zh-CN" sz="2000" dirty="0"/>
              <a:t> </a:t>
            </a:r>
            <a:r>
              <a:rPr kumimoji="1" lang="en" altLang="zh-CN" sz="2000" dirty="0" err="1"/>
              <a:t>add_sess_cmatch_list</a:t>
            </a:r>
            <a:endParaRPr kumimoji="1" lang="en" altLang="zh-CN" sz="2000" dirty="0"/>
          </a:p>
          <a:p>
            <a:pPr marL="742950" lvl="1" indent="-285750">
              <a:lnSpc>
                <a:spcPct val="150000"/>
              </a:lnSpc>
              <a:buClr>
                <a:schemeClr val="tx1"/>
              </a:buClr>
              <a:buFont typeface="Arial" panose="020B0604020202020204" pitchFamily="34" charset="0"/>
              <a:buChar char="•"/>
            </a:pPr>
            <a:endParaRPr kumimoji="1" lang="en-US" altLang="zh-CN" dirty="0"/>
          </a:p>
          <a:p>
            <a:pPr>
              <a:buClr>
                <a:schemeClr val="tx1"/>
              </a:buClr>
            </a:pPr>
            <a:r>
              <a:rPr kumimoji="1" lang="en-US" altLang="zh-CN" sz="2800" b="1" dirty="0" err="1"/>
              <a:t>handle_response</a:t>
            </a:r>
            <a:r>
              <a:rPr kumimoji="1" lang="en-US" altLang="zh-CN" sz="2800" b="1" dirty="0"/>
              <a:t>: </a:t>
            </a:r>
            <a:endParaRPr kumimoji="1" lang="en-US" altLang="zh-CN" sz="2800" dirty="0"/>
          </a:p>
          <a:p>
            <a:pPr marL="285750" indent="-285750">
              <a:lnSpc>
                <a:spcPct val="150000"/>
              </a:lnSpc>
              <a:buClr>
                <a:schemeClr val="tx1"/>
              </a:buClr>
              <a:buFont typeface="Arial" panose="020B0604020202020204" pitchFamily="34" charset="0"/>
              <a:buChar char="•"/>
            </a:pPr>
            <a:r>
              <a:rPr kumimoji="1" lang="zh-CN" altLang="en-US" sz="2000" dirty="0"/>
              <a:t>频控信息</a:t>
            </a:r>
            <a:r>
              <a:rPr kumimoji="1" lang="en-US" altLang="zh-CN" sz="2000" dirty="0"/>
              <a:t>: </a:t>
            </a:r>
            <a:r>
              <a:rPr kumimoji="1" lang="zh-CN" altLang="en-US" sz="2000" dirty="0"/>
              <a:t>解析</a:t>
            </a:r>
            <a:r>
              <a:rPr kumimoji="1" lang="en" altLang="zh-CN" sz="2000" dirty="0" err="1"/>
              <a:t>freq_session</a:t>
            </a:r>
            <a:r>
              <a:rPr kumimoji="1" lang="en-US" altLang="zh-CN" sz="2000" dirty="0"/>
              <a:t>,</a:t>
            </a:r>
            <a:r>
              <a:rPr kumimoji="1" lang="en" altLang="zh-CN" sz="2000" dirty="0"/>
              <a:t> </a:t>
            </a:r>
            <a:r>
              <a:rPr lang="en" altLang="zh-CN" sz="2000" dirty="0" err="1"/>
              <a:t>show_session</a:t>
            </a:r>
            <a:r>
              <a:rPr lang="en-US" altLang="zh-CN" sz="2000" dirty="0"/>
              <a:t>,</a:t>
            </a:r>
            <a:r>
              <a:rPr lang="en" altLang="zh-CN" sz="2000" dirty="0"/>
              <a:t> </a:t>
            </a:r>
            <a:r>
              <a:rPr lang="en" altLang="zh-CN" sz="2000" dirty="0" err="1"/>
              <a:t>agg_session_info</a:t>
            </a:r>
            <a:r>
              <a:rPr lang="en" altLang="zh-CN" sz="2000" dirty="0"/>
              <a:t>(</a:t>
            </a:r>
            <a:r>
              <a:rPr lang="zh-CN" altLang="en-US" sz="2000" dirty="0"/>
              <a:t>模型特征信息</a:t>
            </a:r>
            <a:r>
              <a:rPr lang="en-US" altLang="zh-CN" sz="2000" dirty="0"/>
              <a:t>)</a:t>
            </a:r>
            <a:r>
              <a:rPr kumimoji="1" lang="zh-CN" altLang="en-US" sz="2000" dirty="0"/>
              <a:t> 存放至</a:t>
            </a:r>
            <a:r>
              <a:rPr kumimoji="1" lang="en" altLang="zh-CN" sz="2000" dirty="0" err="1"/>
              <a:t>upin</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填充各种频控信息</a:t>
            </a:r>
            <a:r>
              <a:rPr kumimoji="1" lang="en-US" altLang="zh-CN" sz="2000" dirty="0"/>
              <a:t>: </a:t>
            </a:r>
            <a:endParaRPr kumimoji="1" lang="zh-CN" altLang="en-US" sz="2000" dirty="0"/>
          </a:p>
          <a:p>
            <a:pPr marL="742950" lvl="1" indent="-285750">
              <a:lnSpc>
                <a:spcPct val="150000"/>
              </a:lnSpc>
              <a:buClr>
                <a:schemeClr val="tx1"/>
              </a:buClr>
              <a:buFont typeface="Arial" panose="020B0604020202020204" pitchFamily="34" charset="0"/>
              <a:buChar char="•"/>
            </a:pPr>
            <a:r>
              <a:rPr kumimoji="1" lang="en" altLang="zh-CN" dirty="0" err="1"/>
              <a:t>fill_dedup_set_prepare</a:t>
            </a:r>
            <a:r>
              <a:rPr kumimoji="1" lang="en-US" altLang="zh-CN" dirty="0"/>
              <a:t>:</a:t>
            </a:r>
            <a:r>
              <a:rPr kumimoji="1" lang="en" altLang="zh-CN" dirty="0"/>
              <a:t> </a:t>
            </a:r>
            <a:r>
              <a:rPr kumimoji="1" lang="en" altLang="zh-CN" dirty="0" err="1"/>
              <a:t>expose_duration</a:t>
            </a:r>
            <a:r>
              <a:rPr kumimoji="1" lang="en-US" altLang="zh-CN" dirty="0"/>
              <a:t>,</a:t>
            </a:r>
            <a:r>
              <a:rPr kumimoji="1" lang="zh-CN" altLang="en" dirty="0"/>
              <a:t> </a:t>
            </a:r>
            <a:r>
              <a:rPr kumimoji="1" lang="en" altLang="zh-CN" dirty="0" err="1"/>
              <a:t>eshow_ratio</a:t>
            </a:r>
            <a:r>
              <a:rPr kumimoji="1" lang="en-US" altLang="zh-CN" dirty="0"/>
              <a:t>,</a:t>
            </a:r>
            <a:r>
              <a:rPr kumimoji="1" lang="en" altLang="zh-CN" dirty="0"/>
              <a:t> </a:t>
            </a:r>
            <a:r>
              <a:rPr kumimoji="1" lang="en" altLang="zh-CN" dirty="0" err="1"/>
              <a:t>expose_slot_duration</a:t>
            </a:r>
            <a:r>
              <a:rPr kumimoji="1" lang="en-US" altLang="zh-CN" dirty="0"/>
              <a:t>,</a:t>
            </a:r>
            <a:r>
              <a:rPr kumimoji="1" lang="en" altLang="zh-CN" dirty="0"/>
              <a:t> </a:t>
            </a:r>
            <a:r>
              <a:rPr kumimoji="1" lang="en" altLang="zh-CN" dirty="0" err="1"/>
              <a:t>scroll_info</a:t>
            </a:r>
            <a:endParaRPr kumimoji="1" lang="en" altLang="zh-CN" dirty="0"/>
          </a:p>
          <a:p>
            <a:pPr marL="742950" lvl="1" indent="-285750">
              <a:lnSpc>
                <a:spcPct val="150000"/>
              </a:lnSpc>
              <a:buClr>
                <a:schemeClr val="tx1"/>
              </a:buClr>
              <a:buFont typeface="Arial" panose="020B0604020202020204" pitchFamily="34" charset="0"/>
              <a:buChar char="•"/>
            </a:pPr>
            <a:r>
              <a:rPr kumimoji="1" lang="en" altLang="zh-CN" dirty="0" err="1"/>
              <a:t>fill_dedup_set</a:t>
            </a:r>
            <a:r>
              <a:rPr kumimoji="1" lang="en-US" altLang="zh-CN" dirty="0"/>
              <a:t>:</a:t>
            </a:r>
            <a:r>
              <a:rPr kumimoji="1" lang="en" altLang="zh-CN" dirty="0"/>
              <a:t> </a:t>
            </a:r>
            <a:r>
              <a:rPr kumimoji="1" lang="zh-CN" altLang="en-US" dirty="0"/>
              <a:t>填充不同粒度的频控数据</a:t>
            </a:r>
          </a:p>
        </p:txBody>
      </p:sp>
    </p:spTree>
    <p:extLst>
      <p:ext uri="{BB962C8B-B14F-4D97-AF65-F5344CB8AC3E}">
        <p14:creationId xmlns:p14="http://schemas.microsoft.com/office/powerpoint/2010/main" val="979531566"/>
      </p:ext>
    </p:extLst>
  </p:cSld>
  <p:clrMapOvr>
    <a:masterClrMapping/>
  </p:clrMapOvr>
  <p:transition>
    <p:wipe dir="d"/>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t>用户信息获取</a:t>
            </a:r>
            <a:r>
              <a:rPr kumimoji="1" lang="en-US" altLang="zh-CN" dirty="0">
                <a:latin typeface="+mj-ea"/>
                <a:ea typeface="+mj-ea"/>
              </a:rPr>
              <a:t>-</a:t>
            </a:r>
            <a:r>
              <a:rPr kumimoji="1" lang="en-US" altLang="zh-CN" dirty="0" err="1">
                <a:latin typeface="+mj-ea"/>
                <a:ea typeface="+mj-ea"/>
              </a:rPr>
              <a:t>UpinPM</a:t>
            </a:r>
            <a:endParaRPr kumimoji="1" lang="zh-CN" altLang="en-US" dirty="0">
              <a:solidFill>
                <a:schemeClr val="bg1">
                  <a:lumMod val="65000"/>
                </a:schemeClr>
              </a:solidFill>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376516" y="1048368"/>
            <a:ext cx="11349319" cy="5460008"/>
          </a:xfrm>
        </p:spPr>
        <p:txBody>
          <a:bodyPr/>
          <a:lstStyle/>
          <a:p>
            <a:r>
              <a:rPr kumimoji="1" lang="zh-Hans" altLang="en-US" b="1" dirty="0"/>
              <a:t>交互类</a:t>
            </a:r>
            <a:r>
              <a:rPr kumimoji="1" lang="en-US" altLang="zh-Hans" b="1" dirty="0"/>
              <a:t>(</a:t>
            </a:r>
            <a:r>
              <a:rPr kumimoji="1" lang="en-US" altLang="zh-Hans" b="1" dirty="0" err="1"/>
              <a:t>rawbuffer</a:t>
            </a:r>
            <a:r>
              <a:rPr kumimoji="1" lang="en-US" altLang="zh-Hans" b="1" dirty="0"/>
              <a:t>)</a:t>
            </a:r>
            <a:r>
              <a:rPr kumimoji="1" lang="zh-CN" altLang="en-US" dirty="0"/>
              <a:t>：与</a:t>
            </a:r>
            <a:r>
              <a:rPr kumimoji="1" lang="en-US" altLang="zh-CN" dirty="0" err="1"/>
              <a:t>upin</a:t>
            </a:r>
            <a:r>
              <a:rPr kumimoji="1" lang="en-US" altLang="zh-CN" dirty="0"/>
              <a:t>(</a:t>
            </a:r>
            <a:r>
              <a:rPr lang="zh-CN" altLang="en-US" dirty="0"/>
              <a:t>凤巢用户画像平台</a:t>
            </a:r>
            <a:r>
              <a:rPr kumimoji="1" lang="en-US" altLang="zh-CN" dirty="0"/>
              <a:t>)</a:t>
            </a:r>
            <a:r>
              <a:rPr kumimoji="1" lang="zh-CN" altLang="en-US" dirty="0"/>
              <a:t>交互</a:t>
            </a:r>
            <a:r>
              <a:rPr kumimoji="1" lang="zh-CN" altLang="en-US" spc="230" dirty="0">
                <a:solidFill>
                  <a:schemeClr val="tx1">
                    <a:lumMod val="75000"/>
                    <a:lumOff val="25000"/>
                  </a:schemeClr>
                </a:solidFill>
                <a:latin typeface="微软雅黑"/>
                <a:ea typeface="微软雅黑"/>
              </a:rPr>
              <a:t>获取用户</a:t>
            </a:r>
            <a:r>
              <a:rPr kumimoji="1" lang="en-US" altLang="zh-CN" spc="230" dirty="0">
                <a:solidFill>
                  <a:schemeClr val="tx1">
                    <a:lumMod val="75000"/>
                    <a:lumOff val="25000"/>
                  </a:schemeClr>
                </a:solidFill>
                <a:latin typeface="微软雅黑"/>
                <a:ea typeface="微软雅黑"/>
              </a:rPr>
              <a:t>session</a:t>
            </a:r>
            <a:r>
              <a:rPr kumimoji="1" lang="zh-CN" altLang="en-US" spc="230" dirty="0">
                <a:solidFill>
                  <a:schemeClr val="tx1">
                    <a:lumMod val="75000"/>
                    <a:lumOff val="25000"/>
                  </a:schemeClr>
                </a:solidFill>
                <a:latin typeface="微软雅黑"/>
                <a:ea typeface="微软雅黑"/>
              </a:rPr>
              <a:t>数据</a:t>
            </a:r>
            <a:r>
              <a:rPr kumimoji="1" lang="en-US" altLang="zh-CN" spc="230" dirty="0">
                <a:solidFill>
                  <a:schemeClr val="tx1">
                    <a:lumMod val="75000"/>
                    <a:lumOff val="25000"/>
                  </a:schemeClr>
                </a:solidFill>
                <a:latin typeface="微软雅黑"/>
                <a:ea typeface="微软雅黑"/>
              </a:rPr>
              <a:t>, </a:t>
            </a:r>
            <a:r>
              <a:rPr kumimoji="1" lang="zh-CN" altLang="en-US" spc="230" dirty="0">
                <a:solidFill>
                  <a:schemeClr val="tx1">
                    <a:lumMod val="75000"/>
                    <a:lumOff val="25000"/>
                  </a:schemeClr>
                </a:solidFill>
                <a:latin typeface="微软雅黑"/>
                <a:ea typeface="微软雅黑"/>
              </a:rPr>
              <a:t>历史搜索浏览信息</a:t>
            </a:r>
            <a:r>
              <a:rPr kumimoji="1" lang="en-US" altLang="zh-CN" spc="230" dirty="0">
                <a:solidFill>
                  <a:schemeClr val="tx1">
                    <a:lumMod val="75000"/>
                    <a:lumOff val="25000"/>
                  </a:schemeClr>
                </a:solidFill>
                <a:latin typeface="微软雅黑"/>
                <a:ea typeface="微软雅黑"/>
              </a:rPr>
              <a:t>, </a:t>
            </a:r>
            <a:r>
              <a:rPr kumimoji="1" lang="zh-CN" altLang="en-US" spc="230" dirty="0">
                <a:solidFill>
                  <a:schemeClr val="tx1">
                    <a:lumMod val="75000"/>
                    <a:lumOff val="25000"/>
                  </a:schemeClr>
                </a:solidFill>
                <a:latin typeface="微软雅黑"/>
                <a:ea typeface="微软雅黑"/>
              </a:rPr>
              <a:t>历史触发广告信息</a:t>
            </a:r>
            <a:r>
              <a:rPr kumimoji="1" lang="en-US" altLang="zh-CN" spc="230" dirty="0">
                <a:solidFill>
                  <a:schemeClr val="tx1">
                    <a:lumMod val="75000"/>
                    <a:lumOff val="25000"/>
                  </a:schemeClr>
                </a:solidFill>
                <a:latin typeface="微软雅黑"/>
                <a:ea typeface="微软雅黑"/>
              </a:rPr>
              <a:t>, </a:t>
            </a:r>
            <a:r>
              <a:rPr kumimoji="1" lang="zh-CN" altLang="en-US" spc="230" dirty="0">
                <a:solidFill>
                  <a:schemeClr val="tx1">
                    <a:lumMod val="75000"/>
                    <a:lumOff val="25000"/>
                  </a:schemeClr>
                </a:solidFill>
                <a:latin typeface="微软雅黑"/>
                <a:ea typeface="微软雅黑"/>
              </a:rPr>
              <a:t>短期兴趣等</a:t>
            </a:r>
            <a:endParaRPr kumimoji="1" lang="en-US" altLang="zh-CN" spc="230" dirty="0">
              <a:solidFill>
                <a:schemeClr val="tx1">
                  <a:lumMod val="75000"/>
                  <a:lumOff val="25000"/>
                </a:schemeClr>
              </a:solidFill>
              <a:latin typeface="微软雅黑"/>
              <a:ea typeface="微软雅黑"/>
            </a:endParaRPr>
          </a:p>
          <a:p>
            <a:endParaRPr kumimoji="1" lang="en-US" altLang="zh-CN" spc="230" dirty="0">
              <a:solidFill>
                <a:schemeClr val="tx1">
                  <a:lumMod val="75000"/>
                  <a:lumOff val="25000"/>
                </a:schemeClr>
              </a:solidFill>
              <a:latin typeface="微软雅黑"/>
              <a:ea typeface="微软雅黑"/>
            </a:endParaRPr>
          </a:p>
          <a:p>
            <a:r>
              <a:rPr kumimoji="1" lang="en-US" altLang="zh-CN" sz="3000" b="1" dirty="0" err="1"/>
              <a:t>prepare_request</a:t>
            </a:r>
            <a:r>
              <a:rPr kumimoji="1" lang="en-US" altLang="zh-CN" sz="2800" b="1" dirty="0"/>
              <a:t>: </a:t>
            </a:r>
          </a:p>
          <a:p>
            <a:pPr marL="285750" indent="-285750">
              <a:lnSpc>
                <a:spcPct val="150000"/>
              </a:lnSpc>
              <a:buClr>
                <a:schemeClr val="tx1"/>
              </a:buClr>
              <a:buFont typeface="Arial" panose="020B0604020202020204" pitchFamily="34" charset="0"/>
              <a:buChar char="•"/>
            </a:pPr>
            <a:r>
              <a:rPr kumimoji="1" lang="zh-CN" altLang="en-US" sz="2000" dirty="0"/>
              <a:t>流量信息</a:t>
            </a:r>
            <a:r>
              <a:rPr kumimoji="1" lang="en-US" altLang="zh-CN" sz="2000" dirty="0"/>
              <a:t>: </a:t>
            </a:r>
            <a:r>
              <a:rPr kumimoji="1" lang="en" altLang="zh-CN" sz="2000" dirty="0" err="1"/>
              <a:t>search_id</a:t>
            </a:r>
            <a:r>
              <a:rPr kumimoji="1" lang="en-US" altLang="zh-CN" sz="2000" dirty="0"/>
              <a:t>,</a:t>
            </a:r>
            <a:r>
              <a:rPr kumimoji="1" lang="en" altLang="zh-CN" sz="2000" dirty="0"/>
              <a:t> </a:t>
            </a:r>
            <a:r>
              <a:rPr kumimoji="1" lang="en" altLang="zh-CN" sz="2000" dirty="0" err="1"/>
              <a:t>ip</a:t>
            </a:r>
            <a:r>
              <a:rPr kumimoji="1" lang="en-US" altLang="zh-CN" sz="2000" dirty="0"/>
              <a:t>,</a:t>
            </a:r>
            <a:r>
              <a:rPr kumimoji="1" lang="en" altLang="zh-CN" sz="2000" dirty="0"/>
              <a:t> </a:t>
            </a:r>
            <a:r>
              <a:rPr kumimoji="1" lang="en" altLang="zh-CN" sz="2000" dirty="0" err="1"/>
              <a:t>src_id</a:t>
            </a:r>
            <a:r>
              <a:rPr kumimoji="1" lang="en-US" altLang="zh-CN" sz="2000" dirty="0"/>
              <a:t>,</a:t>
            </a:r>
            <a:r>
              <a:rPr kumimoji="1" lang="en" altLang="zh-CN" sz="2000" dirty="0"/>
              <a:t> </a:t>
            </a:r>
            <a:r>
              <a:rPr kumimoji="1" lang="en" altLang="zh-CN" sz="2000" dirty="0" err="1"/>
              <a:t>flow_type</a:t>
            </a:r>
            <a:r>
              <a:rPr kumimoji="1" lang="en-US" altLang="zh-CN" sz="2000" dirty="0"/>
              <a:t>,</a:t>
            </a:r>
            <a:r>
              <a:rPr kumimoji="1" lang="en" altLang="zh-CN" sz="2000" dirty="0"/>
              <a:t> </a:t>
            </a:r>
            <a:r>
              <a:rPr kumimoji="1" lang="en" altLang="zh-CN" sz="2000" dirty="0" err="1"/>
              <a:t>pid</a:t>
            </a:r>
            <a:r>
              <a:rPr kumimoji="1" lang="en-US" altLang="zh-CN" sz="2000" dirty="0"/>
              <a:t>,</a:t>
            </a:r>
            <a:r>
              <a:rPr kumimoji="1" lang="en" altLang="zh-CN" sz="2000" dirty="0"/>
              <a:t> </a:t>
            </a:r>
            <a:r>
              <a:rPr kumimoji="1" lang="en" altLang="zh-CN" sz="2000" dirty="0" err="1"/>
              <a:t>cid</a:t>
            </a:r>
            <a:r>
              <a:rPr kumimoji="1" lang="en" altLang="zh-CN" sz="2000" dirty="0"/>
              <a:t>,</a:t>
            </a:r>
            <a:r>
              <a:rPr kumimoji="1" lang="zh-CN" altLang="en" sz="2000" dirty="0"/>
              <a:t> </a:t>
            </a:r>
            <a:r>
              <a:rPr kumimoji="1" lang="en" altLang="zh-CN" sz="2000" dirty="0" err="1"/>
              <a:t>show_list</a:t>
            </a:r>
            <a:r>
              <a:rPr kumimoji="1" lang="en" altLang="zh-CN" sz="2000" dirty="0"/>
              <a:t>/</a:t>
            </a:r>
            <a:r>
              <a:rPr kumimoji="1" lang="en" altLang="zh-CN" sz="2000" dirty="0" err="1"/>
              <a:t>cmatch_list</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用户标识信息</a:t>
            </a:r>
            <a:r>
              <a:rPr kumimoji="1" lang="en-US" altLang="zh-CN" sz="2000" dirty="0"/>
              <a:t>: </a:t>
            </a:r>
            <a:r>
              <a:rPr kumimoji="1" lang="en" altLang="zh-CN" sz="2000" dirty="0" err="1"/>
              <a:t>baiduid</a:t>
            </a:r>
            <a:r>
              <a:rPr kumimoji="1" lang="en-US" altLang="zh-CN" sz="2000" dirty="0"/>
              <a:t>,</a:t>
            </a:r>
            <a:r>
              <a:rPr kumimoji="1" lang="en" altLang="zh-CN" sz="2000" dirty="0"/>
              <a:t> </a:t>
            </a:r>
            <a:r>
              <a:rPr kumimoji="1" lang="en" altLang="zh-CN" sz="2000" dirty="0" err="1"/>
              <a:t>cuid</a:t>
            </a:r>
            <a:r>
              <a:rPr kumimoji="1" lang="en-US" altLang="zh-CN" sz="2000" dirty="0"/>
              <a:t>,</a:t>
            </a:r>
            <a:r>
              <a:rPr kumimoji="1" lang="en" altLang="zh-CN" sz="2000" dirty="0"/>
              <a:t> </a:t>
            </a:r>
            <a:r>
              <a:rPr kumimoji="1" lang="en" altLang="zh-CN" sz="2000" dirty="0" err="1"/>
              <a:t>deviceid</a:t>
            </a:r>
            <a:endParaRPr kumimoji="1" lang="en" altLang="zh-CN" sz="2000" dirty="0"/>
          </a:p>
          <a:p>
            <a:pPr marL="285750" indent="-285750">
              <a:buClr>
                <a:schemeClr val="tx1"/>
              </a:buClr>
              <a:buFont typeface="Arial" panose="020B0604020202020204" pitchFamily="34" charset="0"/>
              <a:buChar char="•"/>
            </a:pPr>
            <a:endParaRPr kumimoji="1" lang="en" altLang="zh-CN" dirty="0"/>
          </a:p>
          <a:p>
            <a:pPr>
              <a:buClr>
                <a:schemeClr val="tx1"/>
              </a:buClr>
            </a:pPr>
            <a:r>
              <a:rPr kumimoji="1" lang="en-US" altLang="zh-CN" sz="3000" b="1" dirty="0" err="1"/>
              <a:t>handle_response</a:t>
            </a:r>
            <a:r>
              <a:rPr kumimoji="1" lang="en-US" altLang="zh-CN" sz="3400" b="1" dirty="0"/>
              <a:t>:</a:t>
            </a:r>
            <a:endParaRPr kumimoji="1" lang="en-US" altLang="zh-CN" sz="3400" dirty="0"/>
          </a:p>
          <a:p>
            <a:pPr marL="285750" indent="-285750">
              <a:lnSpc>
                <a:spcPct val="150000"/>
              </a:lnSpc>
              <a:buClr>
                <a:schemeClr val="tx1"/>
              </a:buClr>
              <a:buFont typeface="Arial" panose="020B0604020202020204" pitchFamily="34" charset="0"/>
              <a:buChar char="•"/>
            </a:pPr>
            <a:r>
              <a:rPr kumimoji="1" lang="zh-CN" altLang="en-US" sz="2000" dirty="0"/>
              <a:t>用户属性及兴趣</a:t>
            </a:r>
            <a:r>
              <a:rPr kumimoji="1" lang="en-US" altLang="zh-CN" sz="2000" dirty="0"/>
              <a:t>(</a:t>
            </a:r>
            <a:r>
              <a:rPr lang="zh-CN" altLang="en-US" sz="2000" dirty="0">
                <a:solidFill>
                  <a:srgbClr val="FF0000"/>
                </a:solidFill>
              </a:rPr>
              <a:t>与</a:t>
            </a:r>
            <a:r>
              <a:rPr lang="en-US" altLang="zh-CN" sz="2000" dirty="0" err="1">
                <a:solidFill>
                  <a:srgbClr val="FF0000"/>
                </a:solidFill>
              </a:rPr>
              <a:t>uas</a:t>
            </a:r>
            <a:r>
              <a:rPr lang="zh-CN" altLang="en-US" sz="2000" dirty="0">
                <a:solidFill>
                  <a:srgbClr val="FF0000"/>
                </a:solidFill>
              </a:rPr>
              <a:t>重叠优先使用</a:t>
            </a:r>
            <a:r>
              <a:rPr lang="en-US" altLang="zh-CN" sz="2000" dirty="0" err="1">
                <a:solidFill>
                  <a:srgbClr val="FF0000"/>
                </a:solidFill>
              </a:rPr>
              <a:t>uas</a:t>
            </a:r>
            <a:r>
              <a:rPr lang="en-US" altLang="zh-CN" sz="2000" dirty="0"/>
              <a:t>)</a:t>
            </a:r>
            <a:r>
              <a:rPr kumimoji="1" lang="en-US" altLang="zh-CN" sz="2000" dirty="0"/>
              <a:t>: </a:t>
            </a:r>
            <a:r>
              <a:rPr kumimoji="1" lang="en" altLang="zh-CN" sz="2000" dirty="0" err="1"/>
              <a:t>wise_dt_attr_info</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短期</a:t>
            </a:r>
            <a:r>
              <a:rPr kumimoji="1" lang="en-US" altLang="zh-CN" sz="2000" dirty="0"/>
              <a:t>(8</a:t>
            </a:r>
            <a:r>
              <a:rPr kumimoji="1" lang="zh-CN" altLang="en-US" sz="2000" dirty="0"/>
              <a:t>小时</a:t>
            </a:r>
            <a:r>
              <a:rPr kumimoji="1" lang="en-US" altLang="zh-CN" sz="2000" dirty="0"/>
              <a:t>)</a:t>
            </a:r>
            <a:r>
              <a:rPr kumimoji="1" lang="zh-CN" altLang="en-US" sz="2000" dirty="0"/>
              <a:t>搜索数据</a:t>
            </a:r>
            <a:r>
              <a:rPr kumimoji="1" lang="en-US" altLang="zh-CN" sz="2000" dirty="0"/>
              <a:t>: </a:t>
            </a:r>
            <a:r>
              <a:rPr kumimoji="1" lang="en" altLang="zh-CN" sz="2000" dirty="0" err="1"/>
              <a:t>search_session_info</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历史广告触发信息</a:t>
            </a:r>
            <a:r>
              <a:rPr kumimoji="1" lang="en-US" altLang="zh-CN" sz="2000" dirty="0"/>
              <a:t>: </a:t>
            </a:r>
            <a:r>
              <a:rPr kumimoji="1" lang="en" altLang="zh-CN" sz="2000" dirty="0" err="1"/>
              <a:t>asplog_session_info</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地域信息</a:t>
            </a:r>
            <a:r>
              <a:rPr kumimoji="1" lang="en-US" altLang="zh-CN" sz="2000" dirty="0"/>
              <a:t>: </a:t>
            </a:r>
            <a:r>
              <a:rPr kumimoji="1" lang="en" altLang="zh-CN" sz="2000" dirty="0" err="1"/>
              <a:t>region_info</a:t>
            </a:r>
            <a:r>
              <a:rPr kumimoji="1" lang="en-US" altLang="zh-CN" sz="2000" dirty="0"/>
              <a:t>, </a:t>
            </a:r>
            <a:r>
              <a:rPr lang="en" altLang="zh-CN" sz="2000" dirty="0"/>
              <a:t>info(</a:t>
            </a:r>
            <a:r>
              <a:rPr lang="en" altLang="zh-CN" sz="2000" dirty="0" err="1"/>
              <a:t>pid</a:t>
            </a:r>
            <a:r>
              <a:rPr lang="zh-CN" altLang="en" sz="2000" dirty="0"/>
              <a:t>、</a:t>
            </a:r>
            <a:r>
              <a:rPr lang="en" altLang="zh-CN" sz="2000" dirty="0" err="1"/>
              <a:t>cid</a:t>
            </a:r>
            <a:r>
              <a:rPr lang="zh-CN" altLang="en" sz="2000" dirty="0"/>
              <a:t>、</a:t>
            </a:r>
            <a:r>
              <a:rPr lang="en" altLang="zh-CN" sz="2000" dirty="0"/>
              <a:t>tag</a:t>
            </a:r>
            <a:r>
              <a:rPr lang="zh-CN" altLang="en" sz="2000" dirty="0"/>
              <a:t>、</a:t>
            </a:r>
            <a:r>
              <a:rPr lang="en" altLang="zh-CN" sz="2000" dirty="0" err="1"/>
              <a:t>cuid</a:t>
            </a:r>
            <a:r>
              <a:rPr lang="en" altLang="zh-CN" sz="2000" dirty="0"/>
              <a:t> </a:t>
            </a:r>
            <a:r>
              <a:rPr lang="zh-CN" altLang="en-US" sz="2000" dirty="0"/>
              <a:t>常驻点、</a:t>
            </a:r>
            <a:r>
              <a:rPr lang="en" altLang="zh-CN" sz="2000" dirty="0"/>
              <a:t>cookie </a:t>
            </a:r>
            <a:r>
              <a:rPr lang="zh-CN" altLang="en-US" sz="2000" dirty="0"/>
              <a:t>常驻点等</a:t>
            </a:r>
            <a:r>
              <a:rPr lang="en-US" altLang="zh-CN" sz="2000" dirty="0"/>
              <a:t>) </a:t>
            </a:r>
            <a:endParaRPr lang="en" altLang="zh-CN" sz="2000" dirty="0"/>
          </a:p>
        </p:txBody>
      </p:sp>
    </p:spTree>
    <p:extLst>
      <p:ext uri="{BB962C8B-B14F-4D97-AF65-F5344CB8AC3E}">
        <p14:creationId xmlns:p14="http://schemas.microsoft.com/office/powerpoint/2010/main" val="947525083"/>
      </p:ext>
    </p:extLst>
  </p:cSld>
  <p:clrMapOvr>
    <a:masterClrMapping/>
  </p:clrMapOvr>
  <p:transition>
    <p:wipe dir="d"/>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65E75C-A711-5044-BCA3-C6A3363D1934}"/>
              </a:ext>
            </a:extLst>
          </p:cNvPr>
          <p:cNvSpPr>
            <a:spLocks noGrp="1"/>
          </p:cNvSpPr>
          <p:nvPr>
            <p:ph type="title"/>
          </p:nvPr>
        </p:nvSpPr>
        <p:spPr/>
        <p:txBody>
          <a:bodyPr/>
          <a:lstStyle/>
          <a:p>
            <a:r>
              <a:rPr kumimoji="1" lang="zh-CN" altLang="en-US" dirty="0"/>
              <a:t>用户信息获取模块总结</a:t>
            </a:r>
            <a:r>
              <a:rPr kumimoji="1" lang="en-US" altLang="zh-CN" dirty="0"/>
              <a:t>&amp;</a:t>
            </a:r>
            <a:r>
              <a:rPr kumimoji="1" lang="zh-CN" altLang="en-US" dirty="0"/>
              <a:t>对比</a:t>
            </a:r>
          </a:p>
        </p:txBody>
      </p:sp>
      <p:sp>
        <p:nvSpPr>
          <p:cNvPr id="3" name="内容占位符 2">
            <a:extLst>
              <a:ext uri="{FF2B5EF4-FFF2-40B4-BE49-F238E27FC236}">
                <a16:creationId xmlns:a16="http://schemas.microsoft.com/office/drawing/2014/main" id="{064D62B6-F3AB-5444-91AA-8B735D0E4434}"/>
              </a:ext>
            </a:extLst>
          </p:cNvPr>
          <p:cNvSpPr>
            <a:spLocks noGrp="1"/>
          </p:cNvSpPr>
          <p:nvPr>
            <p:ph idx="1"/>
          </p:nvPr>
        </p:nvSpPr>
        <p:spPr>
          <a:xfrm>
            <a:off x="397329" y="1063852"/>
            <a:ext cx="10896000" cy="4212000"/>
          </a:xfrm>
        </p:spPr>
        <p:txBody>
          <a:bodyPr/>
          <a:lstStyle/>
          <a:p>
            <a:pPr marL="342900" indent="-342900">
              <a:lnSpc>
                <a:spcPct val="150000"/>
              </a:lnSpc>
              <a:buClr>
                <a:schemeClr val="tx1"/>
              </a:buClr>
              <a:buFont typeface="Arial" panose="020B0604020202020204" pitchFamily="34" charset="0"/>
              <a:buChar char="•"/>
            </a:pPr>
            <a:r>
              <a:rPr kumimoji="1" lang="en-US" altLang="zh-CN" dirty="0"/>
              <a:t>Ums</a:t>
            </a:r>
            <a:r>
              <a:rPr kumimoji="1" lang="zh-CN" altLang="en-US" dirty="0"/>
              <a:t>：用户</a:t>
            </a:r>
            <a:r>
              <a:rPr lang="zh-CN" altLang="en-US" dirty="0"/>
              <a:t>的</a:t>
            </a:r>
            <a:r>
              <a:rPr lang="en" altLang="zh-CN" dirty="0"/>
              <a:t>attention</a:t>
            </a:r>
            <a:r>
              <a:rPr lang="en-US" altLang="zh-CN" dirty="0"/>
              <a:t>,</a:t>
            </a:r>
            <a:r>
              <a:rPr lang="zh-CN" altLang="en-US" dirty="0"/>
              <a:t> </a:t>
            </a:r>
            <a:r>
              <a:rPr lang="en-US" altLang="zh-CN" dirty="0"/>
              <a:t>dislike</a:t>
            </a:r>
            <a:r>
              <a:rPr lang="zh-CN" altLang="en-US" dirty="0"/>
              <a:t>信息， 用于触发</a:t>
            </a:r>
            <a:endParaRPr kumimoji="1" lang="en-US" altLang="zh-CN" dirty="0"/>
          </a:p>
          <a:p>
            <a:pPr marL="342900" indent="-342900">
              <a:lnSpc>
                <a:spcPct val="150000"/>
              </a:lnSpc>
              <a:buClr>
                <a:schemeClr val="tx1"/>
              </a:buClr>
              <a:buFont typeface="Arial" panose="020B0604020202020204" pitchFamily="34" charset="0"/>
              <a:buChar char="•"/>
            </a:pPr>
            <a:r>
              <a:rPr kumimoji="1" lang="en-US" altLang="zh-CN" dirty="0" err="1"/>
              <a:t>Uas</a:t>
            </a:r>
            <a:r>
              <a:rPr kumimoji="1" lang="zh-CN" altLang="en-US" dirty="0"/>
              <a:t>：用户自然属性，</a:t>
            </a:r>
            <a:r>
              <a:rPr lang="zh-CN" altLang="en-US" dirty="0"/>
              <a:t>包括</a:t>
            </a:r>
            <a:r>
              <a:rPr lang="en" altLang="zh-CN" dirty="0"/>
              <a:t>age</a:t>
            </a:r>
            <a:r>
              <a:rPr lang="zh-CN" altLang="en" dirty="0"/>
              <a:t>、</a:t>
            </a:r>
            <a:r>
              <a:rPr lang="en" altLang="zh-CN" dirty="0" err="1"/>
              <a:t>gender_id</a:t>
            </a:r>
            <a:r>
              <a:rPr lang="zh-CN" altLang="en" dirty="0"/>
              <a:t>、</a:t>
            </a:r>
            <a:r>
              <a:rPr lang="en" altLang="zh-CN" dirty="0" err="1"/>
              <a:t>query_profile</a:t>
            </a:r>
            <a:r>
              <a:rPr lang="zh-CN" altLang="en-US" dirty="0"/>
              <a:t>、</a:t>
            </a:r>
            <a:r>
              <a:rPr lang="en" altLang="zh-CN" dirty="0" err="1"/>
              <a:t>dt_interest_vector</a:t>
            </a:r>
            <a:r>
              <a:rPr lang="zh-CN" altLang="en" dirty="0"/>
              <a:t>等</a:t>
            </a:r>
            <a:endParaRPr kumimoji="1" lang="en-US" altLang="zh-CN" dirty="0"/>
          </a:p>
          <a:p>
            <a:pPr marL="342900" indent="-342900">
              <a:lnSpc>
                <a:spcPct val="150000"/>
              </a:lnSpc>
              <a:buClr>
                <a:schemeClr val="tx1"/>
              </a:buClr>
              <a:buFont typeface="Arial" panose="020B0604020202020204" pitchFamily="34" charset="0"/>
              <a:buChar char="•"/>
            </a:pPr>
            <a:r>
              <a:rPr kumimoji="1" lang="en-US" altLang="zh-CN" dirty="0" err="1"/>
              <a:t>IntentService</a:t>
            </a:r>
            <a:r>
              <a:rPr kumimoji="1" lang="zh-CN" altLang="en-US" dirty="0"/>
              <a:t>：</a:t>
            </a:r>
            <a:r>
              <a:rPr lang="zh-CN" altLang="en-US" dirty="0"/>
              <a:t>用户行为特征，用户属性，商业意图特征</a:t>
            </a:r>
            <a:r>
              <a:rPr lang="en-US" altLang="zh-CN" dirty="0"/>
              <a:t>(</a:t>
            </a:r>
            <a:r>
              <a:rPr lang="zh-CN" altLang="en-US" dirty="0"/>
              <a:t>文本</a:t>
            </a:r>
            <a:r>
              <a:rPr lang="en-US" altLang="zh-CN" dirty="0"/>
              <a:t>+</a:t>
            </a:r>
            <a:r>
              <a:rPr lang="zh-CN" altLang="en-US" dirty="0"/>
              <a:t>行为双路挖掘</a:t>
            </a:r>
            <a:r>
              <a:rPr lang="en-US" altLang="zh-CN" dirty="0"/>
              <a:t>)</a:t>
            </a:r>
            <a:endParaRPr kumimoji="1" lang="en-US" altLang="zh-CN" dirty="0"/>
          </a:p>
          <a:p>
            <a:pPr marL="342900" indent="-342900">
              <a:lnSpc>
                <a:spcPct val="150000"/>
              </a:lnSpc>
              <a:buClr>
                <a:schemeClr val="tx1"/>
              </a:buClr>
              <a:buFont typeface="Arial" panose="020B0604020202020204" pitchFamily="34" charset="0"/>
              <a:buChar char="•"/>
            </a:pPr>
            <a:r>
              <a:rPr kumimoji="1" lang="en-US" altLang="zh-CN" dirty="0" err="1"/>
              <a:t>UserCenter</a:t>
            </a:r>
            <a:r>
              <a:rPr kumimoji="1" lang="zh-CN" altLang="en-US" dirty="0"/>
              <a:t>：</a:t>
            </a:r>
            <a:r>
              <a:rPr lang="zh-CN" altLang="en-US" kern="1200" dirty="0">
                <a:solidFill>
                  <a:schemeClr val="dk1"/>
                </a:solidFill>
              </a:rPr>
              <a:t>用户历史行为信息</a:t>
            </a:r>
            <a:r>
              <a:rPr lang="en-US" altLang="zh-CN" kern="1200" dirty="0">
                <a:solidFill>
                  <a:schemeClr val="dk1"/>
                </a:solidFill>
              </a:rPr>
              <a:t>(</a:t>
            </a:r>
            <a:r>
              <a:rPr lang="zh-CN" altLang="en-US" kern="1200" dirty="0">
                <a:solidFill>
                  <a:schemeClr val="dk1"/>
                </a:solidFill>
              </a:rPr>
              <a:t>频控用</a:t>
            </a:r>
            <a:r>
              <a:rPr lang="en-US" altLang="zh-CN" kern="1200" dirty="0">
                <a:solidFill>
                  <a:schemeClr val="dk1"/>
                </a:solidFill>
              </a:rPr>
              <a:t>)</a:t>
            </a:r>
            <a:endParaRPr kumimoji="1" lang="en-US" altLang="zh-CN" dirty="0"/>
          </a:p>
          <a:p>
            <a:pPr marL="342900" indent="-342900">
              <a:lnSpc>
                <a:spcPct val="150000"/>
              </a:lnSpc>
              <a:buClr>
                <a:schemeClr val="tx1"/>
              </a:buClr>
              <a:buFont typeface="Arial" panose="020B0604020202020204" pitchFamily="34" charset="0"/>
              <a:buChar char="•"/>
            </a:pPr>
            <a:r>
              <a:rPr kumimoji="1" lang="en-US" altLang="zh-CN" dirty="0" err="1"/>
              <a:t>Upin</a:t>
            </a:r>
            <a:r>
              <a:rPr kumimoji="1" lang="en-US" altLang="zh-CN" dirty="0"/>
              <a:t>: </a:t>
            </a:r>
            <a:r>
              <a:rPr kumimoji="1" lang="zh-CN" altLang="en-US" dirty="0"/>
              <a:t>主要是基于用户的</a:t>
            </a:r>
            <a:r>
              <a:rPr kumimoji="1" lang="en-US" altLang="zh-CN" dirty="0"/>
              <a:t>session</a:t>
            </a:r>
            <a:r>
              <a:rPr kumimoji="1" lang="zh-CN" altLang="en-US" dirty="0"/>
              <a:t>挖掘的短期行为和兴趣，比如</a:t>
            </a:r>
            <a:r>
              <a:rPr kumimoji="1" lang="en-US" altLang="zh-CN" dirty="0"/>
              <a:t>8</a:t>
            </a:r>
            <a:r>
              <a:rPr kumimoji="1" lang="zh-CN" altLang="en-US" dirty="0"/>
              <a:t>小时内的历史点击、浏览行为等</a:t>
            </a:r>
            <a:endParaRPr kumimoji="1" lang="en-US" altLang="zh-CN" dirty="0"/>
          </a:p>
        </p:txBody>
      </p:sp>
    </p:spTree>
    <p:extLst>
      <p:ext uri="{BB962C8B-B14F-4D97-AF65-F5344CB8AC3E}">
        <p14:creationId xmlns:p14="http://schemas.microsoft.com/office/powerpoint/2010/main" val="3440760240"/>
      </p:ext>
    </p:extLst>
  </p:cSld>
  <p:clrMapOvr>
    <a:masterClrMapping/>
  </p:clrMapOvr>
  <p:transition>
    <p:wipe dir="d"/>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触发准备</a:t>
            </a:r>
            <a:r>
              <a:rPr kumimoji="1" lang="en-US" altLang="zh-CN" sz="3600" dirty="0"/>
              <a:t>-</a:t>
            </a:r>
            <a:r>
              <a:rPr kumimoji="1" lang="en" altLang="zh-CN" sz="3600" dirty="0" err="1"/>
              <a:t>GoldengateP</a:t>
            </a:r>
            <a:r>
              <a:rPr kumimoji="1" lang="en-US" altLang="zh-CN" sz="3600" dirty="0"/>
              <a:t>M</a:t>
            </a:r>
            <a:endParaRPr kumimoji="1" lang="zh-CN" altLang="en-US" sz="3600"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412373" y="1027184"/>
            <a:ext cx="12406746" cy="5830816"/>
          </a:xfrm>
        </p:spPr>
        <p:txBody>
          <a:bodyPr/>
          <a:lstStyle/>
          <a:p>
            <a:pPr>
              <a:lnSpc>
                <a:spcPct val="150000"/>
              </a:lnSpc>
              <a:buClrTx/>
              <a:buSzPct val="120000"/>
            </a:pPr>
            <a:r>
              <a:rPr kumimoji="1" lang="zh-CN" altLang="en-US" b="1" dirty="0">
                <a:latin typeface="+mn-lt"/>
                <a:ea typeface="+mj-ea"/>
              </a:rPr>
              <a:t>交互类</a:t>
            </a:r>
            <a:r>
              <a:rPr kumimoji="1" lang="en-US" altLang="zh-CN" b="1" dirty="0">
                <a:latin typeface="+mn-lt"/>
                <a:ea typeface="+mj-ea"/>
              </a:rPr>
              <a:t>(</a:t>
            </a:r>
            <a:r>
              <a:rPr kumimoji="1" lang="en-US" altLang="zh-CN" b="1" dirty="0" err="1">
                <a:latin typeface="+mn-lt"/>
                <a:ea typeface="+mj-ea"/>
              </a:rPr>
              <a:t>pbrpc</a:t>
            </a:r>
            <a:r>
              <a:rPr kumimoji="1" lang="en-US" altLang="zh-CN" b="1" dirty="0">
                <a:latin typeface="+mn-lt"/>
                <a:ea typeface="+mj-ea"/>
              </a:rPr>
              <a:t>): </a:t>
            </a:r>
            <a:r>
              <a:rPr lang="zh-CN" altLang="en-US" dirty="0">
                <a:latin typeface="+mn-lt"/>
                <a:ea typeface="+mj-ea"/>
              </a:rPr>
              <a:t>与金门交互，获取推荐</a:t>
            </a:r>
            <a:r>
              <a:rPr lang="en-US" altLang="zh-CN" dirty="0">
                <a:latin typeface="+mn-lt"/>
                <a:ea typeface="+mj-ea"/>
              </a:rPr>
              <a:t>query</a:t>
            </a:r>
          </a:p>
          <a:p>
            <a:pPr lvl="1">
              <a:lnSpc>
                <a:spcPct val="150000"/>
              </a:lnSpc>
              <a:buClrTx/>
              <a:buSzPct val="120000"/>
            </a:pPr>
            <a:endParaRPr lang="zh-CN" altLang="en-US" sz="1800" dirty="0">
              <a:latin typeface="+mn-lt"/>
              <a:ea typeface="+mj-ea"/>
            </a:endParaRPr>
          </a:p>
          <a:p>
            <a:pPr marL="1371600" lvl="2" indent="-457200">
              <a:lnSpc>
                <a:spcPct val="150000"/>
              </a:lnSpc>
              <a:buClrTx/>
              <a:buSzPct val="120000"/>
              <a:buFont typeface="+mj-lt"/>
              <a:buAutoNum type="alphaLcParenR"/>
            </a:pPr>
            <a:endParaRPr lang="en-US" altLang="zh-CN" sz="1600"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pic>
        <p:nvPicPr>
          <p:cNvPr id="4" name="图片 3">
            <a:extLst>
              <a:ext uri="{FF2B5EF4-FFF2-40B4-BE49-F238E27FC236}">
                <a16:creationId xmlns:a16="http://schemas.microsoft.com/office/drawing/2014/main" id="{51E1078E-07CE-9042-A44F-609E8D8FEC3A}"/>
              </a:ext>
            </a:extLst>
          </p:cNvPr>
          <p:cNvPicPr>
            <a:picLocks noChangeAspect="1"/>
          </p:cNvPicPr>
          <p:nvPr/>
        </p:nvPicPr>
        <p:blipFill rotWithShape="1">
          <a:blip r:embed="rId3"/>
          <a:srcRect t="5158"/>
          <a:stretch/>
        </p:blipFill>
        <p:spPr>
          <a:xfrm>
            <a:off x="451945" y="1667436"/>
            <a:ext cx="11376174" cy="4762800"/>
          </a:xfrm>
          <a:prstGeom prst="rect">
            <a:avLst/>
          </a:prstGeom>
        </p:spPr>
      </p:pic>
    </p:spTree>
    <p:extLst>
      <p:ext uri="{BB962C8B-B14F-4D97-AF65-F5344CB8AC3E}">
        <p14:creationId xmlns:p14="http://schemas.microsoft.com/office/powerpoint/2010/main" val="3141853382"/>
      </p:ext>
    </p:extLst>
  </p:cSld>
  <p:clrMapOvr>
    <a:masterClrMapping/>
  </p:clrMapOvr>
  <p:transition>
    <p:wipe dir="d"/>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latin typeface="+mj-ea"/>
                <a:ea typeface="+mj-ea"/>
              </a:rPr>
              <a:t>触发准备</a:t>
            </a:r>
            <a:r>
              <a:rPr kumimoji="1" lang="en-US" altLang="zh-CN" dirty="0">
                <a:latin typeface="+mj-ea"/>
                <a:ea typeface="+mj-ea"/>
              </a:rPr>
              <a:t>-</a:t>
            </a:r>
            <a:r>
              <a:rPr kumimoji="1" lang="en-US" altLang="zh-CN" dirty="0" err="1">
                <a:latin typeface="+mj-ea"/>
                <a:ea typeface="+mj-ea"/>
              </a:rPr>
              <a:t>UserEmbeddingPM</a:t>
            </a:r>
            <a:endParaRPr kumimoji="1" lang="zh-CN" altLang="en-US"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547447" y="1093759"/>
            <a:ext cx="10896000" cy="5021179"/>
          </a:xfrm>
        </p:spPr>
        <p:txBody>
          <a:bodyPr/>
          <a:lstStyle/>
          <a:p>
            <a:r>
              <a:rPr kumimoji="1" lang="zh-CN" altLang="en-US" b="1" dirty="0"/>
              <a:t>非交互类</a:t>
            </a:r>
            <a:r>
              <a:rPr kumimoji="1" lang="en-US" altLang="zh-CN" b="1" dirty="0"/>
              <a:t>: </a:t>
            </a:r>
            <a:r>
              <a:rPr kumimoji="1" lang="zh-CN" altLang="en-US" dirty="0"/>
              <a:t>请求观星模块，获取用户侧的</a:t>
            </a:r>
            <a:r>
              <a:rPr kumimoji="1" lang="en-US" altLang="zh-CN" dirty="0"/>
              <a:t>embedding</a:t>
            </a:r>
            <a:r>
              <a:rPr kumimoji="1" lang="zh-CN" altLang="en-US" dirty="0"/>
              <a:t> </a:t>
            </a:r>
            <a:r>
              <a:rPr kumimoji="1" lang="en-US" altLang="zh-CN" dirty="0"/>
              <a:t>vector</a:t>
            </a:r>
            <a:r>
              <a:rPr kumimoji="1" lang="zh-CN" altLang="en-US" dirty="0"/>
              <a:t>，</a:t>
            </a:r>
            <a:r>
              <a:rPr kumimoji="1" lang="en" altLang="zh-CN" dirty="0"/>
              <a:t>q</a:t>
            </a:r>
            <a:r>
              <a:rPr kumimoji="1" lang="zh-CN" altLang="en-US" dirty="0"/>
              <a:t>值</a:t>
            </a:r>
            <a:endParaRPr kumimoji="1" lang="en-US" altLang="zh-CN" dirty="0"/>
          </a:p>
          <a:p>
            <a:endParaRPr kumimoji="1" lang="en-US" altLang="zh-CN" b="1" dirty="0"/>
          </a:p>
          <a:p>
            <a:r>
              <a:rPr kumimoji="1" lang="en" altLang="zh-CN" sz="2800" b="1" dirty="0"/>
              <a:t>handle</a:t>
            </a:r>
            <a:r>
              <a:rPr kumimoji="1" lang="en-US" altLang="zh-CN" sz="2800" b="1" dirty="0"/>
              <a:t>_data</a:t>
            </a:r>
            <a:r>
              <a:rPr kumimoji="1" lang="zh-CN" altLang="en-US" sz="2800" b="1" dirty="0"/>
              <a:t>：</a:t>
            </a:r>
            <a:endParaRPr kumimoji="1" lang="en-US" altLang="zh-CN" b="1" dirty="0"/>
          </a:p>
          <a:p>
            <a:pPr marL="457200" indent="-457200">
              <a:lnSpc>
                <a:spcPct val="150000"/>
              </a:lnSpc>
              <a:buClrTx/>
              <a:buSzPct val="120000"/>
              <a:buFont typeface="Arial" panose="020B0604020202020204" pitchFamily="34" charset="0"/>
              <a:buChar char="•"/>
            </a:pPr>
            <a:r>
              <a:rPr lang="en" altLang="zh-CN" dirty="0" err="1"/>
              <a:t>prepare_session_embed_req</a:t>
            </a:r>
            <a:r>
              <a:rPr lang="zh-CN" altLang="en-US" dirty="0"/>
              <a:t>：</a:t>
            </a:r>
            <a:r>
              <a:rPr lang="en" altLang="zh-CN" dirty="0"/>
              <a:t> </a:t>
            </a:r>
            <a:r>
              <a:rPr lang="zh-CN" altLang="en" dirty="0"/>
              <a:t>打包</a:t>
            </a:r>
            <a:r>
              <a:rPr lang="zh-CN" altLang="en-US" dirty="0"/>
              <a:t>请求数据</a:t>
            </a:r>
            <a:endParaRPr lang="en" altLang="zh-CN" dirty="0"/>
          </a:p>
          <a:p>
            <a:pPr marL="800100" lvl="1" indent="-342900">
              <a:lnSpc>
                <a:spcPct val="150000"/>
              </a:lnSpc>
              <a:buClrTx/>
              <a:buSzPct val="120000"/>
              <a:buFont typeface="Arial" panose="020B0604020202020204" pitchFamily="34" charset="0"/>
              <a:buChar char="•"/>
            </a:pPr>
            <a:r>
              <a:rPr lang="en" altLang="zh-CN" dirty="0" err="1"/>
              <a:t>Upin</a:t>
            </a:r>
            <a:r>
              <a:rPr lang="en-US" altLang="zh-CN" dirty="0"/>
              <a:t>: </a:t>
            </a:r>
            <a:r>
              <a:rPr lang="en" altLang="zh-CN" dirty="0" err="1"/>
              <a:t>gs_feed_res</a:t>
            </a:r>
            <a:r>
              <a:rPr lang="zh-CN" altLang="en-US" dirty="0"/>
              <a:t>、</a:t>
            </a:r>
            <a:r>
              <a:rPr lang="en" altLang="zh-CN" dirty="0"/>
              <a:t> </a:t>
            </a:r>
            <a:r>
              <a:rPr lang="en" altLang="zh-CN" dirty="0" err="1"/>
              <a:t>feed_realtime_res</a:t>
            </a:r>
            <a:endParaRPr lang="en" altLang="zh-CN" dirty="0"/>
          </a:p>
          <a:p>
            <a:pPr marL="800100" lvl="1" indent="-342900">
              <a:lnSpc>
                <a:spcPct val="150000"/>
              </a:lnSpc>
              <a:buClrTx/>
              <a:buSzPct val="120000"/>
              <a:buFont typeface="Arial" panose="020B0604020202020204" pitchFamily="34" charset="0"/>
              <a:buChar char="•"/>
            </a:pPr>
            <a:r>
              <a:rPr lang="en" altLang="zh-CN" dirty="0" err="1"/>
              <a:t>Umas</a:t>
            </a:r>
            <a:r>
              <a:rPr lang="en-US" altLang="zh-CN" dirty="0"/>
              <a:t>: </a:t>
            </a:r>
            <a:r>
              <a:rPr lang="en" altLang="zh-CN" dirty="0" err="1"/>
              <a:t>video_category_list</a:t>
            </a:r>
            <a:r>
              <a:rPr lang="zh-CN" altLang="en-US" dirty="0"/>
              <a:t>、</a:t>
            </a:r>
            <a:r>
              <a:rPr lang="en" altLang="zh-CN" dirty="0"/>
              <a:t> </a:t>
            </a:r>
            <a:r>
              <a:rPr lang="en" altLang="zh-CN" dirty="0" err="1"/>
              <a:t>primary_category_list</a:t>
            </a:r>
            <a:r>
              <a:rPr lang="zh-CN" altLang="en" dirty="0"/>
              <a:t>等</a:t>
            </a:r>
            <a:endParaRPr lang="en-US" altLang="zh-CN" b="1" dirty="0">
              <a:solidFill>
                <a:srgbClr val="000000"/>
              </a:solidFill>
              <a:latin typeface="SimSun" panose="02010600030101010101" pitchFamily="2" charset="-122"/>
              <a:ea typeface="SimSun" panose="02010600030101010101" pitchFamily="2" charset="-122"/>
              <a:cs typeface="宋体" panose="02010600030101010101" pitchFamily="2" charset="-122"/>
            </a:endParaRPr>
          </a:p>
          <a:p>
            <a:pPr marL="342900" indent="-342900">
              <a:lnSpc>
                <a:spcPct val="125000"/>
              </a:lnSpc>
              <a:buClr>
                <a:schemeClr val="tx1"/>
              </a:buClr>
              <a:buFont typeface="Arial" panose="020B0604020202020204" pitchFamily="34" charset="0"/>
              <a:buChar char="•"/>
            </a:pPr>
            <a:r>
              <a:rPr lang="en" altLang="zh-CN" dirty="0" err="1"/>
              <a:t>do_user_embedding_predictor</a:t>
            </a:r>
            <a:r>
              <a:rPr lang="en-US" altLang="zh-CN" dirty="0"/>
              <a:t>:</a:t>
            </a:r>
            <a:r>
              <a:rPr lang="en" altLang="zh-CN" dirty="0"/>
              <a:t> </a:t>
            </a:r>
            <a:r>
              <a:rPr lang="zh-CN" altLang="en-US" dirty="0"/>
              <a:t>异步请求观星</a:t>
            </a:r>
          </a:p>
          <a:p>
            <a:pPr marL="800100" lvl="1" indent="-342900">
              <a:lnSpc>
                <a:spcPct val="125000"/>
              </a:lnSpc>
              <a:buClr>
                <a:schemeClr val="tx1"/>
              </a:buClr>
              <a:buFont typeface="Arial" panose="020B0604020202020204" pitchFamily="34" charset="0"/>
              <a:buChar char="•"/>
            </a:pPr>
            <a:r>
              <a:rPr lang="en" altLang="zh-CN" dirty="0" err="1"/>
              <a:t>get_ann_data</a:t>
            </a:r>
            <a:r>
              <a:rPr lang="en-US" altLang="zh-CN" dirty="0"/>
              <a:t>:</a:t>
            </a:r>
            <a:r>
              <a:rPr lang="en" altLang="zh-CN" dirty="0"/>
              <a:t> </a:t>
            </a:r>
            <a:r>
              <a:rPr lang="zh-CN" altLang="en-US" dirty="0"/>
              <a:t>填充</a:t>
            </a:r>
            <a:r>
              <a:rPr lang="en-US" altLang="zh-CN" dirty="0"/>
              <a:t>_</a:t>
            </a:r>
            <a:r>
              <a:rPr lang="en" altLang="zh-CN" dirty="0" err="1"/>
              <a:t>ann_search_query</a:t>
            </a:r>
            <a:endParaRPr lang="en" altLang="zh-CN" dirty="0"/>
          </a:p>
          <a:p>
            <a:pPr marL="342900" indent="-342900">
              <a:lnSpc>
                <a:spcPct val="125000"/>
              </a:lnSpc>
              <a:buClr>
                <a:schemeClr val="tx1"/>
              </a:buClr>
              <a:buFont typeface="Arial" panose="020B0604020202020204" pitchFamily="34" charset="0"/>
              <a:buChar char="•"/>
            </a:pPr>
            <a:r>
              <a:rPr lang="en" altLang="zh-CN" dirty="0" err="1"/>
              <a:t>handle_session_embed_res</a:t>
            </a:r>
            <a:r>
              <a:rPr lang="en-US" altLang="zh-CN" dirty="0"/>
              <a:t>:</a:t>
            </a:r>
            <a:r>
              <a:rPr lang="en" altLang="zh-CN" dirty="0"/>
              <a:t> </a:t>
            </a:r>
            <a:r>
              <a:rPr lang="zh-CN" altLang="en-US" dirty="0"/>
              <a:t>异步接收观星返回</a:t>
            </a:r>
          </a:p>
          <a:p>
            <a:pPr marL="342900" indent="-342900">
              <a:lnSpc>
                <a:spcPct val="125000"/>
              </a:lnSpc>
              <a:buClr>
                <a:schemeClr val="tx1"/>
              </a:buClr>
              <a:buFont typeface="Arial" panose="020B0604020202020204" pitchFamily="34" charset="0"/>
              <a:buChar char="•"/>
            </a:pPr>
            <a:r>
              <a:rPr lang="en" altLang="zh-CN" dirty="0" err="1"/>
              <a:t>parse_response</a:t>
            </a:r>
            <a:r>
              <a:rPr lang="en-US" altLang="zh-CN" dirty="0"/>
              <a:t>:</a:t>
            </a:r>
            <a:r>
              <a:rPr lang="en" altLang="zh-CN" dirty="0"/>
              <a:t> </a:t>
            </a:r>
            <a:r>
              <a:rPr lang="zh-CN" altLang="en-US" dirty="0"/>
              <a:t>解析</a:t>
            </a:r>
            <a:r>
              <a:rPr lang="en" altLang="zh-CN" dirty="0" err="1"/>
              <a:t>userEmbeding</a:t>
            </a:r>
            <a:endParaRPr lang="en" altLang="zh-CN" dirty="0"/>
          </a:p>
          <a:p>
            <a:pPr marL="800100" lvl="1" indent="-342900">
              <a:lnSpc>
                <a:spcPct val="125000"/>
              </a:lnSpc>
              <a:buClr>
                <a:schemeClr val="tx1"/>
              </a:buClr>
              <a:buFont typeface="Arial" panose="020B0604020202020204" pitchFamily="34" charset="0"/>
              <a:buChar char="•"/>
            </a:pPr>
            <a:r>
              <a:rPr lang="en" altLang="zh-CN" dirty="0" err="1"/>
              <a:t>Feeduserq</a:t>
            </a:r>
            <a:r>
              <a:rPr lang="en-US" altLang="zh-CN" dirty="0"/>
              <a:t>:</a:t>
            </a:r>
            <a:r>
              <a:rPr lang="en" altLang="zh-CN" dirty="0"/>
              <a:t> </a:t>
            </a:r>
            <a:r>
              <a:rPr lang="en" altLang="zh-CN" dirty="0" err="1"/>
              <a:t>feedbsq</a:t>
            </a:r>
            <a:r>
              <a:rPr lang="zh-CN" altLang="en-US" dirty="0"/>
              <a:t>用户维度向量</a:t>
            </a:r>
          </a:p>
          <a:p>
            <a:pPr marL="800100" lvl="1" indent="-342900">
              <a:lnSpc>
                <a:spcPct val="125000"/>
              </a:lnSpc>
              <a:buClr>
                <a:schemeClr val="tx1"/>
              </a:buClr>
              <a:buFont typeface="Arial" panose="020B0604020202020204" pitchFamily="34" charset="0"/>
              <a:buChar char="•"/>
            </a:pPr>
            <a:r>
              <a:rPr lang="en" altLang="zh-CN" dirty="0" err="1"/>
              <a:t>Feedannq</a:t>
            </a:r>
            <a:r>
              <a:rPr lang="en-US" altLang="zh-CN" dirty="0"/>
              <a:t>:</a:t>
            </a:r>
            <a:r>
              <a:rPr lang="en" altLang="zh-CN" dirty="0"/>
              <a:t> </a:t>
            </a:r>
            <a:r>
              <a:rPr lang="en" altLang="zh-CN" dirty="0" err="1"/>
              <a:t>ann</a:t>
            </a:r>
            <a:r>
              <a:rPr lang="zh-CN" altLang="en-US" dirty="0"/>
              <a:t>检索使用的用户向量</a:t>
            </a:r>
          </a:p>
        </p:txBody>
      </p:sp>
    </p:spTree>
    <p:extLst>
      <p:ext uri="{BB962C8B-B14F-4D97-AF65-F5344CB8AC3E}">
        <p14:creationId xmlns:p14="http://schemas.microsoft.com/office/powerpoint/2010/main" val="896436324"/>
      </p:ext>
    </p:extLst>
  </p:cSld>
  <p:clrMapOvr>
    <a:masterClrMapping/>
  </p:clrMapOvr>
  <p:transition>
    <p:wipe dir="d"/>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触发准备</a:t>
            </a:r>
            <a:r>
              <a:rPr kumimoji="1" lang="en-US" altLang="zh-CN" sz="3600" dirty="0">
                <a:latin typeface="+mj-ea"/>
                <a:ea typeface="+mj-ea"/>
              </a:rPr>
              <a:t>-Redis</a:t>
            </a:r>
            <a:r>
              <a:rPr kumimoji="1" lang="en" altLang="zh-CN" sz="3600" dirty="0">
                <a:latin typeface="+mj-ea"/>
                <a:ea typeface="+mj-ea"/>
              </a:rPr>
              <a:t>P</a:t>
            </a:r>
            <a:r>
              <a:rPr kumimoji="1" lang="en-US" altLang="zh-CN" sz="3600" dirty="0">
                <a:latin typeface="+mj-ea"/>
                <a:ea typeface="+mj-ea"/>
              </a:rPr>
              <a:t>M</a:t>
            </a:r>
            <a:endParaRPr kumimoji="1" lang="zh-CN" altLang="en-US" sz="3600"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0" y="1027184"/>
            <a:ext cx="12406746" cy="5830816"/>
          </a:xfrm>
        </p:spPr>
        <p:txBody>
          <a:bodyPr/>
          <a:lstStyle/>
          <a:p>
            <a:pPr marL="457200" lvl="1" indent="0">
              <a:lnSpc>
                <a:spcPct val="150000"/>
              </a:lnSpc>
              <a:buClrTx/>
              <a:buSzPct val="120000"/>
              <a:buNone/>
            </a:pPr>
            <a:r>
              <a:rPr kumimoji="1" lang="zh-CN" altLang="en-US" sz="2400" b="1" dirty="0">
                <a:latin typeface="+mn-lt"/>
                <a:ea typeface="+mj-ea"/>
              </a:rPr>
              <a:t>非交互类</a:t>
            </a:r>
            <a:r>
              <a:rPr kumimoji="1" lang="zh-CN" altLang="en-US" sz="2400" dirty="0">
                <a:latin typeface="+mn-lt"/>
                <a:ea typeface="+mj-ea"/>
              </a:rPr>
              <a:t>：</a:t>
            </a:r>
            <a:r>
              <a:rPr lang="zh-CN" altLang="en-US" sz="2400" dirty="0">
                <a:latin typeface="+mn-lt"/>
              </a:rPr>
              <a:t>访问</a:t>
            </a:r>
            <a:r>
              <a:rPr lang="en" altLang="zh-CN" sz="2400" dirty="0" err="1">
                <a:latin typeface="+mn-lt"/>
              </a:rPr>
              <a:t>redis</a:t>
            </a:r>
            <a:r>
              <a:rPr lang="zh-CN" altLang="en-US" sz="2400" dirty="0">
                <a:latin typeface="+mn-lt"/>
              </a:rPr>
              <a:t>服务， 获取广告缓存、</a:t>
            </a:r>
            <a:r>
              <a:rPr lang="en" altLang="zh-CN" sz="2400" dirty="0">
                <a:latin typeface="+mn-lt"/>
              </a:rPr>
              <a:t>ums</a:t>
            </a:r>
            <a:r>
              <a:rPr lang="zh-CN" altLang="en-US" sz="2400" dirty="0">
                <a:latin typeface="+mn-lt"/>
              </a:rPr>
              <a:t>缓存、详细页面标题缓存、</a:t>
            </a:r>
            <a:r>
              <a:rPr lang="en" altLang="zh-CN" sz="2400" dirty="0" err="1">
                <a:latin typeface="+mn-lt"/>
              </a:rPr>
              <a:t>meta_info</a:t>
            </a:r>
            <a:r>
              <a:rPr lang="zh-CN" altLang="en-US" sz="2400" dirty="0">
                <a:latin typeface="+mn-lt"/>
              </a:rPr>
              <a:t>缓存</a:t>
            </a:r>
            <a:endParaRPr lang="en-US" altLang="zh-CN" sz="2400" dirty="0">
              <a:latin typeface="+mn-lt"/>
              <a:ea typeface="+mj-ea"/>
            </a:endParaRPr>
          </a:p>
          <a:p>
            <a:pPr lvl="1">
              <a:lnSpc>
                <a:spcPct val="150000"/>
              </a:lnSpc>
              <a:buClrTx/>
              <a:buSzPct val="120000"/>
            </a:pPr>
            <a:endParaRPr lang="zh-CN" altLang="en-US" sz="1800" dirty="0">
              <a:latin typeface="+mn-lt"/>
              <a:ea typeface="+mj-ea"/>
            </a:endParaRPr>
          </a:p>
          <a:p>
            <a:pPr lvl="3">
              <a:lnSpc>
                <a:spcPct val="150000"/>
              </a:lnSpc>
              <a:buClrTx/>
              <a:buSzPct val="120000"/>
            </a:pPr>
            <a:r>
              <a:rPr kumimoji="1" lang="en-US" altLang="zh-CN" dirty="0">
                <a:latin typeface="+mn-lt"/>
              </a:rPr>
              <a:t>	</a:t>
            </a:r>
          </a:p>
          <a:p>
            <a:pPr marL="1828800" lvl="3" indent="-457200">
              <a:lnSpc>
                <a:spcPct val="150000"/>
              </a:lnSpc>
              <a:buClrTx/>
              <a:buSzPct val="120000"/>
              <a:buFont typeface="+mj-lt"/>
              <a:buAutoNum type="romanUcPeriod"/>
            </a:pPr>
            <a:endParaRPr lang="en" altLang="zh-CN" dirty="0">
              <a:latin typeface="+mn-lt"/>
            </a:endParaRPr>
          </a:p>
          <a:p>
            <a:pPr marL="1828800" lvl="3" indent="-457200">
              <a:lnSpc>
                <a:spcPct val="150000"/>
              </a:lnSpc>
              <a:buClrTx/>
              <a:buSzPct val="120000"/>
              <a:buFont typeface="+mj-lt"/>
              <a:buAutoNum type="romanUcPeriod"/>
            </a:pPr>
            <a:endParaRPr lang="zh-CN" altLang="en-US" dirty="0">
              <a:latin typeface="+mn-lt"/>
            </a:endParaRPr>
          </a:p>
          <a:p>
            <a:pPr marL="1371600" lvl="2" indent="-457200">
              <a:lnSpc>
                <a:spcPct val="150000"/>
              </a:lnSpc>
              <a:buClrTx/>
              <a:buSzPct val="120000"/>
              <a:buFont typeface="+mj-lt"/>
              <a:buAutoNum type="alphaLcParenR"/>
            </a:pPr>
            <a:endParaRPr lang="en-US" altLang="zh-CN" dirty="0">
              <a:latin typeface="+mn-lt"/>
            </a:endParaRPr>
          </a:p>
          <a:p>
            <a:pPr marL="1371600" lvl="2" indent="-457200">
              <a:lnSpc>
                <a:spcPct val="150000"/>
              </a:lnSpc>
              <a:buClrTx/>
              <a:buSzPct val="120000"/>
              <a:buFont typeface="+mj-lt"/>
              <a:buAutoNum type="alphaLcParenR"/>
            </a:pPr>
            <a:endParaRPr lang="en-US" altLang="zh-CN" dirty="0">
              <a:latin typeface="+mn-lt"/>
            </a:endParaRPr>
          </a:p>
          <a:p>
            <a:pPr marL="1371600" lvl="2" indent="-457200">
              <a:lnSpc>
                <a:spcPct val="150000"/>
              </a:lnSpc>
              <a:buClrTx/>
              <a:buSzPct val="120000"/>
              <a:buFont typeface="+mj-lt"/>
              <a:buAutoNum type="alphaLcParenR"/>
            </a:pPr>
            <a:endParaRPr lang="en" altLang="zh-CN" dirty="0">
              <a:latin typeface="+mn-lt"/>
            </a:endParaRPr>
          </a:p>
          <a:p>
            <a:pPr marL="1828800" lvl="3" indent="-457200">
              <a:lnSpc>
                <a:spcPct val="150000"/>
              </a:lnSpc>
              <a:buClrTx/>
              <a:buSzPct val="120000"/>
              <a:buFont typeface="+mj-lt"/>
              <a:buAutoNum type="romanUcPeriod"/>
            </a:pPr>
            <a:endParaRPr lang="en" altLang="zh-CN" dirty="0">
              <a:latin typeface="+mn-lt"/>
            </a:endParaRPr>
          </a:p>
          <a:p>
            <a:pPr marL="1371600" lvl="2" indent="-457200">
              <a:lnSpc>
                <a:spcPct val="150000"/>
              </a:lnSpc>
              <a:buClrTx/>
              <a:buSzPct val="120000"/>
              <a:buFont typeface="+mj-lt"/>
              <a:buAutoNum type="alphaLcParenR"/>
            </a:pPr>
            <a:endParaRPr lang="en" altLang="zh-CN" dirty="0">
              <a:latin typeface="+mn-lt"/>
            </a:endParaRPr>
          </a:p>
          <a:p>
            <a:pPr marL="1371600" lvl="2" indent="-457200">
              <a:lnSpc>
                <a:spcPct val="150000"/>
              </a:lnSpc>
              <a:buClrTx/>
              <a:buSzPct val="120000"/>
              <a:buFont typeface="+mj-lt"/>
              <a:buAutoNum type="alphaLcParenR"/>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pic>
        <p:nvPicPr>
          <p:cNvPr id="4" name="图片 3">
            <a:extLst>
              <a:ext uri="{FF2B5EF4-FFF2-40B4-BE49-F238E27FC236}">
                <a16:creationId xmlns:a16="http://schemas.microsoft.com/office/drawing/2014/main" id="{C1C1171A-E3DF-0747-BEE4-C18450F69C2B}"/>
              </a:ext>
            </a:extLst>
          </p:cNvPr>
          <p:cNvPicPr>
            <a:picLocks noChangeAspect="1"/>
          </p:cNvPicPr>
          <p:nvPr/>
        </p:nvPicPr>
        <p:blipFill>
          <a:blip r:embed="rId3"/>
          <a:stretch>
            <a:fillRect/>
          </a:stretch>
        </p:blipFill>
        <p:spPr>
          <a:xfrm>
            <a:off x="1610983" y="1862880"/>
            <a:ext cx="8443455" cy="4880817"/>
          </a:xfrm>
          <a:prstGeom prst="rect">
            <a:avLst/>
          </a:prstGeom>
        </p:spPr>
      </p:pic>
    </p:spTree>
    <p:extLst>
      <p:ext uri="{BB962C8B-B14F-4D97-AF65-F5344CB8AC3E}">
        <p14:creationId xmlns:p14="http://schemas.microsoft.com/office/powerpoint/2010/main" val="2881210169"/>
      </p:ext>
    </p:extLst>
  </p:cSld>
  <p:clrMapOvr>
    <a:masterClrMapping/>
  </p:clrMapOvr>
  <p:transition>
    <p:wipe dir="d"/>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latin typeface="+mj-ea"/>
                <a:ea typeface="+mj-ea"/>
              </a:rPr>
              <a:t>触发准备</a:t>
            </a:r>
            <a:r>
              <a:rPr kumimoji="1" lang="en-US" altLang="zh-CN" dirty="0">
                <a:latin typeface="+mj-ea"/>
                <a:ea typeface="+mj-ea"/>
              </a:rPr>
              <a:t>-</a:t>
            </a:r>
            <a:r>
              <a:rPr kumimoji="1" lang="en-US" altLang="zh-CN" dirty="0" err="1">
                <a:latin typeface="+mj-ea"/>
                <a:ea typeface="+mj-ea"/>
              </a:rPr>
              <a:t>XboxCenterPM</a:t>
            </a:r>
            <a:endParaRPr kumimoji="1" lang="zh-CN" altLang="en-US"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215209" y="1096530"/>
            <a:ext cx="9578148" cy="5761470"/>
          </a:xfrm>
        </p:spPr>
        <p:txBody>
          <a:bodyPr/>
          <a:lstStyle/>
          <a:p>
            <a:pPr marL="0" indent="0">
              <a:buNone/>
            </a:pPr>
            <a:r>
              <a:rPr kumimoji="1" lang="zh-CN" altLang="en-US" sz="2800" b="1" dirty="0">
                <a:latin typeface="Times New Roman" panose="02020603050405020304" pitchFamily="18" charset="0"/>
                <a:cs typeface="Times New Roman" panose="02020603050405020304" pitchFamily="18" charset="0"/>
              </a:rPr>
              <a:t>非交互类</a:t>
            </a:r>
            <a:r>
              <a:rPr kumimoji="1" lang="en-US" altLang="zh-CN" sz="2800" b="1" dirty="0">
                <a:latin typeface="Times New Roman" panose="02020603050405020304" pitchFamily="18" charset="0"/>
                <a:cs typeface="Times New Roman" panose="02020603050405020304" pitchFamily="18" charset="0"/>
              </a:rPr>
              <a:t>: </a:t>
            </a:r>
            <a:r>
              <a:rPr kumimoji="1" lang="zh-CN" altLang="en-US" sz="2800" dirty="0">
                <a:latin typeface="Times New Roman" panose="02020603050405020304" pitchFamily="18" charset="0"/>
                <a:cs typeface="Times New Roman" panose="02020603050405020304" pitchFamily="18" charset="0"/>
              </a:rPr>
              <a:t>在</a:t>
            </a:r>
            <a:r>
              <a:rPr kumimoji="1" lang="en-US" altLang="zh-CN" sz="2800" dirty="0">
                <a:latin typeface="Times New Roman" panose="02020603050405020304" pitchFamily="18" charset="0"/>
                <a:cs typeface="Times New Roman" panose="02020603050405020304" pitchFamily="18" charset="0"/>
              </a:rPr>
              <a:t>Xbox</a:t>
            </a:r>
            <a:r>
              <a:rPr kumimoji="1" lang="zh-CN" altLang="en-US" sz="2800" dirty="0">
                <a:latin typeface="Times New Roman" panose="02020603050405020304" pitchFamily="18" charset="0"/>
                <a:cs typeface="Times New Roman" panose="02020603050405020304" pitchFamily="18" charset="0"/>
              </a:rPr>
              <a:t>中查询信息</a:t>
            </a:r>
            <a:endParaRPr kumimoji="1" lang="en-US" altLang="zh-CN" sz="2800" dirty="0">
              <a:latin typeface="Times New Roman" panose="02020603050405020304" pitchFamily="18" charset="0"/>
              <a:cs typeface="Times New Roman" panose="02020603050405020304" pitchFamily="18" charset="0"/>
            </a:endParaRPr>
          </a:p>
          <a:p>
            <a:pPr marL="0" indent="0">
              <a:buNone/>
            </a:pPr>
            <a:endParaRPr kumimoji="1" lang="en-US" altLang="zh-CN" sz="2000" dirty="0">
              <a:latin typeface="SimSun" panose="02010600030101010101" pitchFamily="2" charset="-122"/>
              <a:ea typeface="SimSun" panose="02010600030101010101" pitchFamily="2" charset="-122"/>
            </a:endParaRPr>
          </a:p>
          <a:p>
            <a:r>
              <a:rPr kumimoji="1" lang="en" altLang="zh-CN" sz="2800" b="1" dirty="0"/>
              <a:t>handle</a:t>
            </a:r>
            <a:r>
              <a:rPr kumimoji="1" lang="en-US" altLang="zh-CN" sz="2800" b="1" dirty="0"/>
              <a:t>_data: </a:t>
            </a:r>
            <a:endParaRPr kumimoji="1" lang="en-US" altLang="zh-CN" sz="2000" dirty="0">
              <a:latin typeface="SimSun" panose="02010600030101010101" pitchFamily="2" charset="-122"/>
              <a:ea typeface="SimSun" panose="02010600030101010101" pitchFamily="2" charset="-122"/>
            </a:endParaRPr>
          </a:p>
          <a:p>
            <a:pPr marL="342900" indent="-342900">
              <a:lnSpc>
                <a:spcPct val="150000"/>
              </a:lnSpc>
              <a:buClr>
                <a:schemeClr val="tx1"/>
              </a:buClr>
              <a:buFont typeface="Arial" panose="020B0604020202020204" pitchFamily="34" charset="0"/>
              <a:buChar char="•"/>
            </a:pPr>
            <a:r>
              <a:rPr kumimoji="1" lang="zh-CN" altLang="en-US" dirty="0">
                <a:latin typeface="Times New Roman" panose="02020603050405020304" pitchFamily="18" charset="0"/>
                <a:cs typeface="Times New Roman" panose="02020603050405020304" pitchFamily="18" charset="0"/>
              </a:rPr>
              <a:t>   </a:t>
            </a:r>
            <a:r>
              <a:rPr kumimoji="1" lang="en" altLang="zh-CN" dirty="0" err="1">
                <a:latin typeface="Times New Roman" panose="02020603050405020304" pitchFamily="18" charset="0"/>
                <a:cs typeface="Times New Roman" panose="02020603050405020304" pitchFamily="18" charset="0"/>
              </a:rPr>
              <a:t>ItemToItemAdVecSearchParllelRequest</a:t>
            </a:r>
            <a:r>
              <a:rPr kumimoji="1" lang="en" altLang="zh-CN" dirty="0">
                <a:latin typeface="Times New Roman" panose="02020603050405020304" pitchFamily="18" charset="0"/>
                <a:cs typeface="Times New Roman" panose="02020603050405020304" pitchFamily="18" charset="0"/>
              </a:rPr>
              <a:t> </a:t>
            </a:r>
          </a:p>
          <a:p>
            <a:pPr marL="1257300" lvl="2" indent="-342900">
              <a:lnSpc>
                <a:spcPct val="150000"/>
              </a:lnSpc>
              <a:buClr>
                <a:schemeClr val="tx1"/>
              </a:buClr>
              <a:buFont typeface="Arial" panose="020B0604020202020204" pitchFamily="34" charset="0"/>
              <a:buChar char="•"/>
            </a:pPr>
            <a:r>
              <a:rPr kumimoji="1" lang="en" altLang="zh-CN" sz="2200" dirty="0">
                <a:latin typeface="Times New Roman" panose="02020603050405020304" pitchFamily="18" charset="0"/>
                <a:cs typeface="Times New Roman" panose="02020603050405020304" pitchFamily="18" charset="0"/>
              </a:rPr>
              <a:t>Xbox</a:t>
            </a:r>
            <a:r>
              <a:rPr kumimoji="1" lang="zh-CN" altLang="en-US" sz="2200" dirty="0">
                <a:latin typeface="Times New Roman" panose="02020603050405020304" pitchFamily="18" charset="0"/>
                <a:cs typeface="Times New Roman" panose="02020603050405020304" pitchFamily="18" charset="0"/>
              </a:rPr>
              <a:t>请求</a:t>
            </a:r>
            <a:r>
              <a:rPr kumimoji="1" lang="en-US" altLang="zh-CN" sz="2200" dirty="0">
                <a:latin typeface="Times New Roman" panose="02020603050405020304" pitchFamily="18" charset="0"/>
                <a:cs typeface="Times New Roman" panose="02020603050405020304" pitchFamily="18" charset="0"/>
              </a:rPr>
              <a:t>: </a:t>
            </a:r>
            <a:r>
              <a:rPr kumimoji="1" lang="zh-CN" altLang="en-US" sz="2200" dirty="0">
                <a:latin typeface="Times New Roman" panose="02020603050405020304" pitchFamily="18" charset="0"/>
                <a:cs typeface="Times New Roman" panose="02020603050405020304" pitchFamily="18" charset="0"/>
              </a:rPr>
              <a:t>传入</a:t>
            </a:r>
            <a:r>
              <a:rPr kumimoji="1" lang="en" altLang="zh-CN" sz="2200" dirty="0" err="1">
                <a:latin typeface="Times New Roman" panose="02020603050405020304" pitchFamily="18" charset="0"/>
                <a:cs typeface="Times New Roman" panose="02020603050405020304" pitchFamily="18" charset="0"/>
              </a:rPr>
              <a:t>ideaid</a:t>
            </a:r>
            <a:endParaRPr kumimoji="1" lang="en-US" altLang="zh-CN" sz="2200" dirty="0">
              <a:latin typeface="Times New Roman" panose="02020603050405020304" pitchFamily="18" charset="0"/>
              <a:cs typeface="Times New Roman" panose="02020603050405020304" pitchFamily="18" charset="0"/>
            </a:endParaRPr>
          </a:p>
          <a:p>
            <a:pPr marL="1257300" lvl="2" indent="-342900">
              <a:lnSpc>
                <a:spcPct val="150000"/>
              </a:lnSpc>
              <a:buClr>
                <a:schemeClr val="tx1"/>
              </a:buClr>
              <a:buFont typeface="Arial" panose="020B0604020202020204" pitchFamily="34" charset="0"/>
              <a:buChar char="•"/>
            </a:pPr>
            <a:r>
              <a:rPr kumimoji="1" lang="en-US" altLang="zh-CN" sz="2200" dirty="0">
                <a:latin typeface="Times New Roman" panose="02020603050405020304" pitchFamily="18" charset="0"/>
                <a:cs typeface="Times New Roman" panose="02020603050405020304" pitchFamily="18" charset="0"/>
              </a:rPr>
              <a:t>Xbox</a:t>
            </a:r>
            <a:r>
              <a:rPr kumimoji="1" lang="zh-CN" altLang="en-US" sz="2200" dirty="0">
                <a:latin typeface="Times New Roman" panose="02020603050405020304" pitchFamily="18" charset="0"/>
                <a:cs typeface="Times New Roman" panose="02020603050405020304" pitchFamily="18" charset="0"/>
              </a:rPr>
              <a:t>返回：与用户相关的广告向量</a:t>
            </a:r>
            <a:r>
              <a:rPr kumimoji="1" lang="en-US" altLang="zh-CN" sz="2200" dirty="0">
                <a:latin typeface="Times New Roman" panose="02020603050405020304" pitchFamily="18" charset="0"/>
                <a:cs typeface="Times New Roman" panose="02020603050405020304" pitchFamily="18" charset="0"/>
              </a:rPr>
              <a:t>(</a:t>
            </a:r>
            <a:r>
              <a:rPr kumimoji="1" lang="en" altLang="zh-CN" sz="2200" dirty="0" err="1">
                <a:latin typeface="Times New Roman" panose="02020603050405020304" pitchFamily="18" charset="0"/>
                <a:cs typeface="Times New Roman" panose="02020603050405020304" pitchFamily="18" charset="0"/>
              </a:rPr>
              <a:t>user_related_adv_res_list</a:t>
            </a:r>
            <a:r>
              <a:rPr kumimoji="1" lang="en-US" altLang="zh-CN" sz="2200" dirty="0">
                <a:latin typeface="Times New Roman" panose="02020603050405020304" pitchFamily="18" charset="0"/>
                <a:cs typeface="Times New Roman" panose="02020603050405020304" pitchFamily="18" charset="0"/>
              </a:rPr>
              <a:t>)</a:t>
            </a:r>
            <a:endParaRPr kumimoji="1" lang="zh-CN" altLang="en-US" sz="2200" dirty="0">
              <a:latin typeface="Times New Roman" panose="02020603050405020304" pitchFamily="18" charset="0"/>
              <a:cs typeface="Times New Roman" panose="02020603050405020304" pitchFamily="18" charset="0"/>
            </a:endParaRPr>
          </a:p>
          <a:p>
            <a:pPr marL="0" indent="0">
              <a:buNone/>
            </a:pPr>
            <a:endParaRPr kumimoji="1" lang="zh-CN" altLang="en-US" dirty="0">
              <a:latin typeface="SimSun" panose="02010600030101010101" pitchFamily="2" charset="-122"/>
              <a:ea typeface="SimSun" panose="02010600030101010101" pitchFamily="2" charset="-122"/>
            </a:endParaRPr>
          </a:p>
          <a:p>
            <a:pPr marL="914400" lvl="2" indent="0">
              <a:buNone/>
            </a:pPr>
            <a:endParaRPr kumimoji="1" lang="zh-CN" altLang="en-US" dirty="0"/>
          </a:p>
        </p:txBody>
      </p:sp>
    </p:spTree>
    <p:extLst>
      <p:ext uri="{BB962C8B-B14F-4D97-AF65-F5344CB8AC3E}">
        <p14:creationId xmlns:p14="http://schemas.microsoft.com/office/powerpoint/2010/main" val="3564110294"/>
      </p:ext>
    </p:extLst>
  </p:cSld>
  <p:clrMapOvr>
    <a:masterClrMapping/>
  </p:clrMapOvr>
  <p:transition>
    <p:wipe dir="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目录</a:t>
            </a:r>
          </a:p>
        </p:txBody>
      </p:sp>
      <p:graphicFrame>
        <p:nvGraphicFramePr>
          <p:cNvPr id="7" name="内容占位符 4">
            <a:extLst>
              <a:ext uri="{FF2B5EF4-FFF2-40B4-BE49-F238E27FC236}">
                <a16:creationId xmlns:a16="http://schemas.microsoft.com/office/drawing/2014/main" id="{9DBDBC47-0238-9245-B6C0-76FB709934D7}"/>
              </a:ext>
            </a:extLst>
          </p:cNvPr>
          <p:cNvGraphicFramePr>
            <a:graphicFrameLocks noGrp="1"/>
          </p:cNvGraphicFramePr>
          <p:nvPr>
            <p:ph idx="1"/>
            <p:extLst>
              <p:ext uri="{D42A27DB-BD31-4B8C-83A1-F6EECF244321}">
                <p14:modId xmlns:p14="http://schemas.microsoft.com/office/powerpoint/2010/main" val="4198749292"/>
              </p:ext>
            </p:extLst>
          </p:nvPr>
        </p:nvGraphicFramePr>
        <p:xfrm>
          <a:off x="1981199" y="1554276"/>
          <a:ext cx="6865917" cy="43002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77027678"/>
      </p:ext>
    </p:extLst>
  </p:cSld>
  <p:clrMapOvr>
    <a:masterClrMapping/>
  </p:clrMapOvr>
  <p:transition>
    <p:wipe dir="d"/>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D0F01E-A27C-2D4B-A09F-42905405564A}"/>
              </a:ext>
            </a:extLst>
          </p:cNvPr>
          <p:cNvSpPr>
            <a:spLocks noGrp="1"/>
          </p:cNvSpPr>
          <p:nvPr>
            <p:ph type="title"/>
          </p:nvPr>
        </p:nvSpPr>
        <p:spPr/>
        <p:txBody>
          <a:bodyPr/>
          <a:lstStyle/>
          <a:p>
            <a:r>
              <a:rPr kumimoji="1" lang="zh-CN" altLang="en-US" dirty="0"/>
              <a:t>触发准备总结</a:t>
            </a:r>
          </a:p>
        </p:txBody>
      </p:sp>
      <p:sp>
        <p:nvSpPr>
          <p:cNvPr id="3" name="内容占位符 2">
            <a:extLst>
              <a:ext uri="{FF2B5EF4-FFF2-40B4-BE49-F238E27FC236}">
                <a16:creationId xmlns:a16="http://schemas.microsoft.com/office/drawing/2014/main" id="{76203071-56C5-1F43-B6B8-A10384704BC1}"/>
              </a:ext>
            </a:extLst>
          </p:cNvPr>
          <p:cNvSpPr>
            <a:spLocks noGrp="1"/>
          </p:cNvSpPr>
          <p:nvPr>
            <p:ph idx="1"/>
          </p:nvPr>
        </p:nvSpPr>
        <p:spPr>
          <a:xfrm>
            <a:off x="266700" y="1080181"/>
            <a:ext cx="10896000" cy="4212000"/>
          </a:xfrm>
        </p:spPr>
        <p:txBody>
          <a:bodyPr/>
          <a:lstStyle/>
          <a:p>
            <a:pPr marL="342900" indent="-342900">
              <a:lnSpc>
                <a:spcPct val="150000"/>
              </a:lnSpc>
              <a:buFont typeface="Arial" panose="020B0604020202020204" pitchFamily="34" charset="0"/>
              <a:buChar char="•"/>
            </a:pPr>
            <a:r>
              <a:rPr kumimoji="1" lang="en-US" altLang="zh-CN" dirty="0" err="1"/>
              <a:t>GoldengatePM</a:t>
            </a:r>
            <a:r>
              <a:rPr kumimoji="1" lang="zh-CN" altLang="en-US" dirty="0"/>
              <a:t>：集合多路分支的</a:t>
            </a:r>
            <a:r>
              <a:rPr kumimoji="1" lang="en-US" altLang="zh-CN" dirty="0"/>
              <a:t>query</a:t>
            </a:r>
            <a:r>
              <a:rPr kumimoji="1" lang="zh-CN" altLang="en-US" dirty="0"/>
              <a:t>，</a:t>
            </a:r>
            <a:r>
              <a:rPr lang="zh-CN" altLang="en-US" dirty="0"/>
              <a:t>进行</a:t>
            </a:r>
            <a:r>
              <a:rPr lang="en-US" altLang="zh-CN" dirty="0"/>
              <a:t>query</a:t>
            </a:r>
            <a:r>
              <a:rPr lang="zh-CN" altLang="en-US" dirty="0"/>
              <a:t>拓充优化</a:t>
            </a:r>
            <a:r>
              <a:rPr lang="en-US" altLang="zh-CN" dirty="0"/>
              <a:t>,</a:t>
            </a:r>
            <a:r>
              <a:rPr lang="zh-CN" altLang="en-US" dirty="0"/>
              <a:t> 并对</a:t>
            </a:r>
            <a:r>
              <a:rPr lang="en-US" altLang="zh-CN" dirty="0"/>
              <a:t>query</a:t>
            </a:r>
            <a:r>
              <a:rPr lang="zh-CN" altLang="en-US" dirty="0"/>
              <a:t>列表进行排序过滤频控去重选择</a:t>
            </a:r>
            <a:endParaRPr lang="en-US" altLang="zh-CN" dirty="0"/>
          </a:p>
          <a:p>
            <a:pPr marL="342900" indent="-342900">
              <a:lnSpc>
                <a:spcPct val="150000"/>
              </a:lnSpc>
              <a:buFont typeface="Arial" panose="020B0604020202020204" pitchFamily="34" charset="0"/>
              <a:buChar char="•"/>
            </a:pPr>
            <a:r>
              <a:rPr kumimoji="1" lang="en-US" altLang="zh-CN" dirty="0" err="1"/>
              <a:t>UserEmbedding</a:t>
            </a:r>
            <a:r>
              <a:rPr kumimoji="1" lang="zh-CN" altLang="en-US" dirty="0"/>
              <a:t>：获取相关的用户向量</a:t>
            </a:r>
            <a:endParaRPr kumimoji="1" lang="en-US" altLang="zh-CN" dirty="0"/>
          </a:p>
          <a:p>
            <a:pPr marL="342900" indent="-342900">
              <a:lnSpc>
                <a:spcPct val="150000"/>
              </a:lnSpc>
              <a:buFont typeface="Arial" panose="020B0604020202020204" pitchFamily="34" charset="0"/>
              <a:buChar char="•"/>
            </a:pPr>
            <a:r>
              <a:rPr kumimoji="1" lang="en-US" altLang="zh-CN" dirty="0" err="1"/>
              <a:t>RedisPM</a:t>
            </a:r>
            <a:r>
              <a:rPr kumimoji="1" lang="zh-CN" altLang="en-US" dirty="0"/>
              <a:t>：</a:t>
            </a:r>
            <a:r>
              <a:rPr lang="zh-CN" altLang="en-US" dirty="0"/>
              <a:t>获取</a:t>
            </a:r>
            <a:r>
              <a:rPr lang="en" altLang="zh-CN" dirty="0" err="1"/>
              <a:t>idea_id</a:t>
            </a:r>
            <a:r>
              <a:rPr lang="zh-CN" altLang="en-US" dirty="0"/>
              <a:t>列表、</a:t>
            </a:r>
            <a:r>
              <a:rPr lang="en" altLang="zh-CN" dirty="0" err="1"/>
              <a:t>unit_id</a:t>
            </a:r>
            <a:r>
              <a:rPr lang="zh-CN" altLang="en-US" dirty="0"/>
              <a:t>列表、</a:t>
            </a:r>
            <a:r>
              <a:rPr lang="en" altLang="zh-CN" dirty="0"/>
              <a:t>ums</a:t>
            </a:r>
            <a:r>
              <a:rPr lang="zh-CN" altLang="en-US" dirty="0"/>
              <a:t>数据、高质广告信息</a:t>
            </a:r>
            <a:endParaRPr lang="en-US" altLang="zh-CN" dirty="0"/>
          </a:p>
          <a:p>
            <a:pPr marL="342900" indent="-342900">
              <a:lnSpc>
                <a:spcPct val="150000"/>
              </a:lnSpc>
              <a:buFont typeface="Arial" panose="020B0604020202020204" pitchFamily="34" charset="0"/>
              <a:buChar char="•"/>
            </a:pPr>
            <a:r>
              <a:rPr kumimoji="1" lang="en-US" altLang="zh-CN" dirty="0" err="1"/>
              <a:t>xboxCenterPM</a:t>
            </a:r>
            <a:r>
              <a:rPr kumimoji="1" lang="en-US" altLang="zh-CN" dirty="0"/>
              <a:t>: </a:t>
            </a:r>
            <a:r>
              <a:rPr kumimoji="1" lang="zh-CN" altLang="en-US" dirty="0"/>
              <a:t>获取与用户相关的广告向量</a:t>
            </a:r>
          </a:p>
        </p:txBody>
      </p:sp>
    </p:spTree>
    <p:extLst>
      <p:ext uri="{BB962C8B-B14F-4D97-AF65-F5344CB8AC3E}">
        <p14:creationId xmlns:p14="http://schemas.microsoft.com/office/powerpoint/2010/main" val="4208646765"/>
      </p:ext>
    </p:extLst>
  </p:cSld>
  <p:clrMapOvr>
    <a:masterClrMapping/>
  </p:clrMapOvr>
  <p:transition>
    <p:wipe dir="d"/>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圆角矩形 102">
            <a:extLst>
              <a:ext uri="{FF2B5EF4-FFF2-40B4-BE49-F238E27FC236}">
                <a16:creationId xmlns:a16="http://schemas.microsoft.com/office/drawing/2014/main" id="{3276AE46-652E-924B-8638-668E21DF3277}"/>
              </a:ext>
            </a:extLst>
          </p:cNvPr>
          <p:cNvSpPr/>
          <p:nvPr/>
        </p:nvSpPr>
        <p:spPr bwMode="auto">
          <a:xfrm>
            <a:off x="8101890" y="2133600"/>
            <a:ext cx="2435482" cy="3243943"/>
          </a:xfrm>
          <a:prstGeom prst="roundRect">
            <a:avLst/>
          </a:prstGeom>
          <a:solidFill>
            <a:schemeClr val="bg1"/>
          </a:solidFill>
          <a:ln w="9525" cap="flat" cmpd="sng" algn="ctr">
            <a:solidFill>
              <a:schemeClr val="tx1"/>
            </a:solidFill>
            <a:prstDash val="sysDash"/>
            <a:round/>
            <a:headEnd type="none" w="med" len="med"/>
            <a:tailEnd type="none" w="med" len="med"/>
          </a:ln>
          <a:effectLst/>
        </p:spPr>
        <p:txBody>
          <a:bodyPr vert="horz" wrap="square" lIns="0" tIns="45720" rIns="90000" bIns="45720" numCol="1" rtlCol="0" anchor="t" anchorCtr="0" compatLnSpc="1">
            <a:prstTxWarp prst="textNoShape">
              <a:avLst/>
            </a:prstTxWarp>
          </a:bodyPr>
          <a:lstStyle/>
          <a:p>
            <a:pPr marL="457200" marR="0" indent="0" algn="ctr" defTabSz="914400" rtl="0" eaLnBrk="1" fontAlgn="base" latinLnBrk="0" hangingPunct="1">
              <a:lnSpc>
                <a:spcPct val="100000"/>
              </a:lnSpc>
              <a:spcBef>
                <a:spcPct val="0"/>
              </a:spcBef>
              <a:spcAft>
                <a:spcPct val="0"/>
              </a:spcAft>
              <a:buClr>
                <a:srgbClr val="2318DE"/>
              </a:buClr>
              <a:buSzPct val="100000"/>
              <a:buFontTx/>
              <a:buNone/>
              <a:tabLst/>
            </a:pPr>
            <a:endParaRPr kumimoji="0" lang="zh-CN" altLang="en-US" sz="1400" b="0" i="0" u="none" strike="noStrike" cap="none" normalizeH="0" baseline="0" dirty="0">
              <a:ln>
                <a:noFill/>
              </a:ln>
              <a:solidFill>
                <a:schemeClr val="tx1"/>
              </a:solidFill>
              <a:effectLst/>
              <a:latin typeface="Verdana" pitchFamily="34" charset="0"/>
              <a:ea typeface="宋体" pitchFamily="2" charset="-122"/>
            </a:endParaRPr>
          </a:p>
        </p:txBody>
      </p:sp>
      <p:sp>
        <p:nvSpPr>
          <p:cNvPr id="102" name="圆角矩形 101">
            <a:extLst>
              <a:ext uri="{FF2B5EF4-FFF2-40B4-BE49-F238E27FC236}">
                <a16:creationId xmlns:a16="http://schemas.microsoft.com/office/drawing/2014/main" id="{FA86E1DD-160C-D448-BEE9-64E8407BDB8F}"/>
              </a:ext>
            </a:extLst>
          </p:cNvPr>
          <p:cNvSpPr/>
          <p:nvPr/>
        </p:nvSpPr>
        <p:spPr bwMode="auto">
          <a:xfrm>
            <a:off x="696687" y="2133600"/>
            <a:ext cx="6117770" cy="3243943"/>
          </a:xfrm>
          <a:prstGeom prst="roundRect">
            <a:avLst/>
          </a:prstGeom>
          <a:solidFill>
            <a:schemeClr val="bg1"/>
          </a:solid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marR="0" indent="0" algn="ctr" defTabSz="914400" rtl="0" eaLnBrk="1" fontAlgn="base" latinLnBrk="0" hangingPunct="1">
              <a:lnSpc>
                <a:spcPct val="100000"/>
              </a:lnSpc>
              <a:spcBef>
                <a:spcPct val="0"/>
              </a:spcBef>
              <a:spcAft>
                <a:spcPct val="0"/>
              </a:spcAft>
              <a:buClr>
                <a:srgbClr val="2318DE"/>
              </a:buClr>
              <a:buSzPct val="100000"/>
              <a:buFontTx/>
              <a:buNone/>
              <a:tabLst/>
            </a:pPr>
            <a:endParaRPr kumimoji="0" lang="zh-CN" altLang="en-US" sz="1400" b="0" i="0" u="none" strike="noStrike" cap="none" normalizeH="0" baseline="0" dirty="0">
              <a:ln>
                <a:noFill/>
              </a:ln>
              <a:solidFill>
                <a:schemeClr val="tx1"/>
              </a:solidFill>
              <a:effectLst/>
              <a:latin typeface="Verdana" pitchFamily="34" charset="0"/>
              <a:ea typeface="宋体" pitchFamily="2" charset="-122"/>
            </a:endParaRPr>
          </a:p>
        </p:txBody>
      </p:sp>
      <p:sp>
        <p:nvSpPr>
          <p:cNvPr id="78" name="圆角矩形 77">
            <a:extLst>
              <a:ext uri="{FF2B5EF4-FFF2-40B4-BE49-F238E27FC236}">
                <a16:creationId xmlns:a16="http://schemas.microsoft.com/office/drawing/2014/main" id="{C42562C0-916F-F04A-BB42-C0D2E6586E9F}"/>
              </a:ext>
            </a:extLst>
          </p:cNvPr>
          <p:cNvSpPr/>
          <p:nvPr/>
        </p:nvSpPr>
        <p:spPr bwMode="auto">
          <a:xfrm>
            <a:off x="2645160" y="2657477"/>
            <a:ext cx="1926840" cy="2483770"/>
          </a:xfrm>
          <a:prstGeom prst="roundRect">
            <a:avLst/>
          </a:prstGeom>
          <a:solidFill>
            <a:schemeClr val="bg1">
              <a:lumMod val="8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marR="0" indent="0" algn="ctr" defTabSz="914400" rtl="0" eaLnBrk="1" fontAlgn="base" latinLnBrk="0" hangingPunct="1">
              <a:lnSpc>
                <a:spcPct val="100000"/>
              </a:lnSpc>
              <a:spcBef>
                <a:spcPct val="0"/>
              </a:spcBef>
              <a:spcAft>
                <a:spcPct val="0"/>
              </a:spcAft>
              <a:buClr>
                <a:srgbClr val="2318DE"/>
              </a:buClr>
              <a:buSzPct val="100000"/>
              <a:buFontTx/>
              <a:buNone/>
              <a:tabLst/>
            </a:pPr>
            <a:endParaRPr kumimoji="0" lang="zh-CN" altLang="en-US" sz="1400" b="0" i="0" u="none" strike="noStrike" cap="none" normalizeH="0" baseline="0">
              <a:ln>
                <a:noFill/>
              </a:ln>
              <a:solidFill>
                <a:schemeClr val="tx1"/>
              </a:solidFill>
              <a:effectLst/>
              <a:latin typeface="Verdana" pitchFamily="34" charset="0"/>
              <a:ea typeface="宋体" pitchFamily="2" charset="-122"/>
            </a:endParaRPr>
          </a:p>
        </p:txBody>
      </p:sp>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t>广告</a:t>
            </a:r>
            <a:r>
              <a:rPr kumimoji="1" lang="zh-CN" altLang="en-US" dirty="0">
                <a:latin typeface="+mj-ea"/>
                <a:ea typeface="+mj-ea"/>
              </a:rPr>
              <a:t>触发</a:t>
            </a:r>
            <a:r>
              <a:rPr kumimoji="1" lang="en-US" altLang="zh-CN" dirty="0">
                <a:latin typeface="+mj-ea"/>
                <a:ea typeface="+mj-ea"/>
              </a:rPr>
              <a:t>-</a:t>
            </a:r>
            <a:r>
              <a:rPr kumimoji="1" lang="en-US" altLang="zh-CN" dirty="0" err="1">
                <a:latin typeface="+mj-ea"/>
                <a:ea typeface="+mj-ea"/>
              </a:rPr>
              <a:t>FeedProxyPM</a:t>
            </a:r>
            <a:endParaRPr kumimoji="1" lang="zh-CN" altLang="en-US" dirty="0">
              <a:latin typeface="+mj-ea"/>
              <a:ea typeface="+mj-ea"/>
            </a:endParaRPr>
          </a:p>
        </p:txBody>
      </p:sp>
      <p:sp>
        <p:nvSpPr>
          <p:cNvPr id="22" name="内容占位符 2">
            <a:extLst>
              <a:ext uri="{FF2B5EF4-FFF2-40B4-BE49-F238E27FC236}">
                <a16:creationId xmlns:a16="http://schemas.microsoft.com/office/drawing/2014/main" id="{48ECEEF9-04AC-234E-B086-E3458B7D9691}"/>
              </a:ext>
            </a:extLst>
          </p:cNvPr>
          <p:cNvSpPr txBox="1">
            <a:spLocks/>
          </p:cNvSpPr>
          <p:nvPr/>
        </p:nvSpPr>
        <p:spPr bwMode="auto">
          <a:xfrm>
            <a:off x="-235527" y="777876"/>
            <a:ext cx="11741127" cy="411343"/>
          </a:xfrm>
          <a:prstGeom prst="rect">
            <a:avLst/>
          </a:prstGeom>
          <a:noFill/>
          <a:ln w="9525">
            <a:noFill/>
            <a:miter lim="800000"/>
            <a:headEnd/>
            <a:tailEnd/>
          </a:ln>
        </p:spPr>
        <p:txBody>
          <a:bodyPr vert="horz" wrap="square" lIns="90000" tIns="45720" rIns="90000" bIns="45720" numCol="1" anchor="t" anchorCtr="0" compatLnSpc="1">
            <a:prstTxWarp prst="textNoShape">
              <a:avLst/>
            </a:prstTxWarp>
          </a:bodyPr>
          <a:lstStyle>
            <a:lvl1pPr marL="0" indent="0" algn="l" rtl="0" eaLnBrk="1" fontAlgn="base" hangingPunct="1">
              <a:lnSpc>
                <a:spcPct val="100000"/>
              </a:lnSpc>
              <a:spcBef>
                <a:spcPts val="0"/>
              </a:spcBef>
              <a:spcAft>
                <a:spcPts val="0"/>
              </a:spcAft>
              <a:buClr>
                <a:srgbClr val="2318DE"/>
              </a:buClr>
              <a:buSzPct val="150000"/>
              <a:buFont typeface="Wingdings" pitchFamily="2" charset="2"/>
              <a:buNone/>
              <a:tabLst/>
              <a:defRPr sz="2400" baseline="0">
                <a:solidFill>
                  <a:schemeClr val="tx1"/>
                </a:solidFill>
                <a:latin typeface="Arial Unicode MS" panose="020B0604020202020204" pitchFamily="34" charset="-128"/>
                <a:ea typeface="微软雅黑" panose="020B0503020204020204" pitchFamily="34" charset="-122"/>
                <a:cs typeface="+mn-cs"/>
              </a:defRPr>
            </a:lvl1pPr>
            <a:lvl2pPr marL="457200" indent="0" algn="l" rtl="0" eaLnBrk="1" fontAlgn="base" hangingPunct="1">
              <a:lnSpc>
                <a:spcPct val="100000"/>
              </a:lnSpc>
              <a:spcBef>
                <a:spcPts val="0"/>
              </a:spcBef>
              <a:spcAft>
                <a:spcPts val="0"/>
              </a:spcAft>
              <a:buClr>
                <a:srgbClr val="2318DE"/>
              </a:buClr>
              <a:buSzPct val="150000"/>
              <a:buFont typeface="Wingdings" pitchFamily="2" charset="2"/>
              <a:buNone/>
              <a:tabLst/>
              <a:defRPr sz="2000" b="0" baseline="0">
                <a:solidFill>
                  <a:schemeClr val="tx1"/>
                </a:solidFill>
                <a:latin typeface="Arial Unicode MS" panose="020B0604020202020204" pitchFamily="34" charset="-128"/>
                <a:ea typeface="微软雅黑" panose="020B0503020204020204" pitchFamily="34" charset="-122"/>
              </a:defRPr>
            </a:lvl2pPr>
            <a:lvl3pPr marL="914400" indent="0" algn="l" rtl="0" eaLnBrk="1" fontAlgn="base" hangingPunct="1">
              <a:lnSpc>
                <a:spcPct val="100000"/>
              </a:lnSpc>
              <a:spcBef>
                <a:spcPts val="0"/>
              </a:spcBef>
              <a:spcAft>
                <a:spcPts val="0"/>
              </a:spcAft>
              <a:buClr>
                <a:srgbClr val="2318DE"/>
              </a:buClr>
              <a:buSzPct val="150000"/>
              <a:buFont typeface="Arial" panose="020B0604020202020204" pitchFamily="34" charset="0"/>
              <a:buNone/>
              <a:defRPr sz="1800" b="0" baseline="0">
                <a:solidFill>
                  <a:schemeClr val="tx1"/>
                </a:solidFill>
                <a:latin typeface="Arial Unicode MS" panose="020B0604020202020204" pitchFamily="34" charset="-128"/>
                <a:ea typeface="微软雅黑" panose="020B0503020204020204" pitchFamily="34" charset="-122"/>
              </a:defRPr>
            </a:lvl3pPr>
            <a:lvl4pPr marL="1371600" indent="0" algn="l" rtl="0" eaLnBrk="1" fontAlgn="base" hangingPunct="1">
              <a:lnSpc>
                <a:spcPct val="100000"/>
              </a:lnSpc>
              <a:spcBef>
                <a:spcPts val="0"/>
              </a:spcBef>
              <a:spcAft>
                <a:spcPts val="0"/>
              </a:spcAft>
              <a:buClr>
                <a:srgbClr val="2318DE"/>
              </a:buClr>
              <a:buSzPct val="150000"/>
              <a:buNone/>
              <a:defRPr sz="1600" b="0" baseline="0">
                <a:solidFill>
                  <a:schemeClr val="tx1"/>
                </a:solidFill>
                <a:latin typeface="Arial Unicode MS" panose="020B0604020202020204" pitchFamily="34" charset="-128"/>
                <a:ea typeface="微软雅黑" panose="020B0503020204020204" pitchFamily="34" charset="-122"/>
              </a:defRPr>
            </a:lvl4pPr>
            <a:lvl5pPr marL="1828800" indent="0" algn="l" rtl="0" eaLnBrk="1" fontAlgn="base" hangingPunct="1">
              <a:lnSpc>
                <a:spcPct val="100000"/>
              </a:lnSpc>
              <a:spcBef>
                <a:spcPts val="0"/>
              </a:spcBef>
              <a:spcAft>
                <a:spcPts val="0"/>
              </a:spcAft>
              <a:buClr>
                <a:srgbClr val="2318DE"/>
              </a:buClr>
              <a:buSzPct val="150000"/>
              <a:buFont typeface="Wingdings" pitchFamily="2" charset="2"/>
              <a:buNone/>
              <a:defRPr lang="zh-CN" altLang="en-US" sz="1400" b="0" baseline="0">
                <a:solidFill>
                  <a:schemeClr val="tx1"/>
                </a:solidFill>
                <a:latin typeface="Arial Unicode MS" panose="020B0604020202020204" pitchFamily="34" charset="-128"/>
                <a:ea typeface="微软雅黑" panose="020B0503020204020204" pitchFamily="34" charset="-122"/>
              </a:defRPr>
            </a:lvl5pPr>
            <a:lvl6pPr marL="25146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6pPr>
            <a:lvl7pPr marL="29718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7pPr>
            <a:lvl8pPr marL="34290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8pPr>
            <a:lvl9pPr marL="38862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9pPr>
          </a:lstStyle>
          <a:p>
            <a:pPr lvl="1"/>
            <a:r>
              <a:rPr kumimoji="1" lang="zh-Hans" altLang="en-US" b="1" kern="0" dirty="0"/>
              <a:t>交互类</a:t>
            </a:r>
            <a:r>
              <a:rPr kumimoji="1" lang="en-US" altLang="zh-Hans" b="1" kern="0" dirty="0"/>
              <a:t> </a:t>
            </a:r>
            <a:r>
              <a:rPr kumimoji="1" lang="zh-CN" altLang="en-US" kern="0" dirty="0"/>
              <a:t>：并行访问</a:t>
            </a:r>
            <a:r>
              <a:rPr kumimoji="1" lang="en" altLang="zh-CN" kern="0" dirty="0" err="1"/>
              <a:t>bs</a:t>
            </a:r>
            <a:r>
              <a:rPr kumimoji="1" lang="zh-CN" altLang="en" kern="0" dirty="0"/>
              <a:t>、</a:t>
            </a:r>
            <a:r>
              <a:rPr kumimoji="1" lang="en" altLang="zh-CN" kern="0" dirty="0"/>
              <a:t>GD</a:t>
            </a:r>
            <a:r>
              <a:rPr kumimoji="1" lang="zh-CN" altLang="en" kern="0" dirty="0"/>
              <a:t>、</a:t>
            </a:r>
            <a:r>
              <a:rPr kumimoji="1" lang="zh-CN" altLang="en-US" kern="0" dirty="0"/>
              <a:t>闪投，进行广告触发，返回不同的广告队列</a:t>
            </a:r>
          </a:p>
          <a:p>
            <a:pPr lvl="1"/>
            <a:endParaRPr kumimoji="1" lang="zh-CN" altLang="en-US" kern="0" dirty="0"/>
          </a:p>
        </p:txBody>
      </p:sp>
      <p:sp>
        <p:nvSpPr>
          <p:cNvPr id="32" name="文本框 31">
            <a:extLst>
              <a:ext uri="{FF2B5EF4-FFF2-40B4-BE49-F238E27FC236}">
                <a16:creationId xmlns:a16="http://schemas.microsoft.com/office/drawing/2014/main" id="{1D28EF0F-1AD5-5545-B719-E4833B23C5DE}"/>
              </a:ext>
            </a:extLst>
          </p:cNvPr>
          <p:cNvSpPr txBox="1"/>
          <p:nvPr/>
        </p:nvSpPr>
        <p:spPr>
          <a:xfrm>
            <a:off x="872338" y="2854732"/>
            <a:ext cx="1534622"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TD.aspreq</a:t>
            </a:r>
            <a:r>
              <a:rPr kumimoji="1" lang="zh-CN" altLang="en-US" sz="1400" dirty="0">
                <a:ln w="0"/>
                <a:solidFill>
                  <a:schemeClr val="tx1"/>
                </a:solidFill>
                <a:effectLst>
                  <a:outerShdw blurRad="38100" dist="19050" dir="2700000" algn="tl" rotWithShape="0">
                    <a:schemeClr val="dk1">
                      <a:alpha val="40000"/>
                    </a:schemeClr>
                  </a:outerShdw>
                </a:effectLst>
                <a:latin typeface="+mj-ea"/>
                <a:ea typeface="+mj-ea"/>
              </a:rPr>
              <a:t>、</a:t>
            </a: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uas</a:t>
            </a:r>
            <a:r>
              <a:rPr kumimoji="1" lang="zh-CN" altLang="en-US" sz="1400" dirty="0">
                <a:ln w="0"/>
                <a:solidFill>
                  <a:schemeClr val="tx1"/>
                </a:solidFill>
                <a:effectLst>
                  <a:outerShdw blurRad="38100" dist="19050" dir="2700000" algn="tl" rotWithShape="0">
                    <a:schemeClr val="dk1">
                      <a:alpha val="40000"/>
                    </a:schemeClr>
                  </a:outerShdw>
                </a:effectLst>
                <a:latin typeface="+mj-ea"/>
                <a:ea typeface="+mj-ea"/>
              </a:rPr>
              <a:t>、</a:t>
            </a: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intentservice</a:t>
            </a:r>
            <a:r>
              <a:rPr kumimoji="1" lang="zh-CN" altLang="en-US" sz="1400" dirty="0">
                <a:ln w="0"/>
                <a:solidFill>
                  <a:schemeClr val="tx1"/>
                </a:solidFill>
                <a:effectLst>
                  <a:outerShdw blurRad="38100" dist="19050" dir="2700000" algn="tl" rotWithShape="0">
                    <a:schemeClr val="dk1">
                      <a:alpha val="40000"/>
                    </a:schemeClr>
                  </a:outerShdw>
                </a:effectLst>
                <a:latin typeface="+mj-ea"/>
                <a:ea typeface="+mj-ea"/>
              </a:rPr>
              <a:t>、</a:t>
            </a:r>
            <a:r>
              <a:rPr kumimoji="1" lang="en-US" altLang="zh-CN" sz="1400" dirty="0">
                <a:ln w="0"/>
                <a:solidFill>
                  <a:schemeClr val="tx1"/>
                </a:solidFill>
                <a:effectLst>
                  <a:outerShdw blurRad="38100" dist="19050" dir="2700000" algn="tl" rotWithShape="0">
                    <a:schemeClr val="dk1">
                      <a:alpha val="40000"/>
                    </a:schemeClr>
                  </a:outerShdw>
                </a:effectLst>
                <a:latin typeface="+mj-ea"/>
                <a:ea typeface="+mj-ea"/>
              </a:rPr>
              <a:t>ums</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3" name="文本框 32">
            <a:extLst>
              <a:ext uri="{FF2B5EF4-FFF2-40B4-BE49-F238E27FC236}">
                <a16:creationId xmlns:a16="http://schemas.microsoft.com/office/drawing/2014/main" id="{8329EDD5-E57B-A047-9FD8-D90BE76CBE4C}"/>
              </a:ext>
            </a:extLst>
          </p:cNvPr>
          <p:cNvSpPr txBox="1"/>
          <p:nvPr/>
        </p:nvSpPr>
        <p:spPr>
          <a:xfrm>
            <a:off x="846873" y="3707129"/>
            <a:ext cx="1533600"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Upin</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4" name="文本框 33">
            <a:extLst>
              <a:ext uri="{FF2B5EF4-FFF2-40B4-BE49-F238E27FC236}">
                <a16:creationId xmlns:a16="http://schemas.microsoft.com/office/drawing/2014/main" id="{C93B0F7F-5755-BE4C-A559-2E2948427A5B}"/>
              </a:ext>
            </a:extLst>
          </p:cNvPr>
          <p:cNvSpPr txBox="1"/>
          <p:nvPr/>
        </p:nvSpPr>
        <p:spPr>
          <a:xfrm>
            <a:off x="846873" y="4483952"/>
            <a:ext cx="1533600" cy="544238"/>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rPr>
              <a:t>UserCenter</a:t>
            </a:r>
            <a:endParaRPr kumimoji="1" lang="zh-CN" altLang="en-US" sz="1400" dirty="0">
              <a:ln w="0"/>
              <a:solidFill>
                <a:schemeClr val="tx1"/>
              </a:solidFill>
              <a:effectLst>
                <a:outerShdw blurRad="38100" dist="19050" dir="2700000" algn="tl" rotWithShape="0">
                  <a:schemeClr val="dk1">
                    <a:alpha val="40000"/>
                  </a:schemeClr>
                </a:outerShdw>
              </a:effectLst>
              <a:latin typeface="+mj-ea"/>
            </a:endParaRPr>
          </a:p>
        </p:txBody>
      </p:sp>
      <p:sp>
        <p:nvSpPr>
          <p:cNvPr id="35" name="文本框 34">
            <a:extLst>
              <a:ext uri="{FF2B5EF4-FFF2-40B4-BE49-F238E27FC236}">
                <a16:creationId xmlns:a16="http://schemas.microsoft.com/office/drawing/2014/main" id="{A3223A2C-4DF1-5B4B-B194-9E85B4CADB9C}"/>
              </a:ext>
            </a:extLst>
          </p:cNvPr>
          <p:cNvSpPr txBox="1"/>
          <p:nvPr/>
        </p:nvSpPr>
        <p:spPr>
          <a:xfrm>
            <a:off x="2901107" y="2857089"/>
            <a:ext cx="1404000" cy="432000"/>
          </a:xfrm>
          <a:prstGeom prst="rect">
            <a:avLst/>
          </a:prstGeom>
          <a:solidFill>
            <a:schemeClr val="tx2">
              <a:lumMod val="60000"/>
              <a:lumOff val="4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common_info</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6" name="文本框 35">
            <a:extLst>
              <a:ext uri="{FF2B5EF4-FFF2-40B4-BE49-F238E27FC236}">
                <a16:creationId xmlns:a16="http://schemas.microsoft.com/office/drawing/2014/main" id="{A0BE1E8E-6353-714C-9ED9-82E96A4BDFEE}"/>
              </a:ext>
            </a:extLst>
          </p:cNvPr>
          <p:cNvSpPr txBox="1"/>
          <p:nvPr/>
        </p:nvSpPr>
        <p:spPr>
          <a:xfrm>
            <a:off x="2879848" y="3706567"/>
            <a:ext cx="1404000" cy="432000"/>
          </a:xfrm>
          <a:prstGeom prst="rect">
            <a:avLst/>
          </a:prstGeom>
          <a:solidFill>
            <a:schemeClr val="tx2">
              <a:lumMod val="60000"/>
              <a:lumOff val="4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upin_info</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7" name="文本框 36">
            <a:extLst>
              <a:ext uri="{FF2B5EF4-FFF2-40B4-BE49-F238E27FC236}">
                <a16:creationId xmlns:a16="http://schemas.microsoft.com/office/drawing/2014/main" id="{FB48DC19-6C03-3843-A884-0506806F9DE7}"/>
              </a:ext>
            </a:extLst>
          </p:cNvPr>
          <p:cNvSpPr txBox="1"/>
          <p:nvPr/>
        </p:nvSpPr>
        <p:spPr>
          <a:xfrm>
            <a:off x="2901106" y="4526706"/>
            <a:ext cx="1404000" cy="432000"/>
          </a:xfrm>
          <a:prstGeom prst="rect">
            <a:avLst/>
          </a:prstGeom>
          <a:solidFill>
            <a:schemeClr val="tx2">
              <a:lumMod val="60000"/>
              <a:lumOff val="4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freq_control</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8" name="文本框 37">
            <a:extLst>
              <a:ext uri="{FF2B5EF4-FFF2-40B4-BE49-F238E27FC236}">
                <a16:creationId xmlns:a16="http://schemas.microsoft.com/office/drawing/2014/main" id="{6D69244C-CDF5-FC47-9A48-B525918FBA43}"/>
              </a:ext>
            </a:extLst>
          </p:cNvPr>
          <p:cNvSpPr txBox="1"/>
          <p:nvPr/>
        </p:nvSpPr>
        <p:spPr>
          <a:xfrm>
            <a:off x="4969396" y="2857089"/>
            <a:ext cx="1404000"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Feedbs</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9" name="文本框 38">
            <a:extLst>
              <a:ext uri="{FF2B5EF4-FFF2-40B4-BE49-F238E27FC236}">
                <a16:creationId xmlns:a16="http://schemas.microsoft.com/office/drawing/2014/main" id="{E2ECD9EF-1B9E-4E4E-B2AA-CCB4316B861F}"/>
              </a:ext>
            </a:extLst>
          </p:cNvPr>
          <p:cNvSpPr txBox="1"/>
          <p:nvPr/>
        </p:nvSpPr>
        <p:spPr>
          <a:xfrm>
            <a:off x="4969395" y="3639819"/>
            <a:ext cx="1404000" cy="518897"/>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zh-CN" altLang="en-US" sz="1400" dirty="0">
                <a:ln w="0"/>
                <a:solidFill>
                  <a:schemeClr val="tx1"/>
                </a:solidFill>
                <a:effectLst>
                  <a:outerShdw blurRad="38100" dist="19050" dir="2700000" algn="tl" rotWithShape="0">
                    <a:schemeClr val="dk1">
                      <a:alpha val="40000"/>
                    </a:schemeClr>
                  </a:outerShdw>
                </a:effectLst>
                <a:latin typeface="+mj-ea"/>
                <a:ea typeface="+mj-ea"/>
              </a:rPr>
              <a:t>闪投</a:t>
            </a:r>
          </a:p>
        </p:txBody>
      </p:sp>
      <p:sp>
        <p:nvSpPr>
          <p:cNvPr id="40" name="文本框 39">
            <a:extLst>
              <a:ext uri="{FF2B5EF4-FFF2-40B4-BE49-F238E27FC236}">
                <a16:creationId xmlns:a16="http://schemas.microsoft.com/office/drawing/2014/main" id="{4353A485-BE80-FD47-B404-A391C5688FB0}"/>
              </a:ext>
            </a:extLst>
          </p:cNvPr>
          <p:cNvSpPr txBox="1"/>
          <p:nvPr/>
        </p:nvSpPr>
        <p:spPr>
          <a:xfrm>
            <a:off x="4958568" y="4509446"/>
            <a:ext cx="1447732" cy="44926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a:ln w="0"/>
                <a:solidFill>
                  <a:schemeClr val="tx1"/>
                </a:solidFill>
                <a:effectLst>
                  <a:outerShdw blurRad="38100" dist="19050" dir="2700000" algn="tl" rotWithShape="0">
                    <a:schemeClr val="dk1">
                      <a:alpha val="40000"/>
                    </a:schemeClr>
                  </a:outerShdw>
                </a:effectLst>
                <a:latin typeface="+mj-ea"/>
                <a:ea typeface="+mj-ea"/>
              </a:rPr>
              <a:t>GD</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41" name="文本框 40">
            <a:extLst>
              <a:ext uri="{FF2B5EF4-FFF2-40B4-BE49-F238E27FC236}">
                <a16:creationId xmlns:a16="http://schemas.microsoft.com/office/drawing/2014/main" id="{75F49DD9-EAF7-6146-B04D-AE3EA55F0B71}"/>
              </a:ext>
            </a:extLst>
          </p:cNvPr>
          <p:cNvSpPr txBox="1"/>
          <p:nvPr/>
        </p:nvSpPr>
        <p:spPr>
          <a:xfrm>
            <a:off x="6972374" y="2954419"/>
            <a:ext cx="800024" cy="1889885"/>
          </a:xfrm>
          <a:prstGeom prst="rect">
            <a:avLst/>
          </a:prstGeom>
          <a:solidFill>
            <a:srgbClr val="FFFF00">
              <a:alpha val="50000"/>
            </a:srgb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a:ln w="0"/>
                <a:solidFill>
                  <a:schemeClr val="tx1"/>
                </a:solidFill>
                <a:effectLst>
                  <a:outerShdw blurRad="38100" dist="19050" dir="2700000" algn="tl" rotWithShape="0">
                    <a:schemeClr val="dk1">
                      <a:alpha val="40000"/>
                    </a:schemeClr>
                  </a:outerShdw>
                </a:effectLst>
                <a:latin typeface="+mj-ea"/>
                <a:ea typeface="+mj-ea"/>
              </a:rPr>
              <a:t>Proxy</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42" name="文本框 41">
            <a:extLst>
              <a:ext uri="{FF2B5EF4-FFF2-40B4-BE49-F238E27FC236}">
                <a16:creationId xmlns:a16="http://schemas.microsoft.com/office/drawing/2014/main" id="{CB637352-D43F-DA41-A907-1FD8009EDA10}"/>
              </a:ext>
            </a:extLst>
          </p:cNvPr>
          <p:cNvSpPr txBox="1"/>
          <p:nvPr/>
        </p:nvSpPr>
        <p:spPr>
          <a:xfrm>
            <a:off x="8589087" y="2857089"/>
            <a:ext cx="1404000"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qianka_advlist</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43" name="文本框 42">
            <a:extLst>
              <a:ext uri="{FF2B5EF4-FFF2-40B4-BE49-F238E27FC236}">
                <a16:creationId xmlns:a16="http://schemas.microsoft.com/office/drawing/2014/main" id="{A7A3514C-18A9-6546-AE60-6D6CBE377067}"/>
              </a:ext>
            </a:extLst>
          </p:cNvPr>
          <p:cNvSpPr txBox="1"/>
          <p:nvPr/>
        </p:nvSpPr>
        <p:spPr>
          <a:xfrm>
            <a:off x="8589086" y="3683362"/>
            <a:ext cx="1404000"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gd_advlist</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44" name="文本框 43">
            <a:extLst>
              <a:ext uri="{FF2B5EF4-FFF2-40B4-BE49-F238E27FC236}">
                <a16:creationId xmlns:a16="http://schemas.microsoft.com/office/drawing/2014/main" id="{04311EF8-670D-E249-87FD-03988EB89A16}"/>
              </a:ext>
            </a:extLst>
          </p:cNvPr>
          <p:cNvSpPr txBox="1"/>
          <p:nvPr/>
        </p:nvSpPr>
        <p:spPr>
          <a:xfrm>
            <a:off x="8589086" y="4526706"/>
            <a:ext cx="1404000"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advlist</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cxnSp>
        <p:nvCxnSpPr>
          <p:cNvPr id="46" name="直线箭头连接符 45">
            <a:extLst>
              <a:ext uri="{FF2B5EF4-FFF2-40B4-BE49-F238E27FC236}">
                <a16:creationId xmlns:a16="http://schemas.microsoft.com/office/drawing/2014/main" id="{AEB5362A-5AB3-214D-B353-43D98CEE30A8}"/>
              </a:ext>
            </a:extLst>
          </p:cNvPr>
          <p:cNvCxnSpPr>
            <a:cxnSpLocks/>
            <a:stCxn id="32" idx="3"/>
            <a:endCxn id="35" idx="1"/>
          </p:cNvCxnSpPr>
          <p:nvPr/>
        </p:nvCxnSpPr>
        <p:spPr bwMode="auto">
          <a:xfrm>
            <a:off x="2406960" y="3070732"/>
            <a:ext cx="494147" cy="2357"/>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47" name="直线箭头连接符 46">
            <a:extLst>
              <a:ext uri="{FF2B5EF4-FFF2-40B4-BE49-F238E27FC236}">
                <a16:creationId xmlns:a16="http://schemas.microsoft.com/office/drawing/2014/main" id="{8E5F41A7-BB58-6443-AB71-6D9386F7A811}"/>
              </a:ext>
            </a:extLst>
          </p:cNvPr>
          <p:cNvCxnSpPr>
            <a:cxnSpLocks/>
            <a:stCxn id="33" idx="3"/>
            <a:endCxn id="37" idx="1"/>
          </p:cNvCxnSpPr>
          <p:nvPr/>
        </p:nvCxnSpPr>
        <p:spPr bwMode="auto">
          <a:xfrm>
            <a:off x="2380473" y="3923129"/>
            <a:ext cx="520633" cy="819577"/>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48" name="直线箭头连接符 47">
            <a:extLst>
              <a:ext uri="{FF2B5EF4-FFF2-40B4-BE49-F238E27FC236}">
                <a16:creationId xmlns:a16="http://schemas.microsoft.com/office/drawing/2014/main" id="{713E2D55-CE69-1444-8DDC-6E5CC729B00E}"/>
              </a:ext>
            </a:extLst>
          </p:cNvPr>
          <p:cNvCxnSpPr>
            <a:cxnSpLocks/>
            <a:stCxn id="34" idx="3"/>
            <a:endCxn id="37" idx="1"/>
          </p:cNvCxnSpPr>
          <p:nvPr/>
        </p:nvCxnSpPr>
        <p:spPr bwMode="auto">
          <a:xfrm flipV="1">
            <a:off x="2380473" y="4742706"/>
            <a:ext cx="520633" cy="13365"/>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49" name="直线箭头连接符 48">
            <a:extLst>
              <a:ext uri="{FF2B5EF4-FFF2-40B4-BE49-F238E27FC236}">
                <a16:creationId xmlns:a16="http://schemas.microsoft.com/office/drawing/2014/main" id="{BED0736F-0636-2E40-A811-F3301A640AFF}"/>
              </a:ext>
            </a:extLst>
          </p:cNvPr>
          <p:cNvCxnSpPr>
            <a:cxnSpLocks/>
            <a:stCxn id="34" idx="3"/>
            <a:endCxn id="35" idx="1"/>
          </p:cNvCxnSpPr>
          <p:nvPr/>
        </p:nvCxnSpPr>
        <p:spPr bwMode="auto">
          <a:xfrm flipV="1">
            <a:off x="2380473" y="3073089"/>
            <a:ext cx="520634" cy="1682982"/>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50" name="直线箭头连接符 49">
            <a:extLst>
              <a:ext uri="{FF2B5EF4-FFF2-40B4-BE49-F238E27FC236}">
                <a16:creationId xmlns:a16="http://schemas.microsoft.com/office/drawing/2014/main" id="{B7CE1CAB-42F0-B944-93D6-E78315631ADC}"/>
              </a:ext>
            </a:extLst>
          </p:cNvPr>
          <p:cNvCxnSpPr>
            <a:cxnSpLocks/>
            <a:stCxn id="33" idx="3"/>
            <a:endCxn id="35" idx="1"/>
          </p:cNvCxnSpPr>
          <p:nvPr/>
        </p:nvCxnSpPr>
        <p:spPr bwMode="auto">
          <a:xfrm flipV="1">
            <a:off x="2380473" y="3073089"/>
            <a:ext cx="520634" cy="85004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51" name="直线箭头连接符 50">
            <a:extLst>
              <a:ext uri="{FF2B5EF4-FFF2-40B4-BE49-F238E27FC236}">
                <a16:creationId xmlns:a16="http://schemas.microsoft.com/office/drawing/2014/main" id="{5606EE6D-4606-0440-B46F-CA756B4385C2}"/>
              </a:ext>
            </a:extLst>
          </p:cNvPr>
          <p:cNvCxnSpPr>
            <a:cxnSpLocks/>
            <a:stCxn id="33" idx="3"/>
            <a:endCxn id="36" idx="1"/>
          </p:cNvCxnSpPr>
          <p:nvPr/>
        </p:nvCxnSpPr>
        <p:spPr bwMode="auto">
          <a:xfrm flipV="1">
            <a:off x="2380473" y="3922567"/>
            <a:ext cx="499375" cy="562"/>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82" name="肘形连接符 81">
            <a:extLst>
              <a:ext uri="{FF2B5EF4-FFF2-40B4-BE49-F238E27FC236}">
                <a16:creationId xmlns:a16="http://schemas.microsoft.com/office/drawing/2014/main" id="{0DF33B2B-DBD3-6248-BC6D-1A25C390EB14}"/>
              </a:ext>
            </a:extLst>
          </p:cNvPr>
          <p:cNvCxnSpPr>
            <a:stCxn id="78" idx="3"/>
            <a:endCxn id="38" idx="1"/>
          </p:cNvCxnSpPr>
          <p:nvPr/>
        </p:nvCxnSpPr>
        <p:spPr bwMode="auto">
          <a:xfrm flipV="1">
            <a:off x="4572000" y="3073089"/>
            <a:ext cx="397396" cy="826273"/>
          </a:xfrm>
          <a:prstGeom prst="bentConnector3">
            <a:avLst/>
          </a:prstGeom>
          <a:solidFill>
            <a:srgbClr val="FFFF99"/>
          </a:solidFill>
          <a:ln w="9525" cap="flat" cmpd="sng" algn="ctr">
            <a:solidFill>
              <a:schemeClr val="tx1"/>
            </a:solidFill>
            <a:prstDash val="solid"/>
            <a:round/>
            <a:headEnd type="none" w="med" len="med"/>
            <a:tailEnd type="triangle"/>
          </a:ln>
          <a:effectLst/>
        </p:spPr>
      </p:cxnSp>
      <p:cxnSp>
        <p:nvCxnSpPr>
          <p:cNvPr id="84" name="肘形连接符 83">
            <a:extLst>
              <a:ext uri="{FF2B5EF4-FFF2-40B4-BE49-F238E27FC236}">
                <a16:creationId xmlns:a16="http://schemas.microsoft.com/office/drawing/2014/main" id="{4334CFE2-68EA-EE49-9679-EEB5E6807CE8}"/>
              </a:ext>
            </a:extLst>
          </p:cNvPr>
          <p:cNvCxnSpPr>
            <a:cxnSpLocks/>
            <a:stCxn id="78" idx="3"/>
            <a:endCxn id="40" idx="1"/>
          </p:cNvCxnSpPr>
          <p:nvPr/>
        </p:nvCxnSpPr>
        <p:spPr bwMode="auto">
          <a:xfrm>
            <a:off x="4572000" y="3899362"/>
            <a:ext cx="386568" cy="834714"/>
          </a:xfrm>
          <a:prstGeom prst="bentConnector3">
            <a:avLst/>
          </a:prstGeom>
          <a:solidFill>
            <a:srgbClr val="FFFF99"/>
          </a:solidFill>
          <a:ln w="9525" cap="flat" cmpd="sng" algn="ctr">
            <a:solidFill>
              <a:schemeClr val="tx1"/>
            </a:solidFill>
            <a:prstDash val="solid"/>
            <a:round/>
            <a:headEnd type="none" w="med" len="med"/>
            <a:tailEnd type="triangle"/>
          </a:ln>
          <a:effectLst/>
        </p:spPr>
      </p:cxnSp>
      <p:cxnSp>
        <p:nvCxnSpPr>
          <p:cNvPr id="86" name="直线箭头连接符 85">
            <a:extLst>
              <a:ext uri="{FF2B5EF4-FFF2-40B4-BE49-F238E27FC236}">
                <a16:creationId xmlns:a16="http://schemas.microsoft.com/office/drawing/2014/main" id="{394A6A56-79CE-B44B-9EA5-F628F2AF96E3}"/>
              </a:ext>
            </a:extLst>
          </p:cNvPr>
          <p:cNvCxnSpPr>
            <a:stCxn id="78" idx="3"/>
            <a:endCxn id="39" idx="1"/>
          </p:cNvCxnSpPr>
          <p:nvPr/>
        </p:nvCxnSpPr>
        <p:spPr bwMode="auto">
          <a:xfrm flipV="1">
            <a:off x="4572000" y="3899268"/>
            <a:ext cx="397395" cy="94"/>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88" name="肘形连接符 87">
            <a:extLst>
              <a:ext uri="{FF2B5EF4-FFF2-40B4-BE49-F238E27FC236}">
                <a16:creationId xmlns:a16="http://schemas.microsoft.com/office/drawing/2014/main" id="{D9B60978-71E7-1B4F-929C-D03563EBBD42}"/>
              </a:ext>
            </a:extLst>
          </p:cNvPr>
          <p:cNvCxnSpPr>
            <a:cxnSpLocks/>
            <a:stCxn id="38" idx="3"/>
            <a:endCxn id="41" idx="1"/>
          </p:cNvCxnSpPr>
          <p:nvPr/>
        </p:nvCxnSpPr>
        <p:spPr bwMode="auto">
          <a:xfrm>
            <a:off x="6373396" y="3073089"/>
            <a:ext cx="598978" cy="826273"/>
          </a:xfrm>
          <a:prstGeom prst="bentConnector3">
            <a:avLst>
              <a:gd name="adj1" fmla="val 50000"/>
            </a:avLst>
          </a:prstGeom>
          <a:solidFill>
            <a:srgbClr val="FFFF99"/>
          </a:solidFill>
          <a:ln w="9525" cap="flat" cmpd="sng" algn="ctr">
            <a:solidFill>
              <a:schemeClr val="tx1"/>
            </a:solidFill>
            <a:prstDash val="solid"/>
            <a:round/>
            <a:headEnd type="none" w="med" len="med"/>
            <a:tailEnd type="triangle"/>
          </a:ln>
          <a:effectLst/>
        </p:spPr>
      </p:cxnSp>
      <p:cxnSp>
        <p:nvCxnSpPr>
          <p:cNvPr id="93" name="肘形连接符 92">
            <a:extLst>
              <a:ext uri="{FF2B5EF4-FFF2-40B4-BE49-F238E27FC236}">
                <a16:creationId xmlns:a16="http://schemas.microsoft.com/office/drawing/2014/main" id="{D70A39C8-898E-7E44-8F8D-755386281A58}"/>
              </a:ext>
            </a:extLst>
          </p:cNvPr>
          <p:cNvCxnSpPr>
            <a:cxnSpLocks/>
            <a:stCxn id="40" idx="3"/>
            <a:endCxn id="41" idx="1"/>
          </p:cNvCxnSpPr>
          <p:nvPr/>
        </p:nvCxnSpPr>
        <p:spPr bwMode="auto">
          <a:xfrm flipV="1">
            <a:off x="6406300" y="3899362"/>
            <a:ext cx="566074" cy="834714"/>
          </a:xfrm>
          <a:prstGeom prst="bentConnector3">
            <a:avLst/>
          </a:prstGeom>
          <a:solidFill>
            <a:srgbClr val="FFFF99"/>
          </a:solidFill>
          <a:ln w="9525" cap="flat" cmpd="sng" algn="ctr">
            <a:solidFill>
              <a:schemeClr val="tx1"/>
            </a:solidFill>
            <a:prstDash val="solid"/>
            <a:round/>
            <a:headEnd type="none" w="med" len="med"/>
            <a:tailEnd type="triangle"/>
          </a:ln>
          <a:effectLst/>
        </p:spPr>
      </p:cxnSp>
      <p:cxnSp>
        <p:nvCxnSpPr>
          <p:cNvPr id="97" name="直线箭头连接符 96">
            <a:extLst>
              <a:ext uri="{FF2B5EF4-FFF2-40B4-BE49-F238E27FC236}">
                <a16:creationId xmlns:a16="http://schemas.microsoft.com/office/drawing/2014/main" id="{1607A99A-683D-0F4D-B0C8-69AA3A35F076}"/>
              </a:ext>
            </a:extLst>
          </p:cNvPr>
          <p:cNvCxnSpPr>
            <a:stCxn id="41" idx="3"/>
          </p:cNvCxnSpPr>
          <p:nvPr/>
        </p:nvCxnSpPr>
        <p:spPr bwMode="auto">
          <a:xfrm flipV="1">
            <a:off x="7772398" y="3089477"/>
            <a:ext cx="816688" cy="809885"/>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99" name="直线箭头连接符 98">
            <a:extLst>
              <a:ext uri="{FF2B5EF4-FFF2-40B4-BE49-F238E27FC236}">
                <a16:creationId xmlns:a16="http://schemas.microsoft.com/office/drawing/2014/main" id="{3D4E7116-B476-624E-8E84-AEFE045583D3}"/>
              </a:ext>
            </a:extLst>
          </p:cNvPr>
          <p:cNvCxnSpPr>
            <a:stCxn id="41" idx="3"/>
            <a:endCxn id="43" idx="1"/>
          </p:cNvCxnSpPr>
          <p:nvPr/>
        </p:nvCxnSpPr>
        <p:spPr bwMode="auto">
          <a:xfrm>
            <a:off x="7772398" y="3899362"/>
            <a:ext cx="816688" cy="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101" name="直线箭头连接符 100">
            <a:extLst>
              <a:ext uri="{FF2B5EF4-FFF2-40B4-BE49-F238E27FC236}">
                <a16:creationId xmlns:a16="http://schemas.microsoft.com/office/drawing/2014/main" id="{C6E48FB2-F967-444C-8531-F8DA6BC8B1A0}"/>
              </a:ext>
            </a:extLst>
          </p:cNvPr>
          <p:cNvCxnSpPr>
            <a:stCxn id="41" idx="3"/>
            <a:endCxn id="44" idx="1"/>
          </p:cNvCxnSpPr>
          <p:nvPr/>
        </p:nvCxnSpPr>
        <p:spPr bwMode="auto">
          <a:xfrm>
            <a:off x="7772398" y="3899362"/>
            <a:ext cx="816688" cy="843344"/>
          </a:xfrm>
          <a:prstGeom prst="straightConnector1">
            <a:avLst/>
          </a:prstGeom>
          <a:solidFill>
            <a:srgbClr val="FFFF99"/>
          </a:solidFill>
          <a:ln w="9525" cap="flat" cmpd="sng" algn="ctr">
            <a:solidFill>
              <a:schemeClr val="tx1"/>
            </a:solidFill>
            <a:prstDash val="solid"/>
            <a:round/>
            <a:headEnd type="none" w="med" len="med"/>
            <a:tailEnd type="triangle"/>
          </a:ln>
          <a:effectLst/>
        </p:spPr>
      </p:cxnSp>
      <p:sp>
        <p:nvSpPr>
          <p:cNvPr id="104" name="文本框 103">
            <a:extLst>
              <a:ext uri="{FF2B5EF4-FFF2-40B4-BE49-F238E27FC236}">
                <a16:creationId xmlns:a16="http://schemas.microsoft.com/office/drawing/2014/main" id="{EC9A0274-5829-1448-89BD-08FF6E0C2C86}"/>
              </a:ext>
            </a:extLst>
          </p:cNvPr>
          <p:cNvSpPr txBox="1"/>
          <p:nvPr/>
        </p:nvSpPr>
        <p:spPr>
          <a:xfrm>
            <a:off x="2645160" y="1652430"/>
            <a:ext cx="2313408" cy="400110"/>
          </a:xfrm>
          <a:prstGeom prst="rect">
            <a:avLst/>
          </a:prstGeom>
          <a:noFill/>
        </p:spPr>
        <p:txBody>
          <a:bodyPr wrap="square" rtlCol="0">
            <a:spAutoFit/>
          </a:bodyPr>
          <a:lstStyle/>
          <a:p>
            <a:r>
              <a:rPr kumimoji="1" lang="en-US" altLang="zh-CN" sz="2000" dirty="0" err="1"/>
              <a:t>prepare_request</a:t>
            </a:r>
            <a:endParaRPr kumimoji="1" lang="zh-CN" altLang="en-US" sz="2000" dirty="0"/>
          </a:p>
        </p:txBody>
      </p:sp>
      <p:sp>
        <p:nvSpPr>
          <p:cNvPr id="105" name="文本框 104">
            <a:extLst>
              <a:ext uri="{FF2B5EF4-FFF2-40B4-BE49-F238E27FC236}">
                <a16:creationId xmlns:a16="http://schemas.microsoft.com/office/drawing/2014/main" id="{EE4C1AB8-042D-CA48-AA2D-3257FE52895D}"/>
              </a:ext>
            </a:extLst>
          </p:cNvPr>
          <p:cNvSpPr txBox="1"/>
          <p:nvPr/>
        </p:nvSpPr>
        <p:spPr>
          <a:xfrm>
            <a:off x="8171720" y="1652430"/>
            <a:ext cx="2153154" cy="400110"/>
          </a:xfrm>
          <a:prstGeom prst="rect">
            <a:avLst/>
          </a:prstGeom>
          <a:noFill/>
        </p:spPr>
        <p:txBody>
          <a:bodyPr wrap="none" rtlCol="0">
            <a:spAutoFit/>
          </a:bodyPr>
          <a:lstStyle/>
          <a:p>
            <a:r>
              <a:rPr kumimoji="1" lang="en-US" altLang="zh-CN" sz="2000" dirty="0" err="1"/>
              <a:t>handle_response</a:t>
            </a:r>
            <a:endParaRPr kumimoji="1" lang="zh-CN" altLang="en-US" sz="2000" dirty="0"/>
          </a:p>
        </p:txBody>
      </p:sp>
    </p:spTree>
    <p:extLst>
      <p:ext uri="{BB962C8B-B14F-4D97-AF65-F5344CB8AC3E}">
        <p14:creationId xmlns:p14="http://schemas.microsoft.com/office/powerpoint/2010/main" val="2381317482"/>
      </p:ext>
    </p:extLst>
  </p:cSld>
  <p:clrMapOvr>
    <a:masterClrMapping/>
  </p:clrMapOvr>
  <p:transition>
    <p:wipe dir="d"/>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广告触发</a:t>
            </a:r>
            <a:r>
              <a:rPr kumimoji="1" lang="en-US" altLang="zh-CN" sz="3600" dirty="0">
                <a:latin typeface="+mj-ea"/>
                <a:ea typeface="+mj-ea"/>
              </a:rPr>
              <a:t>-</a:t>
            </a:r>
            <a:r>
              <a:rPr kumimoji="1" lang="en-US" altLang="zh-CN" sz="3600" dirty="0" err="1">
                <a:latin typeface="+mj-ea"/>
                <a:ea typeface="+mj-ea"/>
              </a:rPr>
              <a:t>RtaBsPM</a:t>
            </a:r>
            <a:endParaRPr kumimoji="1" lang="zh-CN" altLang="en-US" sz="3600"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277589" y="896552"/>
            <a:ext cx="10972800" cy="5830816"/>
          </a:xfrm>
        </p:spPr>
        <p:txBody>
          <a:bodyPr/>
          <a:lstStyle/>
          <a:p>
            <a:pPr>
              <a:lnSpc>
                <a:spcPct val="150000"/>
              </a:lnSpc>
              <a:buClrTx/>
              <a:buSzPct val="120000"/>
            </a:pPr>
            <a:r>
              <a:rPr kumimoji="1" lang="zh-CN" altLang="en-US" b="1" dirty="0">
                <a:latin typeface="+mn-lt"/>
                <a:ea typeface="+mj-ea"/>
              </a:rPr>
              <a:t>交互类</a:t>
            </a:r>
            <a:r>
              <a:rPr kumimoji="1" lang="en-US" altLang="zh-CN" b="1" dirty="0">
                <a:latin typeface="+mn-lt"/>
                <a:ea typeface="+mj-ea"/>
              </a:rPr>
              <a:t>(</a:t>
            </a:r>
            <a:r>
              <a:rPr kumimoji="1" lang="en-US" altLang="zh-CN" b="1" dirty="0" err="1">
                <a:latin typeface="+mn-lt"/>
                <a:ea typeface="+mj-ea"/>
              </a:rPr>
              <a:t>Pbrpc</a:t>
            </a:r>
            <a:r>
              <a:rPr kumimoji="1" lang="en-US" altLang="zh-CN" b="1" dirty="0">
                <a:latin typeface="+mn-lt"/>
                <a:ea typeface="+mj-ea"/>
              </a:rPr>
              <a:t>)</a:t>
            </a:r>
            <a:r>
              <a:rPr kumimoji="1" lang="zh-CN" altLang="en-US" dirty="0">
                <a:latin typeface="+mn-lt"/>
                <a:ea typeface="+mj-ea"/>
              </a:rPr>
              <a:t>：</a:t>
            </a:r>
            <a:r>
              <a:rPr lang="zh-CN" altLang="en-US" dirty="0">
                <a:latin typeface="+mn-lt"/>
                <a:ea typeface="+mj-ea"/>
              </a:rPr>
              <a:t>用流量特征直接请求广告主，让广告主决定是否投放</a:t>
            </a:r>
            <a:endParaRPr kumimoji="1" lang="en-US" altLang="zh-CN" dirty="0">
              <a:latin typeface="+mn-lt"/>
              <a:ea typeface="+mj-ea"/>
            </a:endParaRPr>
          </a:p>
          <a:p>
            <a:pPr lvl="2">
              <a:lnSpc>
                <a:spcPct val="150000"/>
              </a:lnSpc>
              <a:buClrTx/>
              <a:buSzPct val="120000"/>
            </a:pPr>
            <a:endParaRPr lang="en-US" altLang="zh-CN" dirty="0">
              <a:latin typeface="+mn-lt"/>
              <a:ea typeface="+mj-ea"/>
            </a:endParaRPr>
          </a:p>
          <a:p>
            <a:pPr marL="457200" indent="-457200">
              <a:lnSpc>
                <a:spcPct val="150000"/>
              </a:lnSpc>
              <a:buClrTx/>
              <a:buSzPct val="120000"/>
              <a:buFont typeface="Arial" panose="020B0604020202020204" pitchFamily="34" charset="0"/>
              <a:buChar char="•"/>
            </a:pPr>
            <a:r>
              <a:rPr lang="en-US" altLang="zh-CN" dirty="0" err="1">
                <a:latin typeface="+mn-lt"/>
                <a:ea typeface="+mj-ea"/>
              </a:rPr>
              <a:t>papre_request</a:t>
            </a:r>
            <a:r>
              <a:rPr lang="en-US" altLang="zh-CN" dirty="0">
                <a:latin typeface="+mn-lt"/>
                <a:ea typeface="+mj-ea"/>
              </a:rPr>
              <a:t>():</a:t>
            </a:r>
            <a:r>
              <a:rPr lang="zh-CN" altLang="en-US" dirty="0">
                <a:latin typeface="+mn-lt"/>
                <a:ea typeface="+mj-ea"/>
              </a:rPr>
              <a:t> </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en" altLang="zh-CN" dirty="0">
                <a:latin typeface="+mn-lt"/>
                <a:ea typeface="+mj-ea"/>
              </a:rPr>
              <a:t>user</a:t>
            </a:r>
            <a:r>
              <a:rPr lang="en-US" altLang="zh-CN" dirty="0">
                <a:latin typeface="+mn-lt"/>
                <a:ea typeface="+mj-ea"/>
              </a:rPr>
              <a:t>_info</a:t>
            </a:r>
            <a:r>
              <a:rPr lang="zh-CN" altLang="en-US" dirty="0">
                <a:latin typeface="+mn-lt"/>
                <a:ea typeface="+mj-ea"/>
              </a:rPr>
              <a:t>：</a:t>
            </a:r>
            <a:r>
              <a:rPr lang="en-US" altLang="zh-CN" dirty="0">
                <a:latin typeface="+mn-lt"/>
                <a:ea typeface="+mj-ea"/>
              </a:rPr>
              <a:t>age</a:t>
            </a:r>
            <a:r>
              <a:rPr lang="zh-CN" altLang="en-US" dirty="0">
                <a:latin typeface="+mn-lt"/>
                <a:ea typeface="+mj-ea"/>
              </a:rPr>
              <a:t>、</a:t>
            </a:r>
            <a:r>
              <a:rPr lang="en-US" altLang="zh-CN" dirty="0">
                <a:latin typeface="+mn-lt"/>
                <a:ea typeface="+mj-ea"/>
              </a:rPr>
              <a:t>gender</a:t>
            </a:r>
            <a:r>
              <a:rPr lang="zh-CN" altLang="en-US" dirty="0">
                <a:latin typeface="+mn-lt"/>
                <a:ea typeface="+mj-ea"/>
              </a:rPr>
              <a:t>、</a:t>
            </a:r>
            <a:r>
              <a:rPr lang="en-US" altLang="zh-CN" dirty="0" err="1">
                <a:latin typeface="+mn-lt"/>
                <a:ea typeface="+mj-ea"/>
              </a:rPr>
              <a:t>os</a:t>
            </a:r>
            <a:r>
              <a:rPr lang="zh-CN" altLang="en-US" dirty="0">
                <a:latin typeface="+mn-lt"/>
                <a:ea typeface="+mj-ea"/>
              </a:rPr>
              <a:t>、</a:t>
            </a:r>
            <a:r>
              <a:rPr lang="en-US" altLang="zh-CN" dirty="0">
                <a:latin typeface="+mn-lt"/>
                <a:ea typeface="+mj-ea"/>
              </a:rPr>
              <a:t>net</a:t>
            </a:r>
            <a:r>
              <a:rPr lang="zh-CN" altLang="en-US" dirty="0">
                <a:latin typeface="+mn-lt"/>
                <a:ea typeface="+mj-ea"/>
              </a:rPr>
              <a:t>等</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en-US" altLang="zh-CN" dirty="0" err="1">
                <a:latin typeface="+mn-lt"/>
                <a:ea typeface="+mj-ea"/>
              </a:rPr>
              <a:t>common_info</a:t>
            </a:r>
            <a:r>
              <a:rPr lang="en-US" altLang="zh-CN" dirty="0">
                <a:latin typeface="+mn-lt"/>
                <a:ea typeface="+mj-ea"/>
              </a:rPr>
              <a:t>:</a:t>
            </a:r>
            <a:r>
              <a:rPr lang="zh-CN" altLang="en-US" dirty="0">
                <a:latin typeface="+mn-lt"/>
                <a:ea typeface="+mj-ea"/>
              </a:rPr>
              <a:t> </a:t>
            </a:r>
            <a:r>
              <a:rPr lang="en-US" altLang="zh-CN" dirty="0" err="1">
                <a:latin typeface="+mn-lt"/>
                <a:ea typeface="+mj-ea"/>
              </a:rPr>
              <a:t>sdk_version</a:t>
            </a:r>
            <a:r>
              <a:rPr lang="zh-CN" altLang="en-US" dirty="0">
                <a:latin typeface="+mn-lt"/>
                <a:ea typeface="+mj-ea"/>
              </a:rPr>
              <a:t>、</a:t>
            </a:r>
            <a:r>
              <a:rPr lang="en-US" altLang="zh-CN" dirty="0" err="1">
                <a:latin typeface="+mn-lt"/>
                <a:ea typeface="+mj-ea"/>
              </a:rPr>
              <a:t>epvq</a:t>
            </a:r>
            <a:r>
              <a:rPr lang="zh-CN" altLang="en-US" dirty="0">
                <a:latin typeface="+mn-lt"/>
                <a:ea typeface="+mj-ea"/>
              </a:rPr>
              <a:t>等</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en-US" altLang="zh-CN" dirty="0" err="1">
                <a:latin typeface="+mn-lt"/>
                <a:ea typeface="+mj-ea"/>
              </a:rPr>
              <a:t>tb_req</a:t>
            </a:r>
            <a:r>
              <a:rPr lang="zh-CN" altLang="en-US" dirty="0">
                <a:latin typeface="+mn-lt"/>
                <a:ea typeface="+mj-ea"/>
              </a:rPr>
              <a:t>、</a:t>
            </a:r>
            <a:r>
              <a:rPr lang="en-US" altLang="zh-CN" dirty="0" err="1">
                <a:latin typeface="+mn-lt"/>
                <a:ea typeface="+mj-ea"/>
              </a:rPr>
              <a:t>sf_req</a:t>
            </a:r>
            <a:r>
              <a:rPr lang="zh-CN" altLang="en-US" dirty="0">
                <a:latin typeface="+mn-lt"/>
                <a:ea typeface="+mj-ea"/>
              </a:rPr>
              <a:t>、</a:t>
            </a:r>
            <a:r>
              <a:rPr lang="en-US" altLang="zh-CN" dirty="0" err="1">
                <a:latin typeface="+mn-lt"/>
                <a:ea typeface="+mj-ea"/>
              </a:rPr>
              <a:t>media_info</a:t>
            </a:r>
            <a:r>
              <a:rPr lang="zh-CN" altLang="en-US" dirty="0">
                <a:latin typeface="+mn-lt"/>
                <a:ea typeface="+mj-ea"/>
              </a:rPr>
              <a:t>等</a:t>
            </a:r>
            <a:endParaRPr lang="en-US" altLang="zh-CN" dirty="0">
              <a:latin typeface="+mn-lt"/>
              <a:ea typeface="+mj-ea"/>
            </a:endParaRPr>
          </a:p>
          <a:p>
            <a:pPr lvl="1">
              <a:lnSpc>
                <a:spcPct val="150000"/>
              </a:lnSpc>
              <a:buClrTx/>
              <a:buSzPct val="120000"/>
            </a:pPr>
            <a:endParaRPr lang="zh-CN" altLang="en-US" dirty="0">
              <a:latin typeface="+mn-lt"/>
              <a:ea typeface="+mj-ea"/>
            </a:endParaRPr>
          </a:p>
          <a:p>
            <a:pPr marL="457200" indent="-457200">
              <a:lnSpc>
                <a:spcPct val="150000"/>
              </a:lnSpc>
              <a:buClrTx/>
              <a:buSzPct val="120000"/>
              <a:buFont typeface="Arial" panose="020B0604020202020204" pitchFamily="34" charset="0"/>
              <a:buChar char="•"/>
            </a:pPr>
            <a:r>
              <a:rPr lang="en-US" altLang="zh-CN" dirty="0" err="1">
                <a:latin typeface="+mn-lt"/>
                <a:ea typeface="+mj-ea"/>
              </a:rPr>
              <a:t>handle_response</a:t>
            </a:r>
            <a:r>
              <a:rPr lang="en-US" altLang="zh-CN" dirty="0">
                <a:latin typeface="+mn-lt"/>
                <a:ea typeface="+mj-ea"/>
              </a:rPr>
              <a:t>():</a:t>
            </a:r>
          </a:p>
          <a:p>
            <a:pPr marL="914400" lvl="1" indent="-457200">
              <a:lnSpc>
                <a:spcPct val="150000"/>
              </a:lnSpc>
              <a:buClrTx/>
              <a:buSzPct val="120000"/>
              <a:buFont typeface="Arial" panose="020B0604020202020204" pitchFamily="34" charset="0"/>
              <a:buChar char="•"/>
            </a:pPr>
            <a:r>
              <a:rPr lang="zh-CN" altLang="en-US" dirty="0">
                <a:latin typeface="+mn-lt"/>
                <a:ea typeface="+mj-ea"/>
              </a:rPr>
              <a:t>广告的结构信息：</a:t>
            </a:r>
            <a:r>
              <a:rPr lang="en" altLang="zh-CN" dirty="0" err="1">
                <a:latin typeface="+mn-lt"/>
                <a:ea typeface="+mj-ea"/>
              </a:rPr>
              <a:t>ad_type</a:t>
            </a:r>
            <a:r>
              <a:rPr lang="zh-CN" altLang="en-US" dirty="0">
                <a:latin typeface="+mn-lt"/>
                <a:ea typeface="+mj-ea"/>
              </a:rPr>
              <a:t>、</a:t>
            </a:r>
            <a:r>
              <a:rPr lang="en-US" altLang="zh-CN" dirty="0" err="1">
                <a:latin typeface="+mn-lt"/>
                <a:ea typeface="+mj-ea"/>
              </a:rPr>
              <a:t>user_id</a:t>
            </a:r>
            <a:r>
              <a:rPr lang="zh-CN" altLang="en-US" dirty="0">
                <a:latin typeface="+mn-lt"/>
                <a:ea typeface="+mj-ea"/>
              </a:rPr>
              <a:t>、</a:t>
            </a:r>
            <a:r>
              <a:rPr lang="en-US" altLang="zh-CN" dirty="0" err="1">
                <a:latin typeface="+mn-lt"/>
                <a:ea typeface="+mj-ea"/>
              </a:rPr>
              <a:t>plan_id</a:t>
            </a:r>
            <a:r>
              <a:rPr lang="zh-CN" altLang="en-US" dirty="0">
                <a:latin typeface="+mn-lt"/>
                <a:ea typeface="+mj-ea"/>
              </a:rPr>
              <a:t>、</a:t>
            </a:r>
            <a:r>
              <a:rPr lang="en-US" altLang="zh-CN" dirty="0" err="1">
                <a:latin typeface="+mn-lt"/>
                <a:ea typeface="+mj-ea"/>
              </a:rPr>
              <a:t>idea_id</a:t>
            </a:r>
            <a:r>
              <a:rPr lang="zh-CN" altLang="en-US" dirty="0">
                <a:latin typeface="+mn-lt"/>
                <a:ea typeface="+mj-ea"/>
              </a:rPr>
              <a:t>等</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US" dirty="0">
                <a:latin typeface="+mn-lt"/>
                <a:ea typeface="+mj-ea"/>
              </a:rPr>
              <a:t>竞价信息：</a:t>
            </a:r>
            <a:r>
              <a:rPr lang="en-US" altLang="zh-CN" dirty="0">
                <a:latin typeface="+mn-lt"/>
                <a:ea typeface="+mj-ea"/>
              </a:rPr>
              <a:t>bid</a:t>
            </a:r>
            <a:r>
              <a:rPr lang="zh-CN" altLang="en-US" dirty="0">
                <a:latin typeface="+mn-lt"/>
                <a:ea typeface="+mj-ea"/>
              </a:rPr>
              <a:t>、</a:t>
            </a:r>
            <a:r>
              <a:rPr lang="en-US" altLang="zh-CN" dirty="0" err="1">
                <a:latin typeface="+mn-lt"/>
                <a:ea typeface="+mj-ea"/>
              </a:rPr>
              <a:t>bid_type</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US" dirty="0">
                <a:latin typeface="+mn-lt"/>
                <a:ea typeface="+mj-ea"/>
              </a:rPr>
              <a:t>触发信息：</a:t>
            </a:r>
            <a:r>
              <a:rPr lang="en-US" altLang="zh-CN" dirty="0" err="1">
                <a:latin typeface="+mn-lt"/>
                <a:ea typeface="+mj-ea"/>
              </a:rPr>
              <a:t>match_type</a:t>
            </a:r>
            <a:r>
              <a:rPr lang="zh-CN" altLang="en-US" dirty="0">
                <a:latin typeface="+mn-lt"/>
                <a:ea typeface="+mj-ea"/>
              </a:rPr>
              <a:t>、</a:t>
            </a:r>
            <a:r>
              <a:rPr lang="en" altLang="zh-CN" dirty="0" err="1">
                <a:latin typeface="+mn-lt"/>
                <a:ea typeface="+mj-ea"/>
              </a:rPr>
              <a:t>mining_type</a:t>
            </a:r>
            <a:endParaRPr lang="en"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US" dirty="0">
                <a:latin typeface="+mn-lt"/>
                <a:ea typeface="+mj-ea"/>
              </a:rPr>
              <a:t>作弊信息：</a:t>
            </a:r>
            <a:r>
              <a:rPr lang="en-US" altLang="zh-CN" dirty="0" err="1">
                <a:latin typeface="+mn-lt"/>
                <a:ea typeface="+mj-ea"/>
              </a:rPr>
              <a:t>is_cheat</a:t>
            </a:r>
            <a:r>
              <a:rPr lang="zh-CN" altLang="en-US" dirty="0">
                <a:latin typeface="+mn-lt"/>
                <a:ea typeface="+mj-ea"/>
              </a:rPr>
              <a:t>、</a:t>
            </a:r>
            <a:r>
              <a:rPr lang="en-US" altLang="zh-CN" dirty="0" err="1">
                <a:latin typeface="+mn-lt"/>
                <a:ea typeface="+mj-ea"/>
              </a:rPr>
              <a:t>cheat_reason</a:t>
            </a: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en" altLang="zh-CN" dirty="0">
              <a:latin typeface="+mn-lt"/>
              <a:ea typeface="+mj-ea"/>
            </a:endParaRPr>
          </a:p>
          <a:p>
            <a:pPr marL="1828800" lvl="3" indent="-457200">
              <a:lnSpc>
                <a:spcPct val="150000"/>
              </a:lnSpc>
              <a:buClrTx/>
              <a:buSzPct val="120000"/>
              <a:buFont typeface="+mj-lt"/>
              <a:buAutoNum type="romanUcPeriod"/>
            </a:pPr>
            <a:endParaRPr lang="en"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spTree>
    <p:extLst>
      <p:ext uri="{BB962C8B-B14F-4D97-AF65-F5344CB8AC3E}">
        <p14:creationId xmlns:p14="http://schemas.microsoft.com/office/powerpoint/2010/main" val="3872515620"/>
      </p:ext>
    </p:extLst>
  </p:cSld>
  <p:clrMapOvr>
    <a:masterClrMapping/>
  </p:clrMapOvr>
  <p:transition>
    <p:wipe dir="d"/>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物料优选</a:t>
            </a:r>
            <a:r>
              <a:rPr kumimoji="1" lang="en-US" altLang="zh-CN" sz="3600" dirty="0">
                <a:latin typeface="+mj-ea"/>
                <a:ea typeface="+mj-ea"/>
              </a:rPr>
              <a:t>-</a:t>
            </a:r>
            <a:r>
              <a:rPr lang="en" altLang="zh-CN" sz="3600" dirty="0" err="1">
                <a:latin typeface="+mj-ea"/>
                <a:ea typeface="+mj-ea"/>
              </a:rPr>
              <a:t>AdrestPM</a:t>
            </a:r>
            <a:endParaRPr kumimoji="1" lang="zh-CN" altLang="en-US" sz="3600"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0" y="1027184"/>
            <a:ext cx="12406746" cy="5830816"/>
          </a:xfrm>
        </p:spPr>
        <p:txBody>
          <a:bodyPr/>
          <a:lstStyle/>
          <a:p>
            <a:pPr>
              <a:lnSpc>
                <a:spcPct val="150000"/>
              </a:lnSpc>
              <a:buClrTx/>
              <a:buSzPct val="120000"/>
            </a:pPr>
            <a:r>
              <a:rPr kumimoji="1" lang="zh-CN" altLang="en-US" sz="2000" b="1" dirty="0">
                <a:latin typeface="+mn-lt"/>
                <a:ea typeface="+mj-ea"/>
              </a:rPr>
              <a:t>交互类</a:t>
            </a:r>
            <a:r>
              <a:rPr kumimoji="1" lang="en-US" altLang="zh-CN" sz="2000" b="1" dirty="0">
                <a:latin typeface="+mn-lt"/>
                <a:ea typeface="+mj-ea"/>
              </a:rPr>
              <a:t>(Upstream): </a:t>
            </a:r>
            <a:r>
              <a:rPr lang="zh-CN" altLang="en-US" sz="2000" dirty="0">
                <a:solidFill>
                  <a:srgbClr val="333333"/>
                </a:solidFill>
                <a:latin typeface="+mn-lt"/>
                <a:ea typeface="+mj-ea"/>
              </a:rPr>
              <a:t>与</a:t>
            </a:r>
            <a:r>
              <a:rPr lang="en-US" altLang="zh-CN" sz="2000" dirty="0" err="1">
                <a:solidFill>
                  <a:srgbClr val="333333"/>
                </a:solidFill>
                <a:latin typeface="+mn-lt"/>
                <a:ea typeface="+mj-ea"/>
              </a:rPr>
              <a:t>adrest</a:t>
            </a:r>
            <a:r>
              <a:rPr lang="zh-CN" altLang="en-US" sz="2000" dirty="0">
                <a:solidFill>
                  <a:srgbClr val="333333"/>
                </a:solidFill>
                <a:latin typeface="+mn-lt"/>
                <a:ea typeface="+mj-ea"/>
              </a:rPr>
              <a:t>模块交互，获得广告物料</a:t>
            </a:r>
            <a:r>
              <a:rPr lang="en-US" altLang="zh-CN" sz="2000" dirty="0">
                <a:solidFill>
                  <a:srgbClr val="333333"/>
                </a:solidFill>
                <a:latin typeface="+mn-lt"/>
                <a:ea typeface="+mj-ea"/>
              </a:rPr>
              <a:t>(</a:t>
            </a:r>
            <a:r>
              <a:rPr lang="zh-CN" altLang="en-US" sz="2000" dirty="0">
                <a:solidFill>
                  <a:srgbClr val="333333"/>
                </a:solidFill>
                <a:latin typeface="+mn-lt"/>
                <a:ea typeface="+mj-ea"/>
              </a:rPr>
              <a:t>样式</a:t>
            </a:r>
            <a:r>
              <a:rPr lang="en-US" altLang="zh-CN" sz="2000" dirty="0">
                <a:solidFill>
                  <a:srgbClr val="333333"/>
                </a:solidFill>
                <a:latin typeface="+mn-lt"/>
                <a:ea typeface="+mj-ea"/>
              </a:rPr>
              <a:t>)</a:t>
            </a:r>
            <a:r>
              <a:rPr lang="zh-CN" altLang="en-US" sz="2000" dirty="0">
                <a:solidFill>
                  <a:srgbClr val="333333"/>
                </a:solidFill>
                <a:latin typeface="+mn-lt"/>
                <a:ea typeface="+mj-ea"/>
              </a:rPr>
              <a:t>、</a:t>
            </a:r>
            <a:endParaRPr lang="en-US" altLang="zh-CN" sz="2000" dirty="0">
              <a:solidFill>
                <a:srgbClr val="333333"/>
              </a:solidFill>
              <a:latin typeface="+mn-lt"/>
              <a:ea typeface="+mj-ea"/>
            </a:endParaRPr>
          </a:p>
          <a:p>
            <a:pPr lvl="1">
              <a:lnSpc>
                <a:spcPct val="150000"/>
              </a:lnSpc>
              <a:buClrTx/>
              <a:buSzPct val="120000"/>
            </a:pPr>
            <a:r>
              <a:rPr lang="zh-CN" altLang="en-US" dirty="0">
                <a:solidFill>
                  <a:srgbClr val="333333"/>
                </a:solidFill>
                <a:latin typeface="+mn-lt"/>
                <a:ea typeface="+mj-ea"/>
              </a:rPr>
              <a:t>程序化广告，解析物料、进行创意优选</a:t>
            </a:r>
            <a:endParaRPr lang="en-US" altLang="zh-CN" dirty="0">
              <a:latin typeface="+mn-lt"/>
              <a:ea typeface="+mj-ea"/>
            </a:endParaRPr>
          </a:p>
          <a:p>
            <a:pPr marL="457200" indent="-457200">
              <a:lnSpc>
                <a:spcPct val="150000"/>
              </a:lnSpc>
              <a:buClrTx/>
              <a:buSzPct val="120000"/>
              <a:buFont typeface="Arial" panose="020B0604020202020204" pitchFamily="34" charset="0"/>
              <a:buChar char="•"/>
            </a:pPr>
            <a:r>
              <a:rPr lang="en-US" altLang="zh-CN" dirty="0" err="1">
                <a:latin typeface="+mn-lt"/>
                <a:ea typeface="+mj-ea"/>
              </a:rPr>
              <a:t>papre_request</a:t>
            </a:r>
            <a:r>
              <a:rPr lang="en-US" altLang="zh-CN" dirty="0">
                <a:latin typeface="+mn-lt"/>
                <a:ea typeface="+mj-ea"/>
              </a:rPr>
              <a:t>():</a:t>
            </a:r>
            <a:r>
              <a:rPr lang="zh-CN" altLang="en-US" dirty="0">
                <a:latin typeface="+mn-lt"/>
                <a:ea typeface="+mj-ea"/>
              </a:rPr>
              <a:t> </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 dirty="0">
                <a:latin typeface="+mn-lt"/>
                <a:ea typeface="+mj-ea"/>
              </a:rPr>
              <a:t>遍历</a:t>
            </a:r>
            <a:r>
              <a:rPr lang="en" altLang="zh-CN" dirty="0" err="1">
                <a:latin typeface="+mn-lt"/>
                <a:ea typeface="+mj-ea"/>
              </a:rPr>
              <a:t>original_advlist</a:t>
            </a:r>
            <a:endParaRPr lang="en"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 dirty="0">
                <a:latin typeface="+mn-lt"/>
                <a:ea typeface="+mj-ea"/>
              </a:rPr>
              <a:t>填充</a:t>
            </a:r>
            <a:r>
              <a:rPr lang="en" altLang="zh-CN" dirty="0" err="1">
                <a:latin typeface="+mn-lt"/>
                <a:ea typeface="+mj-ea"/>
              </a:rPr>
              <a:t>adv_req_item</a:t>
            </a:r>
            <a:endParaRPr lang="en-US" altLang="zh-CN" dirty="0">
              <a:latin typeface="+mn-lt"/>
              <a:ea typeface="+mj-ea"/>
            </a:endParaRPr>
          </a:p>
          <a:p>
            <a:pPr marL="457200" indent="-457200">
              <a:lnSpc>
                <a:spcPct val="150000"/>
              </a:lnSpc>
              <a:buClrTx/>
              <a:buSzPct val="120000"/>
              <a:buFont typeface="Arial" panose="020B0604020202020204" pitchFamily="34" charset="0"/>
              <a:buChar char="•"/>
            </a:pPr>
            <a:endParaRPr lang="zh-CN" altLang="en-US" dirty="0">
              <a:latin typeface="+mn-lt"/>
              <a:ea typeface="+mj-ea"/>
            </a:endParaRPr>
          </a:p>
          <a:p>
            <a:pPr marL="457200" indent="-457200">
              <a:lnSpc>
                <a:spcPct val="150000"/>
              </a:lnSpc>
              <a:buClrTx/>
              <a:buSzPct val="120000"/>
              <a:buFont typeface="Arial" panose="020B0604020202020204" pitchFamily="34" charset="0"/>
              <a:buChar char="•"/>
            </a:pPr>
            <a:r>
              <a:rPr lang="en-US" altLang="zh-CN" dirty="0" err="1">
                <a:latin typeface="+mn-lt"/>
                <a:ea typeface="+mj-ea"/>
              </a:rPr>
              <a:t>handle_response</a:t>
            </a:r>
            <a:r>
              <a:rPr lang="en-US" altLang="zh-CN" dirty="0">
                <a:latin typeface="+mn-lt"/>
                <a:ea typeface="+mj-ea"/>
              </a:rPr>
              <a:t>():</a:t>
            </a:r>
          </a:p>
          <a:p>
            <a:pPr marL="914400" lvl="1" indent="-457200">
              <a:lnSpc>
                <a:spcPct val="150000"/>
              </a:lnSpc>
              <a:buClrTx/>
              <a:buSzPct val="120000"/>
              <a:buFont typeface="Arial" panose="020B0604020202020204" pitchFamily="34" charset="0"/>
              <a:buChar char="•"/>
            </a:pPr>
            <a:r>
              <a:rPr lang="zh-CN" altLang="en-US" dirty="0">
                <a:latin typeface="+mn-lt"/>
                <a:ea typeface="+mj-ea"/>
              </a:rPr>
              <a:t>遍历</a:t>
            </a:r>
            <a:r>
              <a:rPr lang="en" altLang="zh-CN" dirty="0" err="1">
                <a:latin typeface="+mn-lt"/>
                <a:ea typeface="+mj-ea"/>
              </a:rPr>
              <a:t>advlist</a:t>
            </a:r>
            <a:r>
              <a:rPr lang="zh-CN" altLang="en-US" dirty="0">
                <a:latin typeface="+mn-lt"/>
                <a:ea typeface="+mj-ea"/>
              </a:rPr>
              <a:t>，不处理闪投的广告</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 dirty="0">
                <a:latin typeface="+mn-lt"/>
                <a:ea typeface="+mj-ea"/>
              </a:rPr>
              <a:t>获取</a:t>
            </a:r>
            <a:r>
              <a:rPr lang="zh-CN" altLang="en-US" dirty="0">
                <a:latin typeface="+mn-lt"/>
                <a:ea typeface="+mj-ea"/>
              </a:rPr>
              <a:t>广告物料集合：</a:t>
            </a:r>
            <a:r>
              <a:rPr lang="en" altLang="zh-CN" dirty="0" err="1">
                <a:latin typeface="+mn-lt"/>
                <a:ea typeface="+mj-ea"/>
              </a:rPr>
              <a:t>get_material_set</a:t>
            </a:r>
            <a:r>
              <a:rPr lang="zh-CN" altLang="en-US" dirty="0">
                <a:latin typeface="+mn-lt"/>
                <a:ea typeface="+mj-ea"/>
              </a:rPr>
              <a:t>，物料预处理：</a:t>
            </a:r>
            <a:r>
              <a:rPr lang="en" altLang="zh-CN" dirty="0" err="1">
                <a:latin typeface="+mn-lt"/>
                <a:ea typeface="+mj-ea"/>
              </a:rPr>
              <a:t>mt_preprocess</a:t>
            </a:r>
            <a:endParaRPr lang="en"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US" dirty="0">
                <a:latin typeface="+mn-lt"/>
                <a:ea typeface="+mj-ea"/>
              </a:rPr>
              <a:t>标题：</a:t>
            </a:r>
            <a:r>
              <a:rPr lang="en" altLang="zh-CN" dirty="0" err="1">
                <a:latin typeface="+mn-lt"/>
                <a:ea typeface="+mj-ea"/>
              </a:rPr>
              <a:t>prog_total_title_set</a:t>
            </a:r>
            <a:r>
              <a:rPr lang="zh-CN" altLang="en-US" dirty="0">
                <a:latin typeface="+mn-lt"/>
                <a:ea typeface="+mj-ea"/>
              </a:rPr>
              <a:t>，图片到</a:t>
            </a:r>
            <a:r>
              <a:rPr lang="en" altLang="zh-CN" dirty="0" err="1">
                <a:latin typeface="+mn-lt"/>
                <a:ea typeface="+mj-ea"/>
              </a:rPr>
              <a:t>prog_total_pic_set</a:t>
            </a:r>
            <a:r>
              <a:rPr lang="zh-CN" altLang="en-US" dirty="0">
                <a:latin typeface="+mn-lt"/>
                <a:ea typeface="+mj-ea"/>
              </a:rPr>
              <a:t>，视频到</a:t>
            </a:r>
            <a:r>
              <a:rPr lang="en" altLang="zh-CN" dirty="0" err="1">
                <a:latin typeface="+mn-lt"/>
                <a:ea typeface="+mj-ea"/>
              </a:rPr>
              <a:t>prog_total_video_set</a:t>
            </a:r>
            <a:endParaRPr lang="en"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 dirty="0">
                <a:latin typeface="+mn-lt"/>
                <a:ea typeface="+mj-ea"/>
              </a:rPr>
              <a:t>组合</a:t>
            </a:r>
            <a:r>
              <a:rPr lang="zh-CN" altLang="en-US" dirty="0">
                <a:latin typeface="+mn-lt"/>
                <a:ea typeface="+mj-ea"/>
              </a:rPr>
              <a:t>信息复制到</a:t>
            </a:r>
            <a:r>
              <a:rPr lang="en-US" altLang="zh-CN" dirty="0">
                <a:latin typeface="+mn-lt"/>
                <a:ea typeface="+mj-ea"/>
              </a:rPr>
              <a:t>adv</a:t>
            </a:r>
            <a:r>
              <a:rPr lang="zh-CN" altLang="en-US" dirty="0">
                <a:latin typeface="+mn-lt"/>
                <a:ea typeface="+mj-ea"/>
              </a:rPr>
              <a:t>中：</a:t>
            </a:r>
            <a:r>
              <a:rPr lang="en" altLang="zh-CN" dirty="0" err="1">
                <a:latin typeface="+mn-lt"/>
                <a:ea typeface="+mj-ea"/>
              </a:rPr>
              <a:t>assign_comb_info</a:t>
            </a:r>
            <a:endParaRPr lang="en" altLang="zh-CN" dirty="0">
              <a:latin typeface="+mn-lt"/>
              <a:ea typeface="+mj-ea"/>
            </a:endParaRPr>
          </a:p>
          <a:p>
            <a:pPr marL="914400" lvl="1"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en" altLang="zh-CN" dirty="0">
              <a:latin typeface="+mn-lt"/>
              <a:ea typeface="+mj-ea"/>
            </a:endParaRPr>
          </a:p>
          <a:p>
            <a:pPr marL="1828800" lvl="3" indent="-457200">
              <a:lnSpc>
                <a:spcPct val="150000"/>
              </a:lnSpc>
              <a:buClrTx/>
              <a:buSzPct val="120000"/>
              <a:buFont typeface="+mj-lt"/>
              <a:buAutoNum type="romanUcPeriod"/>
            </a:pPr>
            <a:endParaRPr lang="en"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pic>
        <p:nvPicPr>
          <p:cNvPr id="5" name="图片 4">
            <a:extLst>
              <a:ext uri="{FF2B5EF4-FFF2-40B4-BE49-F238E27FC236}">
                <a16:creationId xmlns:a16="http://schemas.microsoft.com/office/drawing/2014/main" id="{9D0EFEEE-9F45-6440-AB0A-9DD91DC03CC1}"/>
              </a:ext>
            </a:extLst>
          </p:cNvPr>
          <p:cNvPicPr>
            <a:picLocks noChangeAspect="1"/>
          </p:cNvPicPr>
          <p:nvPr/>
        </p:nvPicPr>
        <p:blipFill>
          <a:blip r:embed="rId3"/>
          <a:stretch>
            <a:fillRect/>
          </a:stretch>
        </p:blipFill>
        <p:spPr>
          <a:xfrm>
            <a:off x="7102932" y="867"/>
            <a:ext cx="4962945" cy="5012002"/>
          </a:xfrm>
          <a:prstGeom prst="rect">
            <a:avLst/>
          </a:prstGeom>
        </p:spPr>
      </p:pic>
    </p:spTree>
    <p:extLst>
      <p:ext uri="{BB962C8B-B14F-4D97-AF65-F5344CB8AC3E}">
        <p14:creationId xmlns:p14="http://schemas.microsoft.com/office/powerpoint/2010/main" val="3815016952"/>
      </p:ext>
    </p:extLst>
  </p:cSld>
  <p:clrMapOvr>
    <a:masterClrMapping/>
  </p:clrMapOvr>
  <p:transition>
    <p:wipe dir="d"/>
  </p:transition>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latin typeface="+mj-ea"/>
                <a:ea typeface="+mj-ea"/>
              </a:rPr>
              <a:t>创意优选</a:t>
            </a:r>
            <a:r>
              <a:rPr kumimoji="1" lang="en-US" altLang="zh-CN" dirty="0">
                <a:latin typeface="+mj-ea"/>
                <a:ea typeface="+mj-ea"/>
              </a:rPr>
              <a:t>-</a:t>
            </a:r>
            <a:r>
              <a:rPr kumimoji="1" lang="en-US" altLang="zh-CN" dirty="0" err="1">
                <a:latin typeface="+mj-ea"/>
                <a:ea typeface="+mj-ea"/>
              </a:rPr>
              <a:t>AdrestPM</a:t>
            </a:r>
            <a:endParaRPr kumimoji="1" lang="zh-CN" altLang="en-US" dirty="0">
              <a:latin typeface="+mj-ea"/>
              <a:ea typeface="+mj-ea"/>
            </a:endParaRPr>
          </a:p>
        </p:txBody>
      </p:sp>
      <p:sp>
        <p:nvSpPr>
          <p:cNvPr id="18" name="文本框 17">
            <a:extLst>
              <a:ext uri="{FF2B5EF4-FFF2-40B4-BE49-F238E27FC236}">
                <a16:creationId xmlns:a16="http://schemas.microsoft.com/office/drawing/2014/main" id="{71FC2492-798A-6540-8621-6E3C72B0FDF9}"/>
              </a:ext>
            </a:extLst>
          </p:cNvPr>
          <p:cNvSpPr txBox="1"/>
          <p:nvPr/>
        </p:nvSpPr>
        <p:spPr>
          <a:xfrm>
            <a:off x="457191" y="1284512"/>
            <a:ext cx="10319657" cy="4223657"/>
          </a:xfrm>
          <a:prstGeom prst="rect">
            <a:avLst/>
          </a:prstGeom>
          <a:noFill/>
        </p:spPr>
        <p:txBody>
          <a:bodyPr wrap="square" rtlCol="0">
            <a:noAutofit/>
          </a:bodyPr>
          <a:lstStyle/>
          <a:p>
            <a:r>
              <a:rPr lang="en" altLang="zh-CN" sz="2400" b="1" dirty="0" err="1"/>
              <a:t>PaAderstPM</a:t>
            </a:r>
            <a:r>
              <a:rPr lang="en" altLang="zh-CN" sz="2400" b="1" dirty="0"/>
              <a:t> (</a:t>
            </a:r>
            <a:r>
              <a:rPr lang="zh-CN" altLang="en-US" sz="2400" b="1" dirty="0"/>
              <a:t>交互类</a:t>
            </a:r>
            <a:r>
              <a:rPr lang="en-US" altLang="zh-CN" sz="2400" b="1" dirty="0"/>
              <a:t>)</a:t>
            </a:r>
            <a:endParaRPr lang="en-US" altLang="zh-CN" sz="2400" dirty="0"/>
          </a:p>
          <a:p>
            <a:pPr marL="285750" indent="-285750">
              <a:buFont typeface="Arial" panose="020B0604020202020204" pitchFamily="34" charset="0"/>
              <a:buChar char="•"/>
            </a:pPr>
            <a:r>
              <a:rPr lang="zh-CN" altLang="en-US" sz="2000" dirty="0"/>
              <a:t>请求 </a:t>
            </a:r>
            <a:r>
              <a:rPr lang="en" altLang="zh-CN" sz="2000" dirty="0"/>
              <a:t>Xbox</a:t>
            </a:r>
            <a:r>
              <a:rPr lang="zh-CN" altLang="en" sz="2000" dirty="0"/>
              <a:t>，</a:t>
            </a:r>
            <a:r>
              <a:rPr lang="zh-CN" altLang="en-US" sz="2000" dirty="0"/>
              <a:t>获取闪投广告物料</a:t>
            </a:r>
          </a:p>
          <a:p>
            <a:pPr marL="285750" indent="-285750">
              <a:buFont typeface="Arial" panose="020B0604020202020204" pitchFamily="34" charset="0"/>
              <a:buChar char="•"/>
            </a:pPr>
            <a:endParaRPr kumimoji="1" lang="en-US" altLang="zh-CN" sz="2000" dirty="0"/>
          </a:p>
          <a:p>
            <a:r>
              <a:rPr lang="en" altLang="zh-CN" sz="2400" b="1" dirty="0" err="1"/>
              <a:t>MaterialPM</a:t>
            </a:r>
            <a:r>
              <a:rPr lang="en" altLang="zh-CN" sz="2400" b="1" dirty="0"/>
              <a:t> (</a:t>
            </a:r>
            <a:r>
              <a:rPr lang="zh-CN" altLang="en-US" sz="2400" b="1" dirty="0"/>
              <a:t>交互类</a:t>
            </a:r>
            <a:r>
              <a:rPr lang="en-US" altLang="zh-CN" sz="2400" b="1" dirty="0"/>
              <a:t>)</a:t>
            </a:r>
            <a:endParaRPr lang="en-US" altLang="zh-CN" sz="2400" dirty="0"/>
          </a:p>
          <a:p>
            <a:pPr marL="285750" indent="-285750">
              <a:buFont typeface="Arial" panose="020B0604020202020204" pitchFamily="34" charset="0"/>
              <a:buChar char="•"/>
            </a:pPr>
            <a:r>
              <a:rPr lang="zh-CN" altLang="en-US" sz="2000" dirty="0">
                <a:latin typeface="Arial" panose="020B0604020202020204" pitchFamily="34" charset="0"/>
              </a:rPr>
              <a:t>请求落地页服务</a:t>
            </a:r>
            <a:r>
              <a:rPr lang="en-US" altLang="zh-CN" sz="2000" dirty="0">
                <a:latin typeface="Arial" panose="020B0604020202020204" pitchFamily="34" charset="0"/>
              </a:rPr>
              <a:t>(</a:t>
            </a:r>
            <a:r>
              <a:rPr lang="en" altLang="zh-CN" sz="2000" dirty="0" err="1">
                <a:latin typeface="Arial" panose="020B0604020202020204" pitchFamily="34" charset="0"/>
              </a:rPr>
              <a:t>msserver</a:t>
            </a:r>
            <a:r>
              <a:rPr lang="en" altLang="zh-CN" sz="2000" dirty="0">
                <a:latin typeface="Arial" panose="020B0604020202020204" pitchFamily="34" charset="0"/>
              </a:rPr>
              <a:t>)</a:t>
            </a:r>
            <a:r>
              <a:rPr lang="zh-CN" altLang="en" sz="2000" dirty="0">
                <a:latin typeface="Arial" panose="020B0604020202020204" pitchFamily="34" charset="0"/>
              </a:rPr>
              <a:t>，</a:t>
            </a:r>
            <a:r>
              <a:rPr lang="zh-CN" altLang="en-US" sz="2000" dirty="0">
                <a:latin typeface="Arial" panose="020B0604020202020204" pitchFamily="34" charset="0"/>
              </a:rPr>
              <a:t>获取每个素材的 </a:t>
            </a:r>
            <a:r>
              <a:rPr lang="en" altLang="zh-CN" sz="2000" dirty="0" err="1">
                <a:latin typeface="Arial" panose="020B0604020202020204" pitchFamily="34" charset="0"/>
              </a:rPr>
              <a:t>target_url</a:t>
            </a:r>
            <a:endParaRPr lang="zh-CN" altLang="en-US" sz="2000" dirty="0"/>
          </a:p>
          <a:p>
            <a:pPr marL="285750" indent="-285750">
              <a:buFont typeface="Arial" panose="020B0604020202020204" pitchFamily="34" charset="0"/>
              <a:buChar char="•"/>
            </a:pPr>
            <a:endParaRPr kumimoji="1" lang="en-US" altLang="zh-CN" sz="2000" dirty="0"/>
          </a:p>
          <a:p>
            <a:r>
              <a:rPr lang="en" altLang="zh-CN" sz="2400" b="1" dirty="0" err="1"/>
              <a:t>AdrestProcessM</a:t>
            </a:r>
            <a:r>
              <a:rPr lang="en" altLang="zh-CN" sz="2400" b="1" dirty="0"/>
              <a:t> (</a:t>
            </a:r>
            <a:r>
              <a:rPr lang="zh-CN" altLang="en-US" sz="2400" b="1" dirty="0"/>
              <a:t>交互类</a:t>
            </a:r>
            <a:r>
              <a:rPr lang="en-US" altLang="zh-CN" sz="2400" b="1" dirty="0"/>
              <a:t>)</a:t>
            </a:r>
            <a:endParaRPr lang="en-US" altLang="zh-CN" sz="2400" dirty="0"/>
          </a:p>
          <a:p>
            <a:pPr>
              <a:buFont typeface="Arial" panose="020B0604020202020204" pitchFamily="34" charset="0"/>
              <a:buChar char="•"/>
            </a:pPr>
            <a:r>
              <a:rPr lang="zh-CN" altLang="en-US" sz="2000" dirty="0">
                <a:solidFill>
                  <a:srgbClr val="333333"/>
                </a:solidFill>
                <a:latin typeface="Arial" panose="020B0604020202020204" pitchFamily="34" charset="0"/>
              </a:rPr>
              <a:t>请求 </a:t>
            </a:r>
            <a:r>
              <a:rPr lang="en" altLang="zh-CN" sz="2000" dirty="0" err="1">
                <a:solidFill>
                  <a:srgbClr val="333333"/>
                </a:solidFill>
                <a:latin typeface="Arial" panose="020B0604020202020204" pitchFamily="34" charset="0"/>
              </a:rPr>
              <a:t>adrest</a:t>
            </a:r>
            <a:r>
              <a:rPr lang="en" altLang="zh-CN" sz="2000" dirty="0">
                <a:solidFill>
                  <a:srgbClr val="333333"/>
                </a:solidFill>
                <a:latin typeface="Arial" panose="020B0604020202020204" pitchFamily="34" charset="0"/>
              </a:rPr>
              <a:t> </a:t>
            </a:r>
            <a:r>
              <a:rPr lang="zh-CN" altLang="en-US" sz="2000" dirty="0">
                <a:solidFill>
                  <a:srgbClr val="333333"/>
                </a:solidFill>
                <a:latin typeface="Arial" panose="020B0604020202020204" pitchFamily="34" charset="0"/>
              </a:rPr>
              <a:t>获得广告物料</a:t>
            </a:r>
            <a:r>
              <a:rPr lang="en-US" altLang="zh-CN" sz="2000" dirty="0">
                <a:solidFill>
                  <a:srgbClr val="333333"/>
                </a:solidFill>
                <a:latin typeface="Arial" panose="020B0604020202020204" pitchFamily="34" charset="0"/>
              </a:rPr>
              <a:t>(</a:t>
            </a:r>
            <a:r>
              <a:rPr lang="zh-CN" altLang="en-US" sz="2000" dirty="0">
                <a:solidFill>
                  <a:srgbClr val="333333"/>
                </a:solidFill>
                <a:latin typeface="Arial" panose="020B0604020202020204" pitchFamily="34" charset="0"/>
              </a:rPr>
              <a:t>样式</a:t>
            </a:r>
            <a:r>
              <a:rPr lang="en-US" altLang="zh-CN" sz="2000" dirty="0">
                <a:solidFill>
                  <a:srgbClr val="333333"/>
                </a:solidFill>
                <a:latin typeface="Arial" panose="020B0604020202020204" pitchFamily="34" charset="0"/>
              </a:rPr>
              <a:t>)</a:t>
            </a:r>
            <a:r>
              <a:rPr lang="zh-CN" altLang="en-US" sz="2000" dirty="0">
                <a:solidFill>
                  <a:srgbClr val="333333"/>
                </a:solidFill>
                <a:latin typeface="Arial" panose="020B0604020202020204" pitchFamily="34" charset="0"/>
              </a:rPr>
              <a:t>、程序化广告。</a:t>
            </a:r>
          </a:p>
          <a:p>
            <a:pPr>
              <a:buFont typeface="Arial" panose="020B0604020202020204" pitchFamily="34" charset="0"/>
              <a:buChar char="•"/>
            </a:pPr>
            <a:r>
              <a:rPr lang="zh-CN" altLang="en-US" sz="2000" dirty="0">
                <a:solidFill>
                  <a:srgbClr val="333333"/>
                </a:solidFill>
                <a:latin typeface="Arial" panose="020B0604020202020204" pitchFamily="34" charset="0"/>
              </a:rPr>
              <a:t>解析物料、进行创意优选</a:t>
            </a:r>
            <a:endParaRPr lang="en-US" altLang="zh-CN" sz="2000" dirty="0">
              <a:solidFill>
                <a:srgbClr val="333333"/>
              </a:solidFill>
              <a:latin typeface="Arial" panose="020B0604020202020204" pitchFamily="34" charset="0"/>
            </a:endParaRPr>
          </a:p>
          <a:p>
            <a:endParaRPr lang="en-US" altLang="zh-CN" sz="2000" b="1" dirty="0">
              <a:solidFill>
                <a:srgbClr val="333333"/>
              </a:solidFill>
              <a:latin typeface="Arial" panose="020B0604020202020204" pitchFamily="34" charset="0"/>
            </a:endParaRPr>
          </a:p>
          <a:p>
            <a:r>
              <a:rPr lang="en" altLang="zh-CN" sz="2400" b="1" dirty="0" err="1"/>
              <a:t>FeedAdrestXboxM</a:t>
            </a:r>
            <a:r>
              <a:rPr lang="en" altLang="zh-CN" sz="2400" b="1" dirty="0"/>
              <a:t> (</a:t>
            </a:r>
            <a:r>
              <a:rPr lang="zh-CN" altLang="en-US" sz="2400" b="1" dirty="0"/>
              <a:t>非交互类</a:t>
            </a:r>
            <a:r>
              <a:rPr lang="en-US" altLang="zh-CN" sz="2400" b="1" dirty="0"/>
              <a:t>)  </a:t>
            </a:r>
            <a:r>
              <a:rPr lang="en-US" altLang="zh-CN" sz="2000" b="1" dirty="0"/>
              <a:t>  </a:t>
            </a:r>
            <a:endParaRPr kumimoji="1" lang="en-US" altLang="zh-CN" sz="2000" b="1" dirty="0"/>
          </a:p>
          <a:p>
            <a:pPr marL="171450" indent="-171450">
              <a:buFont typeface="Arial" panose="020B0604020202020204" pitchFamily="34" charset="0"/>
              <a:buChar char="•"/>
            </a:pPr>
            <a:r>
              <a:rPr lang="zh-CN" altLang="en-US" sz="2000" dirty="0">
                <a:latin typeface="Arial" panose="020B0604020202020204" pitchFamily="34" charset="0"/>
              </a:rPr>
              <a:t>请求 </a:t>
            </a:r>
            <a:r>
              <a:rPr lang="en" altLang="zh-CN" sz="2000" dirty="0" err="1">
                <a:latin typeface="Arial" panose="020B0604020202020204" pitchFamily="34" charset="0"/>
              </a:rPr>
              <a:t>xbox</a:t>
            </a:r>
            <a:r>
              <a:rPr lang="en" altLang="zh-CN" sz="2000" dirty="0">
                <a:latin typeface="Arial" panose="020B0604020202020204" pitchFamily="34" charset="0"/>
              </a:rPr>
              <a:t> </a:t>
            </a:r>
            <a:r>
              <a:rPr lang="zh-CN" altLang="en-US" sz="2000" dirty="0">
                <a:latin typeface="Arial" panose="020B0604020202020204" pitchFamily="34" charset="0"/>
              </a:rPr>
              <a:t>拿到物料元素相关的预估 </a:t>
            </a:r>
            <a:r>
              <a:rPr lang="en" altLang="zh-CN" sz="2000" dirty="0">
                <a:latin typeface="Arial" panose="020B0604020202020204" pitchFamily="34" charset="0"/>
              </a:rPr>
              <a:t>q </a:t>
            </a:r>
            <a:r>
              <a:rPr lang="zh-CN" altLang="en-US" sz="2000" dirty="0">
                <a:latin typeface="Arial" panose="020B0604020202020204" pitchFamily="34" charset="0"/>
              </a:rPr>
              <a:t>值，排序、过滤、截断</a:t>
            </a:r>
            <a:endParaRPr lang="zh-CN" altLang="en-US" sz="2000" dirty="0"/>
          </a:p>
          <a:p>
            <a:endParaRPr lang="en-US" altLang="zh-CN" sz="2000" dirty="0"/>
          </a:p>
        </p:txBody>
      </p:sp>
    </p:spTree>
    <p:extLst>
      <p:ext uri="{BB962C8B-B14F-4D97-AF65-F5344CB8AC3E}">
        <p14:creationId xmlns:p14="http://schemas.microsoft.com/office/powerpoint/2010/main" val="713455112"/>
      </p:ext>
    </p:extLst>
  </p:cSld>
  <p:clrMapOvr>
    <a:masterClrMapping/>
  </p:clrMapOvr>
  <p:transition>
    <p:wipe dir="d"/>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物料优选</a:t>
            </a: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554181" y="1027184"/>
            <a:ext cx="12406746" cy="5830816"/>
          </a:xfrm>
        </p:spPr>
        <p:txBody>
          <a:bodyPr/>
          <a:lstStyle/>
          <a:p>
            <a:pPr>
              <a:buClrTx/>
            </a:pPr>
            <a:r>
              <a:rPr lang="en" altLang="zh-CN" b="1" dirty="0" err="1">
                <a:latin typeface="+mn-lt"/>
              </a:rPr>
              <a:t>PaAdrestPM</a:t>
            </a:r>
            <a:r>
              <a:rPr lang="en" altLang="zh-CN" b="1" dirty="0">
                <a:latin typeface="+mn-lt"/>
              </a:rPr>
              <a:t> (</a:t>
            </a:r>
            <a:r>
              <a:rPr lang="zh-CN" altLang="en-US" b="1" dirty="0">
                <a:latin typeface="+mn-lt"/>
              </a:rPr>
              <a:t>交互类</a:t>
            </a:r>
            <a:r>
              <a:rPr lang="en-US" altLang="zh-CN" b="1" dirty="0">
                <a:latin typeface="+mn-lt"/>
              </a:rPr>
              <a:t>)</a:t>
            </a:r>
            <a:endParaRPr lang="en-US" altLang="zh-CN" dirty="0">
              <a:latin typeface="+mn-lt"/>
            </a:endParaRPr>
          </a:p>
          <a:p>
            <a:pPr marL="285750" indent="-285750">
              <a:buClrTx/>
              <a:buFont typeface="Arial" panose="020B0604020202020204" pitchFamily="34" charset="0"/>
              <a:buChar char="•"/>
            </a:pPr>
            <a:r>
              <a:rPr lang="zh-CN" altLang="en-US" dirty="0">
                <a:latin typeface="+mn-lt"/>
              </a:rPr>
              <a:t>请求 </a:t>
            </a:r>
            <a:r>
              <a:rPr lang="en" altLang="zh-CN" dirty="0">
                <a:latin typeface="+mn-lt"/>
              </a:rPr>
              <a:t>Xbox</a:t>
            </a:r>
            <a:r>
              <a:rPr lang="zh-CN" altLang="en" dirty="0">
                <a:latin typeface="+mn-lt"/>
              </a:rPr>
              <a:t>，</a:t>
            </a:r>
            <a:r>
              <a:rPr lang="zh-CN" altLang="en-US" dirty="0">
                <a:latin typeface="+mn-lt"/>
              </a:rPr>
              <a:t>获取闪投广告物料</a:t>
            </a:r>
          </a:p>
          <a:p>
            <a:pPr marL="285750" indent="-285750">
              <a:buClrTx/>
              <a:buFont typeface="Arial" panose="020B0604020202020204" pitchFamily="34" charset="0"/>
              <a:buChar char="•"/>
            </a:pPr>
            <a:endParaRPr kumimoji="1" lang="en-US" altLang="zh-CN" dirty="0">
              <a:latin typeface="+mn-lt"/>
            </a:endParaRPr>
          </a:p>
          <a:p>
            <a:pPr marL="285750" indent="-285750">
              <a:buClrTx/>
              <a:buFont typeface="Arial" panose="020B0604020202020204" pitchFamily="34" charset="0"/>
              <a:buChar char="•"/>
            </a:pPr>
            <a:endParaRPr kumimoji="1" lang="en-US" altLang="zh-CN" dirty="0">
              <a:latin typeface="+mn-lt"/>
            </a:endParaRPr>
          </a:p>
          <a:p>
            <a:pPr>
              <a:buClrTx/>
            </a:pPr>
            <a:r>
              <a:rPr lang="en" altLang="zh-CN" b="1" dirty="0" err="1">
                <a:latin typeface="+mn-lt"/>
              </a:rPr>
              <a:t>MaterialPM</a:t>
            </a:r>
            <a:r>
              <a:rPr lang="en" altLang="zh-CN" b="1" dirty="0">
                <a:latin typeface="+mn-lt"/>
              </a:rPr>
              <a:t> (</a:t>
            </a:r>
            <a:r>
              <a:rPr lang="zh-CN" altLang="en-US" b="1" dirty="0">
                <a:latin typeface="+mn-lt"/>
              </a:rPr>
              <a:t>交互类</a:t>
            </a:r>
            <a:r>
              <a:rPr lang="en-US" altLang="zh-CN" b="1" dirty="0">
                <a:latin typeface="+mn-lt"/>
              </a:rPr>
              <a:t>)</a:t>
            </a:r>
            <a:endParaRPr lang="en-US" altLang="zh-CN" dirty="0">
              <a:latin typeface="+mn-lt"/>
            </a:endParaRPr>
          </a:p>
          <a:p>
            <a:pPr marL="285750" indent="-285750">
              <a:buClrTx/>
              <a:buFont typeface="Arial" panose="020B0604020202020204" pitchFamily="34" charset="0"/>
              <a:buChar char="•"/>
            </a:pPr>
            <a:r>
              <a:rPr lang="zh-CN" altLang="en-US" dirty="0">
                <a:solidFill>
                  <a:srgbClr val="333333"/>
                </a:solidFill>
                <a:latin typeface="+mn-lt"/>
              </a:rPr>
              <a:t>请求落地页服务，获取</a:t>
            </a:r>
            <a:r>
              <a:rPr lang="en" altLang="zh-CN" dirty="0" err="1">
                <a:solidFill>
                  <a:srgbClr val="333333"/>
                </a:solidFill>
                <a:latin typeface="+mn-lt"/>
              </a:rPr>
              <a:t>target_url</a:t>
            </a:r>
            <a:r>
              <a:rPr lang="zh-CN" altLang="en-US" dirty="0">
                <a:solidFill>
                  <a:srgbClr val="333333"/>
                </a:solidFill>
                <a:latin typeface="+mn-lt"/>
              </a:rPr>
              <a:t>替换</a:t>
            </a:r>
            <a:r>
              <a:rPr lang="en" altLang="zh-CN" dirty="0" err="1">
                <a:solidFill>
                  <a:srgbClr val="333333"/>
                </a:solidFill>
                <a:latin typeface="+mn-lt"/>
              </a:rPr>
              <a:t>original_advlist</a:t>
            </a:r>
            <a:r>
              <a:rPr lang="zh-CN" altLang="en-US" dirty="0">
                <a:solidFill>
                  <a:srgbClr val="333333"/>
                </a:solidFill>
                <a:latin typeface="+mn-lt"/>
              </a:rPr>
              <a:t>中广告</a:t>
            </a:r>
            <a:r>
              <a:rPr lang="en" altLang="zh-CN" dirty="0" err="1">
                <a:solidFill>
                  <a:srgbClr val="333333"/>
                </a:solidFill>
                <a:latin typeface="+mn-lt"/>
              </a:rPr>
              <a:t>midpage_url</a:t>
            </a:r>
            <a:endParaRPr lang="en" altLang="zh-CN" dirty="0">
              <a:solidFill>
                <a:srgbClr val="333333"/>
              </a:solidFill>
              <a:latin typeface="+mn-lt"/>
            </a:endParaRPr>
          </a:p>
          <a:p>
            <a:pPr marL="285750" indent="-285750">
              <a:buClrTx/>
              <a:buFont typeface="Arial" panose="020B0604020202020204" pitchFamily="34" charset="0"/>
              <a:buChar char="•"/>
            </a:pPr>
            <a:endParaRPr kumimoji="1" lang="en-US" altLang="zh-CN" dirty="0">
              <a:latin typeface="+mn-lt"/>
            </a:endParaRPr>
          </a:p>
          <a:p>
            <a:pPr>
              <a:buClrTx/>
            </a:pPr>
            <a:endParaRPr lang="en-US" altLang="zh-CN" b="1" dirty="0">
              <a:solidFill>
                <a:srgbClr val="333333"/>
              </a:solidFill>
              <a:latin typeface="+mn-lt"/>
            </a:endParaRPr>
          </a:p>
          <a:p>
            <a:pPr>
              <a:buClrTx/>
            </a:pPr>
            <a:r>
              <a:rPr lang="en" altLang="zh-CN" b="1" dirty="0" err="1">
                <a:latin typeface="+mn-lt"/>
              </a:rPr>
              <a:t>FeedAdrestXboxM</a:t>
            </a:r>
            <a:r>
              <a:rPr lang="en" altLang="zh-CN" b="1" dirty="0">
                <a:latin typeface="+mn-lt"/>
              </a:rPr>
              <a:t> (</a:t>
            </a:r>
            <a:r>
              <a:rPr lang="zh-CN" altLang="en-US" b="1" dirty="0">
                <a:latin typeface="+mn-lt"/>
              </a:rPr>
              <a:t>非交互类</a:t>
            </a:r>
            <a:r>
              <a:rPr lang="en-US" altLang="zh-CN" b="1" dirty="0">
                <a:latin typeface="+mn-lt"/>
              </a:rPr>
              <a:t>)    </a:t>
            </a:r>
            <a:endParaRPr kumimoji="1" lang="en-US" altLang="zh-CN" b="1" dirty="0">
              <a:latin typeface="+mn-lt"/>
            </a:endParaRPr>
          </a:p>
          <a:p>
            <a:pPr marL="171450" indent="-171450">
              <a:buClrTx/>
              <a:buFont typeface="Arial" panose="020B0604020202020204" pitchFamily="34" charset="0"/>
              <a:buChar char="•"/>
            </a:pPr>
            <a:r>
              <a:rPr lang="zh-CN" altLang="en-US" dirty="0">
                <a:latin typeface="+mn-lt"/>
              </a:rPr>
              <a:t>请求 </a:t>
            </a:r>
            <a:r>
              <a:rPr lang="en" altLang="zh-CN" dirty="0" err="1">
                <a:latin typeface="+mn-lt"/>
              </a:rPr>
              <a:t>xbox</a:t>
            </a:r>
            <a:r>
              <a:rPr lang="en" altLang="zh-CN" dirty="0">
                <a:latin typeface="+mn-lt"/>
              </a:rPr>
              <a:t> </a:t>
            </a:r>
            <a:r>
              <a:rPr lang="zh-CN" altLang="en-US" dirty="0">
                <a:latin typeface="+mn-lt"/>
              </a:rPr>
              <a:t>拿到物料元素相关的预估 </a:t>
            </a:r>
            <a:r>
              <a:rPr lang="en" altLang="zh-CN" dirty="0">
                <a:latin typeface="+mn-lt"/>
              </a:rPr>
              <a:t>q </a:t>
            </a:r>
            <a:r>
              <a:rPr lang="zh-CN" altLang="en-US" dirty="0">
                <a:latin typeface="+mn-lt"/>
              </a:rPr>
              <a:t>值，排序、过滤、截断</a:t>
            </a:r>
          </a:p>
          <a:p>
            <a:pPr>
              <a:buClrTx/>
            </a:pPr>
            <a:endParaRPr lang="en-US" altLang="zh-CN" sz="2000" dirty="0">
              <a:latin typeface="+mn-lt"/>
            </a:endParaRPr>
          </a:p>
        </p:txBody>
      </p:sp>
    </p:spTree>
    <p:extLst>
      <p:ext uri="{BB962C8B-B14F-4D97-AF65-F5344CB8AC3E}">
        <p14:creationId xmlns:p14="http://schemas.microsoft.com/office/powerpoint/2010/main" val="3436588335"/>
      </p:ext>
    </p:extLst>
  </p:cSld>
  <p:clrMapOvr>
    <a:masterClrMapping/>
  </p:clrMapOvr>
  <p:transition>
    <p:wipe dir="d"/>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9B9267-8F0F-414C-9272-C976F4C26FA2}"/>
              </a:ext>
            </a:extLst>
          </p:cNvPr>
          <p:cNvSpPr>
            <a:spLocks noGrp="1"/>
          </p:cNvSpPr>
          <p:nvPr>
            <p:ph type="title"/>
          </p:nvPr>
        </p:nvSpPr>
        <p:spPr/>
        <p:txBody>
          <a:bodyPr/>
          <a:lstStyle/>
          <a:p>
            <a:r>
              <a:rPr kumimoji="1" lang="zh-CN" altLang="en-US" dirty="0">
                <a:latin typeface="+mj-ea"/>
                <a:ea typeface="+mj-ea"/>
              </a:rPr>
              <a:t>机制策略</a:t>
            </a:r>
            <a:r>
              <a:rPr kumimoji="1" lang="en-US" altLang="zh-CN" dirty="0">
                <a:latin typeface="+mj-ea"/>
                <a:ea typeface="+mj-ea"/>
              </a:rPr>
              <a:t>-</a:t>
            </a:r>
            <a:r>
              <a:rPr kumimoji="1" lang="en-US" altLang="zh-CN" dirty="0" err="1">
                <a:latin typeface="+mj-ea"/>
                <a:ea typeface="+mj-ea"/>
              </a:rPr>
              <a:t>StrategyPM</a:t>
            </a:r>
            <a:r>
              <a:rPr kumimoji="1" lang="en-US" altLang="zh-CN" dirty="0">
                <a:latin typeface="+mj-ea"/>
                <a:ea typeface="+mj-ea"/>
              </a:rPr>
              <a:t> </a:t>
            </a:r>
            <a:endParaRPr kumimoji="1" lang="zh-CN" altLang="en-US" dirty="0">
              <a:latin typeface="+mj-ea"/>
              <a:ea typeface="+mj-ea"/>
            </a:endParaRPr>
          </a:p>
        </p:txBody>
      </p:sp>
      <p:graphicFrame>
        <p:nvGraphicFramePr>
          <p:cNvPr id="4" name="表格 3">
            <a:extLst>
              <a:ext uri="{FF2B5EF4-FFF2-40B4-BE49-F238E27FC236}">
                <a16:creationId xmlns:a16="http://schemas.microsoft.com/office/drawing/2014/main" id="{2AEDDDD2-F868-4940-90CF-DBEAA3E110A2}"/>
              </a:ext>
            </a:extLst>
          </p:cNvPr>
          <p:cNvGraphicFramePr>
            <a:graphicFrameLocks noGrp="1"/>
          </p:cNvGraphicFramePr>
          <p:nvPr>
            <p:extLst>
              <p:ext uri="{D42A27DB-BD31-4B8C-83A1-F6EECF244321}">
                <p14:modId xmlns:p14="http://schemas.microsoft.com/office/powerpoint/2010/main" val="1667177267"/>
              </p:ext>
            </p:extLst>
          </p:nvPr>
        </p:nvGraphicFramePr>
        <p:xfrm>
          <a:off x="1626232" y="875375"/>
          <a:ext cx="7903030" cy="5554317"/>
        </p:xfrm>
        <a:graphic>
          <a:graphicData uri="http://schemas.openxmlformats.org/drawingml/2006/table">
            <a:tbl>
              <a:tblPr firstRow="1" bandRow="1">
                <a:tableStyleId>{5940675A-B579-460E-94D1-54222C63F5DA}</a:tableStyleId>
              </a:tblPr>
              <a:tblGrid>
                <a:gridCol w="971196">
                  <a:extLst>
                    <a:ext uri="{9D8B030D-6E8A-4147-A177-3AD203B41FA5}">
                      <a16:colId xmlns:a16="http://schemas.microsoft.com/office/drawing/2014/main" val="2922975861"/>
                    </a:ext>
                  </a:extLst>
                </a:gridCol>
                <a:gridCol w="5075801">
                  <a:extLst>
                    <a:ext uri="{9D8B030D-6E8A-4147-A177-3AD203B41FA5}">
                      <a16:colId xmlns:a16="http://schemas.microsoft.com/office/drawing/2014/main" val="1347610899"/>
                    </a:ext>
                  </a:extLst>
                </a:gridCol>
                <a:gridCol w="1856033">
                  <a:extLst>
                    <a:ext uri="{9D8B030D-6E8A-4147-A177-3AD203B41FA5}">
                      <a16:colId xmlns:a16="http://schemas.microsoft.com/office/drawing/2014/main" val="2285993367"/>
                    </a:ext>
                  </a:extLst>
                </a:gridCol>
              </a:tblGrid>
              <a:tr h="474626">
                <a:tc>
                  <a:txBody>
                    <a:bodyPr/>
                    <a:lstStyle/>
                    <a:p>
                      <a:pPr algn="ctr"/>
                      <a:r>
                        <a:rPr lang="zh-CN" altLang="en-US" sz="1400" dirty="0">
                          <a:latin typeface="Helvetica Neue" panose="02000503000000020004" pitchFamily="2" charset="0"/>
                          <a:cs typeface="Helvetica Neue" panose="02000503000000020004" pitchFamily="2" charset="0"/>
                        </a:rPr>
                        <a:t>策略级别</a:t>
                      </a: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a:txBody>
                    <a:bodyPr/>
                    <a:lstStyle/>
                    <a:p>
                      <a:pPr algn="ctr"/>
                      <a:r>
                        <a:rPr lang="zh-CN" altLang="en-US" sz="1400" dirty="0">
                          <a:latin typeface="Helvetica Neue" panose="02000503000000020004" pitchFamily="2" charset="0"/>
                          <a:cs typeface="Helvetica Neue" panose="02000503000000020004" pitchFamily="2" charset="0"/>
                        </a:rPr>
                        <a:t>描述</a:t>
                      </a: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a:txBody>
                    <a:bodyPr/>
                    <a:lstStyle/>
                    <a:p>
                      <a:pPr algn="ctr"/>
                      <a:r>
                        <a:rPr lang="zh-CN" altLang="en-US" sz="1400" dirty="0">
                          <a:latin typeface="Helvetica Neue" panose="02000503000000020004" pitchFamily="2" charset="0"/>
                          <a:cs typeface="Helvetica Neue" panose="02000503000000020004" pitchFamily="2" charset="0"/>
                        </a:rPr>
                        <a:t>插件</a:t>
                      </a: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extLst>
                  <a:ext uri="{0D108BD9-81ED-4DB2-BD59-A6C34878D82A}">
                    <a16:rowId xmlns:a16="http://schemas.microsoft.com/office/drawing/2014/main" val="1059556533"/>
                  </a:ext>
                </a:extLst>
              </a:tr>
              <a:tr h="942627">
                <a:tc>
                  <a:txBody>
                    <a:bodyPr/>
                    <a:lstStyle/>
                    <a:p>
                      <a:pPr algn="ctr"/>
                      <a:r>
                        <a:rPr lang="en-US" altLang="zh-CN" sz="1600" dirty="0" err="1">
                          <a:latin typeface="Helvetica Neue" panose="02000503000000020004" pitchFamily="2" charset="0"/>
                          <a:cs typeface="Helvetica Neue" panose="02000503000000020004" pitchFamily="2" charset="0"/>
                        </a:rPr>
                        <a:t>pid</a:t>
                      </a:r>
                      <a:endParaRPr lang="zh-CN" altLang="en-US" sz="16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u="none" strike="noStrike" kern="1200" dirty="0">
                          <a:solidFill>
                            <a:schemeClr val="tx1"/>
                          </a:solidFill>
                          <a:effectLst/>
                          <a:latin typeface="+mn-lt"/>
                          <a:ea typeface="+mn-ea"/>
                          <a:cs typeface="+mn-cs"/>
                        </a:rPr>
                        <a:t>产品线级别的策略，</a:t>
                      </a:r>
                      <a:r>
                        <a:rPr lang="zh-CN" altLang="en-US" sz="1800" dirty="0">
                          <a:latin typeface="Helvetica Neue" panose="02000503000000020004" pitchFamily="2" charset="0"/>
                          <a:cs typeface="Helvetica Neue" panose="02000503000000020004" pitchFamily="2" charset="0"/>
                        </a:rPr>
                        <a:t>对</a:t>
                      </a:r>
                      <a:r>
                        <a:rPr lang="en-US" altLang="zh-CN" sz="1800" dirty="0" err="1">
                          <a:latin typeface="Helvetica Neue" panose="02000503000000020004" pitchFamily="2" charset="0"/>
                          <a:ea typeface="Helvetica Neue" panose="02000503000000020004" pitchFamily="2" charset="0"/>
                          <a:cs typeface="Helvetica Neue" panose="02000503000000020004" pitchFamily="2" charset="0"/>
                        </a:rPr>
                        <a:t>Feedbs</a:t>
                      </a:r>
                      <a:r>
                        <a:rPr lang="zh-CN" altLang="en-US" sz="1800" dirty="0">
                          <a:latin typeface="Helvetica Neue" panose="02000503000000020004" pitchFamily="2" charset="0"/>
                          <a:cs typeface="Helvetica Neue" panose="02000503000000020004" pitchFamily="2" charset="0"/>
                        </a:rPr>
                        <a:t>返回广告进行产品线级别的策略，过滤和截断等</a:t>
                      </a: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CN" altLang="en-US" sz="14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72273680"/>
                  </a:ext>
                </a:extLst>
              </a:tr>
              <a:tr h="952900">
                <a:tc>
                  <a:txBody>
                    <a:bodyPr/>
                    <a:lstStyle/>
                    <a:p>
                      <a:pPr algn="ctr"/>
                      <a:r>
                        <a:rPr lang="en-US" altLang="zh-CN" sz="1600" dirty="0" err="1">
                          <a:latin typeface="Helvetica Neue" panose="02000503000000020004" pitchFamily="2" charset="0"/>
                          <a:ea typeface="Helvetica Neue" panose="02000503000000020004" pitchFamily="2" charset="0"/>
                          <a:cs typeface="Helvetica Neue" panose="02000503000000020004" pitchFamily="2" charset="0"/>
                        </a:rPr>
                        <a:t>gid</a:t>
                      </a:r>
                      <a:endParaRPr lang="zh-CN" altLang="en-US" sz="16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latin typeface="Helvetica Neue" panose="02000503000000020004" pitchFamily="2" charset="0"/>
                          <a:cs typeface="Helvetica Neue" panose="02000503000000020004" pitchFamily="2" charset="0"/>
                        </a:rPr>
                        <a:t>检索级别策略，访问观星前的准备工作、访问观星获取</a:t>
                      </a:r>
                      <a:r>
                        <a:rPr lang="en-US" altLang="zh-CN" sz="1800" dirty="0">
                          <a:latin typeface="Helvetica Neue" panose="02000503000000020004" pitchFamily="2" charset="0"/>
                          <a:ea typeface="Helvetica Neue" panose="02000503000000020004" pitchFamily="2" charset="0"/>
                          <a:cs typeface="Helvetica Neue" panose="02000503000000020004" pitchFamily="2" charset="0"/>
                        </a:rPr>
                        <a:t>q</a:t>
                      </a:r>
                      <a:r>
                        <a:rPr lang="zh-CN" altLang="en-US" sz="1800" dirty="0">
                          <a:latin typeface="Helvetica Neue" panose="02000503000000020004" pitchFamily="2" charset="0"/>
                          <a:cs typeface="Helvetica Neue" panose="02000503000000020004" pitchFamily="2" charset="0"/>
                        </a:rPr>
                        <a:t>值</a:t>
                      </a: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admit</a:t>
                      </a:r>
                    </a:p>
                    <a:p>
                      <a:pPr algn="ctr"/>
                      <a:r>
                        <a:rPr lang="en-US" altLang="zh-CN" sz="1600" dirty="0" err="1">
                          <a:latin typeface="Helvetica Neue" panose="02000503000000020004" pitchFamily="2" charset="0"/>
                          <a:ea typeface="Helvetica Neue" panose="02000503000000020004" pitchFamily="2" charset="0"/>
                          <a:cs typeface="Helvetica Neue" panose="02000503000000020004" pitchFamily="2" charset="0"/>
                        </a:rPr>
                        <a:t>data_prepare</a:t>
                      </a:r>
                      <a:endParaRPr lang="zh-CN" altLang="en-US" sz="16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6941034"/>
                  </a:ext>
                </a:extLst>
              </a:tr>
              <a:tr h="2216781">
                <a:tc>
                  <a:txBody>
                    <a:bodyPr/>
                    <a:lstStyle/>
                    <a:p>
                      <a:pPr algn="ctr"/>
                      <a:r>
                        <a:rPr lang="en-US" altLang="zh-CN" sz="1600" dirty="0" err="1">
                          <a:latin typeface="Helvetica Neue" panose="02000503000000020004" pitchFamily="2" charset="0"/>
                          <a:ea typeface="Helvetica Neue" panose="02000503000000020004" pitchFamily="2" charset="0"/>
                          <a:cs typeface="Helvetica Neue" panose="02000503000000020004" pitchFamily="2" charset="0"/>
                        </a:rPr>
                        <a:t>src_id</a:t>
                      </a:r>
                      <a:endParaRPr lang="zh-CN" altLang="en-US" sz="16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l">
                        <a:buFont typeface="Arial" panose="020B0604020202020204" pitchFamily="34" charset="0"/>
                        <a:buNone/>
                      </a:pPr>
                      <a:r>
                        <a:rPr lang="zh-CN" altLang="en-US" sz="1800" dirty="0">
                          <a:latin typeface="Helvetica Neue" panose="02000503000000020004" pitchFamily="2" charset="0"/>
                          <a:cs typeface="Helvetica Neue" panose="02000503000000020004" pitchFamily="2" charset="0"/>
                        </a:rPr>
                        <a:t>广告位级别，</a:t>
                      </a:r>
                      <a:r>
                        <a:rPr lang="zh-CN" altLang="en-US" sz="1800" b="0" i="0" u="none" strike="noStrike" kern="1200" dirty="0">
                          <a:solidFill>
                            <a:schemeClr val="tx1"/>
                          </a:solidFill>
                          <a:effectLst/>
                          <a:latin typeface="+mn-lt"/>
                          <a:ea typeface="+mn-ea"/>
                          <a:cs typeface="+mn-cs"/>
                        </a:rPr>
                        <a:t>实现更具体的广告过滤，消费和排序，是用的比较多的广告策略插件</a:t>
                      </a:r>
                      <a:endParaRPr lang="zh-CN" altLang="en-US" sz="18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ctr">
                        <a:lnSpc>
                          <a:spcPct val="150000"/>
                        </a:lnSpc>
                        <a:buFont typeface="Arial" panose="020B0604020202020204" pitchFamily="34" charset="0"/>
                        <a:buNone/>
                      </a:pPr>
                      <a:endParaRPr lang="en-US" altLang="zh-CN" sz="1400" dirty="0">
                        <a:latin typeface="Helvetica Neue" panose="02000503000000020004" pitchFamily="2" charset="0"/>
                        <a:ea typeface="Helvetica Neue" panose="02000503000000020004" pitchFamily="2" charset="0"/>
                        <a:cs typeface="Helvetica Neue" panose="02000503000000020004" pitchFamily="2" charset="0"/>
                      </a:endParaRPr>
                    </a:p>
                    <a:p>
                      <a:pPr marL="0" indent="0" algn="ctr">
                        <a:lnSpc>
                          <a:spcPct val="150000"/>
                        </a:lnSpc>
                        <a:buFont typeface="Arial" panose="020B0604020202020204" pitchFamily="34" charset="0"/>
                        <a:buNone/>
                      </a:pP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prepare</a:t>
                      </a:r>
                    </a:p>
                    <a:p>
                      <a:pPr marL="0" indent="0" algn="ctr">
                        <a:lnSpc>
                          <a:spcPct val="150000"/>
                        </a:lnSpc>
                        <a:buFont typeface="Arial" panose="020B0604020202020204" pitchFamily="34" charset="0"/>
                        <a:buNone/>
                      </a:pPr>
                      <a:r>
                        <a:rPr lang="en-US" altLang="zh-CN" sz="1600" dirty="0" err="1">
                          <a:latin typeface="Helvetica Neue" panose="02000503000000020004" pitchFamily="2" charset="0"/>
                          <a:ea typeface="Helvetica Neue" panose="02000503000000020004" pitchFamily="2" charset="0"/>
                          <a:cs typeface="Helvetica Neue" panose="02000503000000020004" pitchFamily="2" charset="0"/>
                        </a:rPr>
                        <a:t>smart_bid</a:t>
                      </a:r>
                      <a:endParaRPr lang="en-US" altLang="zh-CN" sz="1600" dirty="0">
                        <a:latin typeface="Helvetica Neue" panose="02000503000000020004" pitchFamily="2" charset="0"/>
                        <a:ea typeface="Helvetica Neue" panose="02000503000000020004" pitchFamily="2" charset="0"/>
                        <a:cs typeface="Helvetica Neue" panose="02000503000000020004" pitchFamily="2" charset="0"/>
                      </a:endParaRPr>
                    </a:p>
                    <a:p>
                      <a:pPr marL="0" indent="0" algn="ctr">
                        <a:lnSpc>
                          <a:spcPct val="150000"/>
                        </a:lnSpc>
                        <a:buFont typeface="Arial" panose="020B0604020202020204" pitchFamily="34" charset="0"/>
                        <a:buNone/>
                      </a:pP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filter</a:t>
                      </a:r>
                    </a:p>
                    <a:p>
                      <a:pPr marL="0" indent="0" algn="ctr">
                        <a:lnSpc>
                          <a:spcPct val="150000"/>
                        </a:lnSpc>
                        <a:buFont typeface="Arial" panose="020B0604020202020204" pitchFamily="34" charset="0"/>
                        <a:buNone/>
                      </a:pP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budget</a:t>
                      </a:r>
                      <a:r>
                        <a:rPr lang="zh-CN" altLang="en-US" sz="1600" dirty="0">
                          <a:latin typeface="Helvetica Neue" panose="02000503000000020004" pitchFamily="2" charset="0"/>
                          <a:cs typeface="Helvetica Neue" panose="02000503000000020004" pitchFamily="2" charset="0"/>
                        </a:rPr>
                        <a:t> </a:t>
                      </a: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control</a:t>
                      </a:r>
                    </a:p>
                    <a:p>
                      <a:pPr marL="0" indent="0" algn="ctr">
                        <a:lnSpc>
                          <a:spcPct val="150000"/>
                        </a:lnSpc>
                        <a:buFont typeface="Arial" panose="020B0604020202020204" pitchFamily="34" charset="0"/>
                        <a:buNone/>
                      </a:pPr>
                      <a:r>
                        <a:rPr lang="en-US" altLang="zh-CN" sz="1600" dirty="0" err="1">
                          <a:latin typeface="Helvetica Neue" panose="02000503000000020004" pitchFamily="2" charset="0"/>
                          <a:ea typeface="Helvetica Neue" panose="02000503000000020004" pitchFamily="2" charset="0"/>
                          <a:cs typeface="Helvetica Neue" panose="02000503000000020004" pitchFamily="2" charset="0"/>
                        </a:rPr>
                        <a:t>dedup</a:t>
                      </a:r>
                      <a:endParaRPr lang="en-US" altLang="zh-CN" sz="1600" dirty="0">
                        <a:latin typeface="Helvetica Neue" panose="02000503000000020004" pitchFamily="2" charset="0"/>
                        <a:ea typeface="Helvetica Neue" panose="02000503000000020004" pitchFamily="2" charset="0"/>
                        <a:cs typeface="Helvetica Neue" panose="02000503000000020004" pitchFamily="2" charset="0"/>
                      </a:endParaRPr>
                    </a:p>
                    <a:p>
                      <a:pPr marL="0" indent="0" algn="ctr">
                        <a:lnSpc>
                          <a:spcPct val="150000"/>
                        </a:lnSpc>
                        <a:buFont typeface="Arial" panose="020B0604020202020204" pitchFamily="34" charset="0"/>
                        <a:buNone/>
                      </a:pP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price</a:t>
                      </a:r>
                    </a:p>
                    <a:p>
                      <a:pPr marL="0" indent="0" algn="ctr">
                        <a:lnSpc>
                          <a:spcPct val="150000"/>
                        </a:lnSpc>
                        <a:buFont typeface="Arial" panose="020B0604020202020204" pitchFamily="34" charset="0"/>
                        <a:buNone/>
                      </a:pP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truncate</a:t>
                      </a:r>
                    </a:p>
                    <a:p>
                      <a:pPr marL="342900" indent="-342900" algn="ctr">
                        <a:buFont typeface="Arial" panose="020B0604020202020204" pitchFamily="34" charset="0"/>
                        <a:buChar char="•"/>
                      </a:pPr>
                      <a:endParaRPr lang="zh-CN" altLang="en-US" sz="14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19422665"/>
                  </a:ext>
                </a:extLst>
              </a:tr>
            </a:tbl>
          </a:graphicData>
        </a:graphic>
      </p:graphicFrame>
    </p:spTree>
    <p:extLst>
      <p:ext uri="{BB962C8B-B14F-4D97-AF65-F5344CB8AC3E}">
        <p14:creationId xmlns:p14="http://schemas.microsoft.com/office/powerpoint/2010/main" val="3500351456"/>
      </p:ext>
    </p:extLst>
  </p:cSld>
  <p:clrMapOvr>
    <a:masterClrMapping/>
  </p:clrMapOvr>
  <p:transition>
    <p:wipe dir="d"/>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latin typeface="+mj-ea"/>
                <a:ea typeface="+mj-ea"/>
              </a:rPr>
              <a:t>机制策略</a:t>
            </a:r>
            <a:r>
              <a:rPr kumimoji="1" lang="en-US" altLang="zh-CN" dirty="0">
                <a:latin typeface="+mj-ea"/>
                <a:ea typeface="+mj-ea"/>
              </a:rPr>
              <a:t>-</a:t>
            </a:r>
            <a:r>
              <a:rPr kumimoji="1" lang="en-US" altLang="zh-CN" dirty="0" err="1">
                <a:latin typeface="+mj-ea"/>
                <a:ea typeface="+mj-ea"/>
              </a:rPr>
              <a:t>StrategyPM</a:t>
            </a:r>
            <a:r>
              <a:rPr kumimoji="1" lang="en-US" altLang="zh-CN" dirty="0">
                <a:latin typeface="+mj-ea"/>
                <a:ea typeface="+mj-ea"/>
              </a:rPr>
              <a:t> </a:t>
            </a:r>
            <a:endParaRPr kumimoji="1" lang="zh-CN" altLang="en-US"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537882" y="1060263"/>
            <a:ext cx="10717947" cy="4643851"/>
          </a:xfrm>
        </p:spPr>
        <p:txBody>
          <a:bodyPr/>
          <a:lstStyle/>
          <a:p>
            <a:r>
              <a:rPr kumimoji="1" lang="zh-CN" altLang="en-US" b="1" dirty="0"/>
              <a:t>非</a:t>
            </a:r>
            <a:r>
              <a:rPr kumimoji="1" lang="zh-Hans" altLang="en-US" b="1" dirty="0"/>
              <a:t>交互类</a:t>
            </a:r>
            <a:r>
              <a:rPr kumimoji="1" lang="zh-CN" altLang="en-US" b="1" dirty="0"/>
              <a:t> </a:t>
            </a:r>
            <a:r>
              <a:rPr kumimoji="1" lang="en-US" altLang="zh-CN" b="1" dirty="0"/>
              <a:t>: </a:t>
            </a:r>
            <a:r>
              <a:rPr kumimoji="1" lang="zh-CN" altLang="en-US" dirty="0"/>
              <a:t>以插件形式执行策略</a:t>
            </a:r>
            <a:endParaRPr kumimoji="1" lang="en-US" altLang="zh-CN" dirty="0"/>
          </a:p>
          <a:p>
            <a:pPr marL="457200" lvl="1" indent="0">
              <a:buNone/>
            </a:pPr>
            <a:endParaRPr kumimoji="1" lang="en-US" altLang="zh-CN" dirty="0"/>
          </a:p>
          <a:p>
            <a:pPr marL="457200" lvl="1" indent="0">
              <a:buNone/>
            </a:pPr>
            <a:endParaRPr kumimoji="1" lang="en-US" altLang="zh-CN" dirty="0"/>
          </a:p>
          <a:p>
            <a:pPr>
              <a:buClr>
                <a:schemeClr val="tx1"/>
              </a:buClr>
            </a:pPr>
            <a:r>
              <a:rPr kumimoji="1" lang="zh-CN" altLang="en-US" dirty="0"/>
              <a:t>插件管理：</a:t>
            </a:r>
            <a:endParaRPr kumimoji="1" lang="en-US" altLang="zh-CN" dirty="0"/>
          </a:p>
          <a:p>
            <a:pPr lvl="1">
              <a:buClr>
                <a:schemeClr val="tx1"/>
              </a:buClr>
            </a:pPr>
            <a:r>
              <a:rPr kumimoji="1" lang="en-US" altLang="zh-CN" dirty="0" err="1"/>
              <a:t>StrategyPluginManager</a:t>
            </a:r>
            <a:r>
              <a:rPr kumimoji="1" lang="zh-CN" altLang="en-US" dirty="0"/>
              <a:t>管理插件，</a:t>
            </a:r>
            <a:r>
              <a:rPr kumimoji="1" lang="zh-CN" altLang="en-US" dirty="0">
                <a:latin typeface="Times New Roman" panose="02020603050405020304" pitchFamily="18" charset="0"/>
                <a:cs typeface="Times New Roman" panose="02020603050405020304" pitchFamily="18" charset="0"/>
              </a:rPr>
              <a:t>按 </a:t>
            </a:r>
            <a:r>
              <a:rPr kumimoji="1" lang="en-US" altLang="zh-Hans" dirty="0" err="1"/>
              <a:t>strategy_plugin.conf</a:t>
            </a:r>
            <a:r>
              <a:rPr kumimoji="1" lang="zh-CN" altLang="en-US" dirty="0">
                <a:latin typeface="Times New Roman" panose="02020603050405020304" pitchFamily="18" charset="0"/>
                <a:cs typeface="Times New Roman" panose="02020603050405020304" pitchFamily="18" charset="0"/>
              </a:rPr>
              <a:t>配置顺序调用插件，</a:t>
            </a:r>
            <a:endParaRPr kumimoji="1" lang="en-US" altLang="zh-CN" dirty="0">
              <a:latin typeface="Times New Roman" panose="02020603050405020304" pitchFamily="18" charset="0"/>
              <a:cs typeface="Times New Roman" panose="02020603050405020304" pitchFamily="18" charset="0"/>
            </a:endParaRPr>
          </a:p>
          <a:p>
            <a:pPr lvl="1">
              <a:buClr>
                <a:schemeClr val="tx1"/>
              </a:buClr>
            </a:pPr>
            <a:r>
              <a:rPr lang="en" altLang="zh-CN" dirty="0"/>
              <a:t> </a:t>
            </a:r>
            <a:r>
              <a:rPr kumimoji="1" lang="en" altLang="zh-CN" dirty="0"/>
              <a:t>plugin_desc.alive</a:t>
            </a:r>
            <a:r>
              <a:rPr lang="zh-CN" altLang="en-US" dirty="0"/>
              <a:t>判断是否生效</a:t>
            </a:r>
            <a:endParaRPr lang="en-US" altLang="zh-CN" dirty="0"/>
          </a:p>
          <a:p>
            <a:pPr lvl="2">
              <a:buClr>
                <a:schemeClr val="tx1"/>
              </a:buClr>
            </a:pPr>
            <a:endParaRPr kumimoji="1" lang="en-US" altLang="zh-CN" dirty="0">
              <a:latin typeface="Times New Roman" panose="02020603050405020304" pitchFamily="18" charset="0"/>
              <a:cs typeface="Times New Roman" panose="02020603050405020304" pitchFamily="18" charset="0"/>
            </a:endParaRPr>
          </a:p>
          <a:p>
            <a:pPr lvl="2">
              <a:buClr>
                <a:schemeClr val="tx1"/>
              </a:buClr>
            </a:pPr>
            <a:endParaRPr kumimoji="1" lang="en-US" altLang="zh-CN" dirty="0">
              <a:latin typeface="Times New Roman" panose="02020603050405020304" pitchFamily="18" charset="0"/>
              <a:cs typeface="Times New Roman" panose="02020603050405020304" pitchFamily="18" charset="0"/>
            </a:endParaRPr>
          </a:p>
          <a:p>
            <a:pPr>
              <a:buClr>
                <a:schemeClr val="tx1"/>
              </a:buClr>
            </a:pPr>
            <a:r>
              <a:rPr kumimoji="1" lang="en-US" altLang="zh-CN" sz="2800" b="1" dirty="0" err="1">
                <a:latin typeface="Times New Roman" panose="02020603050405020304" pitchFamily="18" charset="0"/>
                <a:cs typeface="Times New Roman" panose="02020603050405020304" pitchFamily="18" charset="0"/>
              </a:rPr>
              <a:t>handle_data</a:t>
            </a:r>
            <a:r>
              <a:rPr kumimoji="1" lang="en-US" altLang="zh-CN" sz="2800" b="1" dirty="0">
                <a:latin typeface="Times New Roman" panose="02020603050405020304" pitchFamily="18" charset="0"/>
                <a:cs typeface="Times New Roman" panose="02020603050405020304" pitchFamily="18" charset="0"/>
              </a:rPr>
              <a:t>:</a:t>
            </a:r>
          </a:p>
          <a:p>
            <a:pPr lvl="1">
              <a:buClr>
                <a:schemeClr val="tx1"/>
              </a:buClr>
            </a:pPr>
            <a:r>
              <a:rPr kumimoji="1" lang="en-US" altLang="zh-CN" dirty="0" err="1"/>
              <a:t>feedas</a:t>
            </a:r>
            <a:r>
              <a:rPr kumimoji="1" lang="zh-CN" altLang="en-US" dirty="0"/>
              <a:t>对</a:t>
            </a:r>
            <a:r>
              <a:rPr kumimoji="1" lang="en-US" altLang="zh-CN" dirty="0" err="1"/>
              <a:t>feedproxy</a:t>
            </a:r>
            <a:r>
              <a:rPr kumimoji="1" lang="zh-CN" altLang="en-US" dirty="0"/>
              <a:t>返回的广告进行</a:t>
            </a:r>
            <a:r>
              <a:rPr kumimoji="1" lang="en-US" altLang="zh-CN" dirty="0"/>
              <a:t>gid</a:t>
            </a:r>
            <a:r>
              <a:rPr kumimoji="1" lang="zh-CN" altLang="en-US" dirty="0"/>
              <a:t>和</a:t>
            </a:r>
            <a:r>
              <a:rPr kumimoji="1" lang="en-US" altLang="zh-CN" dirty="0" err="1"/>
              <a:t>sid</a:t>
            </a:r>
            <a:r>
              <a:rPr kumimoji="1" lang="zh-CN" altLang="en-US" dirty="0"/>
              <a:t>级别的策略处理：</a:t>
            </a:r>
            <a:endParaRPr kumimoji="1" lang="en-US" altLang="zh-CN" dirty="0"/>
          </a:p>
          <a:p>
            <a:pPr lvl="1">
              <a:buClr>
                <a:schemeClr val="tx1"/>
              </a:buClr>
            </a:pPr>
            <a:r>
              <a:rPr kumimoji="1" lang="en-US" altLang="zh-CN" dirty="0"/>
              <a:t>	1.</a:t>
            </a:r>
            <a:r>
              <a:rPr kumimoji="1" lang="zh-CN" altLang="en-US" dirty="0"/>
              <a:t> </a:t>
            </a:r>
            <a:r>
              <a:rPr lang="en" altLang="zh-CN" dirty="0" err="1"/>
              <a:t>traverse_global_plugins</a:t>
            </a:r>
            <a:r>
              <a:rPr lang="en-US" altLang="zh-CN" dirty="0"/>
              <a:t>: </a:t>
            </a:r>
            <a:r>
              <a:rPr lang="en-US" altLang="zh-CN" dirty="0" err="1"/>
              <a:t>run_all_plugins</a:t>
            </a:r>
            <a:endParaRPr lang="en-US" altLang="zh-CN" dirty="0"/>
          </a:p>
          <a:p>
            <a:pPr lvl="1">
              <a:buClr>
                <a:schemeClr val="tx1"/>
              </a:buClr>
            </a:pPr>
            <a:r>
              <a:rPr lang="en-US" altLang="zh-CN" dirty="0"/>
              <a:t>	2.</a:t>
            </a:r>
            <a:r>
              <a:rPr lang="zh-CN" altLang="en-US" dirty="0"/>
              <a:t> </a:t>
            </a:r>
            <a:r>
              <a:rPr lang="en" altLang="zh-CN" dirty="0" err="1"/>
              <a:t>traverse_src_plugins</a:t>
            </a:r>
            <a:r>
              <a:rPr lang="en-US" altLang="zh-CN" dirty="0"/>
              <a:t>: </a:t>
            </a:r>
            <a:r>
              <a:rPr lang="en-US" altLang="zh-CN" dirty="0" err="1"/>
              <a:t>run_src_plugins</a:t>
            </a:r>
            <a:endParaRPr lang="en-US" altLang="zh-CN" dirty="0"/>
          </a:p>
          <a:p>
            <a:pPr lvl="1">
              <a:buClr>
                <a:schemeClr val="tx1"/>
              </a:buClr>
            </a:pPr>
            <a:endParaRPr kumimoji="1" lang="en-US" altLang="zh-CN" dirty="0">
              <a:latin typeface="Times New Roman" panose="02020603050405020304" pitchFamily="18" charset="0"/>
              <a:cs typeface="Times New Roman" panose="02020603050405020304" pitchFamily="18" charset="0"/>
            </a:endParaRPr>
          </a:p>
          <a:p>
            <a:pPr marL="457200" lvl="1" indent="0">
              <a:buClr>
                <a:schemeClr val="tx1"/>
              </a:buClr>
              <a:buNone/>
            </a:pPr>
            <a:endParaRPr kumimoji="1" lang="en-US" altLang="zh-CN" dirty="0"/>
          </a:p>
          <a:p>
            <a:pPr marL="457200" lvl="1" indent="0">
              <a:buNone/>
            </a:pPr>
            <a:endParaRPr kumimoji="1" lang="en-US" altLang="zh-CN" dirty="0"/>
          </a:p>
        </p:txBody>
      </p:sp>
    </p:spTree>
    <p:extLst>
      <p:ext uri="{BB962C8B-B14F-4D97-AF65-F5344CB8AC3E}">
        <p14:creationId xmlns:p14="http://schemas.microsoft.com/office/powerpoint/2010/main" val="2842195127"/>
      </p:ext>
    </p:extLst>
  </p:cSld>
  <p:clrMapOvr>
    <a:masterClrMapping/>
  </p:clrMapOvr>
  <p:transition>
    <p:wipe dir="d"/>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a:xfrm>
            <a:off x="0" y="0"/>
            <a:ext cx="11849101" cy="777875"/>
          </a:xfrm>
        </p:spPr>
        <p:txBody>
          <a:bodyPr/>
          <a:lstStyle/>
          <a:p>
            <a:r>
              <a:rPr kumimoji="1" lang="zh-CN" altLang="en" dirty="0">
                <a:latin typeface="+mj-ea"/>
                <a:ea typeface="+mj-ea"/>
              </a:rPr>
              <a:t>后处理</a:t>
            </a:r>
            <a:r>
              <a:rPr kumimoji="1" lang="en-US" altLang="zh-CN" dirty="0">
                <a:latin typeface="+mj-ea"/>
                <a:ea typeface="+mj-ea"/>
              </a:rPr>
              <a:t>—</a:t>
            </a:r>
            <a:r>
              <a:rPr kumimoji="1" lang="en" altLang="zh-CN" dirty="0" err="1">
                <a:latin typeface="+mj-ea"/>
                <a:ea typeface="+mj-ea"/>
              </a:rPr>
              <a:t>PostPM</a:t>
            </a:r>
            <a:r>
              <a:rPr kumimoji="1" lang="en-US" altLang="zh-CN" dirty="0">
                <a:latin typeface="+mj-ea"/>
                <a:ea typeface="+mj-ea"/>
              </a:rPr>
              <a:t>/</a:t>
            </a:r>
            <a:r>
              <a:rPr kumimoji="1" lang="en-US" altLang="zh-CN" dirty="0" err="1">
                <a:latin typeface="+mj-ea"/>
                <a:ea typeface="+mj-ea"/>
              </a:rPr>
              <a:t>ResponsePM</a:t>
            </a:r>
            <a:endParaRPr kumimoji="1" lang="en" altLang="zh-CN"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195594" y="1193459"/>
            <a:ext cx="5484770" cy="4942833"/>
          </a:xfrm>
        </p:spPr>
        <p:txBody>
          <a:bodyPr/>
          <a:lstStyle/>
          <a:p>
            <a:pPr marL="0" indent="0">
              <a:buNone/>
            </a:pPr>
            <a:r>
              <a:rPr lang="en" altLang="zh-CN" b="1" dirty="0" err="1">
                <a:latin typeface="+mj-ea"/>
                <a:ea typeface="+mj-ea"/>
              </a:rPr>
              <a:t>PostProcessModule</a:t>
            </a:r>
            <a:endParaRPr lang="en" altLang="zh-CN" b="1" dirty="0">
              <a:latin typeface="+mj-ea"/>
              <a:ea typeface="+mj-ea"/>
            </a:endParaRPr>
          </a:p>
          <a:p>
            <a:pPr marL="0" indent="0">
              <a:buNone/>
            </a:pPr>
            <a:endParaRPr lang="en" altLang="zh-CN" b="1" dirty="0">
              <a:latin typeface="+mj-ea"/>
              <a:ea typeface="+mj-ea"/>
            </a:endParaRPr>
          </a:p>
          <a:p>
            <a:pPr marL="0" indent="0">
              <a:buNone/>
            </a:pPr>
            <a:r>
              <a:rPr kumimoji="1" lang="zh-Hans" altLang="en-US" sz="2000" b="1" dirty="0">
                <a:latin typeface="Microsoft YaHei" panose="020B0503020204020204" pitchFamily="34" charset="-122"/>
                <a:ea typeface="Microsoft YaHei" panose="020B0503020204020204" pitchFamily="34" charset="-122"/>
              </a:rPr>
              <a:t>非交互类</a:t>
            </a:r>
            <a:r>
              <a:rPr kumimoji="1" lang="en-US" altLang="zh-Hans" sz="2000" b="1" dirty="0">
                <a:latin typeface="Microsoft YaHei" panose="020B0503020204020204" pitchFamily="34" charset="-122"/>
                <a:ea typeface="Microsoft YaHei" panose="020B0503020204020204" pitchFamily="34" charset="-122"/>
              </a:rPr>
              <a:t>: </a:t>
            </a:r>
            <a:r>
              <a:rPr kumimoji="1" lang="zh-CN" altLang="en-US" sz="2000" dirty="0"/>
              <a:t>截断、打包广告、添加计费串</a:t>
            </a:r>
            <a:endParaRPr kumimoji="1" lang="en-US" altLang="zh-CN" sz="2000" dirty="0"/>
          </a:p>
          <a:p>
            <a:pPr marL="57150">
              <a:buClr>
                <a:schemeClr val="tx1"/>
              </a:buClr>
            </a:pPr>
            <a:endParaRPr kumimoji="1" lang="en-US" altLang="zh-CN" dirty="0"/>
          </a:p>
          <a:p>
            <a:pPr marL="57150">
              <a:buClr>
                <a:schemeClr val="tx1"/>
              </a:buClr>
            </a:pPr>
            <a:r>
              <a:rPr kumimoji="1" lang="en-US" altLang="zh-CN" b="1" dirty="0" err="1"/>
              <a:t>handle_data</a:t>
            </a:r>
            <a:r>
              <a:rPr kumimoji="1" lang="zh-CN" altLang="en-US" b="1" dirty="0"/>
              <a:t>：</a:t>
            </a:r>
            <a:endParaRPr kumimoji="1" lang="en" altLang="zh-CN" b="1" dirty="0"/>
          </a:p>
          <a:p>
            <a:pPr marL="285750" indent="-228600">
              <a:buClr>
                <a:schemeClr val="tx1"/>
              </a:buClr>
              <a:buFont typeface="Arial" panose="020B0604020202020204" pitchFamily="34" charset="0"/>
              <a:buChar char="•"/>
            </a:pPr>
            <a:r>
              <a:rPr kumimoji="1" lang="en" altLang="zh-CN" sz="2000" dirty="0" err="1"/>
              <a:t>multiadvlist_pv_truncate</a:t>
            </a:r>
            <a:r>
              <a:rPr kumimoji="1" lang="zh-CN" altLang="en" sz="2000" dirty="0"/>
              <a:t>：</a:t>
            </a:r>
            <a:r>
              <a:rPr kumimoji="1" lang="zh-CN" altLang="en-US" sz="2000" dirty="0"/>
              <a:t>多队列</a:t>
            </a:r>
            <a:r>
              <a:rPr kumimoji="1" lang="en" altLang="zh-CN" sz="2000" dirty="0" err="1"/>
              <a:t>pv</a:t>
            </a:r>
            <a:r>
              <a:rPr kumimoji="1" lang="zh-CN" altLang="en-US" sz="2000" dirty="0"/>
              <a:t>级广告截断</a:t>
            </a:r>
          </a:p>
          <a:p>
            <a:pPr marL="514350" lvl="1">
              <a:buClr>
                <a:schemeClr val="tx1"/>
              </a:buClr>
            </a:pPr>
            <a:r>
              <a:rPr kumimoji="1" lang="zh-CN" altLang="en-US" dirty="0"/>
              <a:t>所有</a:t>
            </a:r>
            <a:r>
              <a:rPr kumimoji="1" lang="en" altLang="zh-CN" dirty="0" err="1"/>
              <a:t>srcid</a:t>
            </a:r>
            <a:r>
              <a:rPr kumimoji="1" lang="zh-CN" altLang="en-US" dirty="0"/>
              <a:t>截断数累加计算</a:t>
            </a:r>
            <a:r>
              <a:rPr kumimoji="1" lang="en" altLang="zh-CN" dirty="0" err="1"/>
              <a:t>truncate_num</a:t>
            </a:r>
            <a:endParaRPr kumimoji="1" lang="en" altLang="zh-CN" dirty="0"/>
          </a:p>
          <a:p>
            <a:pPr marL="514350" lvl="1">
              <a:buClr>
                <a:schemeClr val="tx1"/>
              </a:buClr>
            </a:pPr>
            <a:r>
              <a:rPr kumimoji="1" lang="zh-CN" altLang="en-US" dirty="0"/>
              <a:t>截断</a:t>
            </a:r>
            <a:r>
              <a:rPr kumimoji="1" lang="en" altLang="zh-CN" dirty="0" err="1"/>
              <a:t>src_show_advlist</a:t>
            </a:r>
            <a:r>
              <a:rPr kumimoji="1" lang="zh-CN" altLang="en-US" dirty="0"/>
              <a:t>并统计相关信息</a:t>
            </a:r>
          </a:p>
          <a:p>
            <a:pPr marL="285750" indent="-228600">
              <a:buClr>
                <a:schemeClr val="tx1"/>
              </a:buClr>
              <a:buFont typeface="Arial" panose="020B0604020202020204" pitchFamily="34" charset="0"/>
              <a:buChar char="•"/>
            </a:pPr>
            <a:r>
              <a:rPr kumimoji="1" lang="en" altLang="zh-CN" sz="2000" dirty="0" err="1"/>
              <a:t>pack_src_adv</a:t>
            </a:r>
            <a:r>
              <a:rPr kumimoji="1" lang="zh-CN" altLang="en" sz="2000" dirty="0"/>
              <a:t>：</a:t>
            </a:r>
            <a:r>
              <a:rPr kumimoji="1" lang="zh-CN" altLang="en-US" sz="2000" dirty="0"/>
              <a:t>打包展现广告</a:t>
            </a:r>
          </a:p>
          <a:p>
            <a:pPr marL="514350" lvl="1">
              <a:buClr>
                <a:schemeClr val="tx1"/>
              </a:buClr>
            </a:pPr>
            <a:r>
              <a:rPr kumimoji="1" lang="zh-CN" altLang="en-US" dirty="0"/>
              <a:t>按照</a:t>
            </a:r>
            <a:r>
              <a:rPr kumimoji="1" lang="en" altLang="zh-CN" dirty="0" err="1"/>
              <a:t>srcid</a:t>
            </a:r>
            <a:r>
              <a:rPr kumimoji="1" lang="zh-CN" altLang="en-US" dirty="0"/>
              <a:t>将广告分到不同队列中</a:t>
            </a:r>
          </a:p>
          <a:p>
            <a:pPr marL="285750" indent="-228600">
              <a:buClr>
                <a:schemeClr val="tx1"/>
              </a:buClr>
              <a:buFont typeface="Arial" panose="020B0604020202020204" pitchFamily="34" charset="0"/>
              <a:buChar char="•"/>
            </a:pPr>
            <a:r>
              <a:rPr kumimoji="1" lang="en" altLang="zh-CN" sz="2000" dirty="0" err="1"/>
              <a:t>pack_rcv_url</a:t>
            </a:r>
            <a:r>
              <a:rPr kumimoji="1" lang="en" altLang="zh-CN" sz="2000" dirty="0"/>
              <a:t>:  </a:t>
            </a:r>
            <a:r>
              <a:rPr kumimoji="1" lang="zh-CN" altLang="en-US" sz="2000" dirty="0"/>
              <a:t>包装点击串</a:t>
            </a:r>
            <a:endParaRPr kumimoji="1" lang="en-US" altLang="zh-CN" sz="2000" dirty="0"/>
          </a:p>
          <a:p>
            <a:pPr marL="514350" lvl="1">
              <a:buClr>
                <a:schemeClr val="tx1"/>
              </a:buClr>
            </a:pPr>
            <a:r>
              <a:rPr kumimoji="1" lang="zh-CN" altLang="en-US" dirty="0"/>
              <a:t>对每个</a:t>
            </a:r>
            <a:r>
              <a:rPr kumimoji="1" lang="en" altLang="zh-CN" dirty="0" err="1"/>
              <a:t>srcid</a:t>
            </a:r>
            <a:r>
              <a:rPr kumimoji="1" lang="zh-CN" altLang="en-US" dirty="0"/>
              <a:t>计算</a:t>
            </a:r>
            <a:r>
              <a:rPr kumimoji="1" lang="en" altLang="zh-CN" dirty="0" err="1"/>
              <a:t>i</a:t>
            </a:r>
            <a:r>
              <a:rPr kumimoji="1" lang="zh-CN" altLang="en-US" dirty="0"/>
              <a:t>域、</a:t>
            </a:r>
            <a:r>
              <a:rPr kumimoji="1" lang="en" altLang="zh-CN" dirty="0"/>
              <a:t>j</a:t>
            </a:r>
            <a:r>
              <a:rPr kumimoji="1" lang="zh-CN" altLang="en-US" dirty="0"/>
              <a:t>域、</a:t>
            </a:r>
            <a:r>
              <a:rPr kumimoji="1" lang="en" altLang="zh-CN" dirty="0"/>
              <a:t>k</a:t>
            </a:r>
            <a:r>
              <a:rPr kumimoji="1" lang="zh-CN" altLang="en-US" dirty="0"/>
              <a:t>域，保存计费串，计算</a:t>
            </a:r>
            <a:r>
              <a:rPr kumimoji="1" lang="en" altLang="zh-CN" dirty="0" err="1"/>
              <a:t>cpm</a:t>
            </a:r>
            <a:r>
              <a:rPr kumimoji="1" lang="zh-CN" altLang="en" dirty="0"/>
              <a:t>、</a:t>
            </a:r>
            <a:r>
              <a:rPr kumimoji="1" lang="en" altLang="zh-CN" dirty="0" err="1"/>
              <a:t>cpv</a:t>
            </a:r>
            <a:r>
              <a:rPr kumimoji="1" lang="zh-CN" altLang="en-US" dirty="0"/>
              <a:t>计费串</a:t>
            </a:r>
          </a:p>
          <a:p>
            <a:pPr marL="0" indent="0">
              <a:buNone/>
            </a:pPr>
            <a:endParaRPr lang="zh-CN" altLang="en-US" dirty="0"/>
          </a:p>
          <a:p>
            <a:pPr marL="457200" lvl="1" indent="0">
              <a:buNone/>
            </a:pPr>
            <a:endParaRPr kumimoji="1" lang="en-US" altLang="zh-CN" dirty="0"/>
          </a:p>
        </p:txBody>
      </p:sp>
      <p:sp>
        <p:nvSpPr>
          <p:cNvPr id="5" name="矩形 4">
            <a:extLst>
              <a:ext uri="{FF2B5EF4-FFF2-40B4-BE49-F238E27FC236}">
                <a16:creationId xmlns:a16="http://schemas.microsoft.com/office/drawing/2014/main" id="{5083FB13-2E01-A34A-8A2C-E06B99A8609B}"/>
              </a:ext>
            </a:extLst>
          </p:cNvPr>
          <p:cNvSpPr/>
          <p:nvPr/>
        </p:nvSpPr>
        <p:spPr>
          <a:xfrm>
            <a:off x="5623315" y="1138990"/>
            <a:ext cx="6096000" cy="4893647"/>
          </a:xfrm>
          <a:prstGeom prst="rect">
            <a:avLst/>
          </a:prstGeom>
          <a:solidFill>
            <a:schemeClr val="bg1"/>
          </a:solidFill>
        </p:spPr>
        <p:txBody>
          <a:bodyPr>
            <a:spAutoFit/>
          </a:bodyPr>
          <a:lstStyle/>
          <a:p>
            <a:pPr lvl="0" fontAlgn="base">
              <a:buClr>
                <a:srgbClr val="2318DE"/>
              </a:buClr>
              <a:buSzPct val="150000"/>
            </a:pPr>
            <a:r>
              <a:rPr kumimoji="1" lang="en-US" altLang="zh-CN" sz="2400" b="1" kern="0" dirty="0" err="1">
                <a:solidFill>
                  <a:prstClr val="black"/>
                </a:solidFill>
                <a:latin typeface="Microsoft YaHei" panose="020B0503020204020204" pitchFamily="34" charset="-122"/>
                <a:ea typeface="Microsoft YaHei" panose="020B0503020204020204" pitchFamily="34" charset="-122"/>
              </a:rPr>
              <a:t>ResponseProcessModule</a:t>
            </a:r>
            <a:endParaRPr kumimoji="1" lang="en-US" altLang="zh-CN" sz="2400" b="1" kern="0" dirty="0">
              <a:solidFill>
                <a:prstClr val="black"/>
              </a:solidFill>
              <a:latin typeface="Microsoft YaHei" panose="020B0503020204020204" pitchFamily="34" charset="-122"/>
              <a:ea typeface="Microsoft YaHei" panose="020B0503020204020204" pitchFamily="34" charset="-122"/>
            </a:endParaRPr>
          </a:p>
          <a:p>
            <a:pPr lvl="0" fontAlgn="base">
              <a:buClr>
                <a:srgbClr val="2318DE"/>
              </a:buClr>
              <a:buSzPct val="150000"/>
            </a:pPr>
            <a:endParaRPr kumimoji="1" lang="en-US" altLang="zh-CN" sz="2400" b="1" kern="0" dirty="0">
              <a:solidFill>
                <a:prstClr val="black"/>
              </a:solidFill>
              <a:latin typeface="Microsoft YaHei" panose="020B0503020204020204" pitchFamily="34" charset="-122"/>
              <a:ea typeface="Microsoft YaHei" panose="020B0503020204020204" pitchFamily="34" charset="-122"/>
            </a:endParaRPr>
          </a:p>
          <a:p>
            <a:pPr lvl="0" fontAlgn="base">
              <a:buClr>
                <a:srgbClr val="2318DE"/>
              </a:buClr>
              <a:buSzPct val="150000"/>
            </a:pPr>
            <a:r>
              <a:rPr kumimoji="1" lang="zh-Hans" altLang="en-US" sz="2000" b="1" kern="0" dirty="0">
                <a:solidFill>
                  <a:prstClr val="black"/>
                </a:solidFill>
                <a:latin typeface="Microsoft YaHei" panose="020B0503020204020204" pitchFamily="34" charset="-122"/>
                <a:ea typeface="Microsoft YaHei" panose="020B0503020204020204" pitchFamily="34" charset="-122"/>
              </a:rPr>
              <a:t>非交互类</a:t>
            </a:r>
            <a:r>
              <a:rPr kumimoji="1" lang="en-US" altLang="zh-Hans" sz="2000" b="1" kern="0" dirty="0">
                <a:solidFill>
                  <a:prstClr val="black"/>
                </a:solidFill>
                <a:latin typeface="Microsoft YaHei" panose="020B0503020204020204" pitchFamily="34" charset="-122"/>
                <a:ea typeface="Microsoft YaHei" panose="020B0503020204020204" pitchFamily="34" charset="-122"/>
              </a:rPr>
              <a:t>: </a:t>
            </a:r>
            <a:r>
              <a:rPr kumimoji="1" lang="zh-CN" altLang="en-US" sz="2000" kern="0" dirty="0">
                <a:solidFill>
                  <a:prstClr val="black"/>
                </a:solidFill>
                <a:latin typeface="Microsoft YaHei" panose="020B0503020204020204" pitchFamily="34" charset="-122"/>
                <a:ea typeface="Microsoft YaHei" panose="020B0503020204020204" pitchFamily="34" charset="-122"/>
              </a:rPr>
              <a:t>打包结果和日志并返回数据</a:t>
            </a:r>
            <a:endParaRPr kumimoji="1" lang="en-US" altLang="zh-CN" sz="2000" kern="0" dirty="0">
              <a:solidFill>
                <a:prstClr val="black"/>
              </a:solidFill>
              <a:latin typeface="Microsoft YaHei" panose="020B0503020204020204" pitchFamily="34" charset="-122"/>
              <a:ea typeface="Microsoft YaHei" panose="020B0503020204020204" pitchFamily="34" charset="-122"/>
            </a:endParaRPr>
          </a:p>
          <a:p>
            <a:pPr lvl="0" fontAlgn="base">
              <a:buClr>
                <a:srgbClr val="2318DE"/>
              </a:buClr>
              <a:buSzPct val="150000"/>
            </a:pPr>
            <a:endParaRPr kumimoji="1" lang="en-US" altLang="zh-CN" sz="2000" kern="0" dirty="0">
              <a:solidFill>
                <a:prstClr val="black"/>
              </a:solidFill>
              <a:latin typeface="Microsoft YaHei" panose="020B0503020204020204" pitchFamily="34" charset="-122"/>
              <a:ea typeface="Microsoft YaHei" panose="020B0503020204020204" pitchFamily="34" charset="-122"/>
            </a:endParaRPr>
          </a:p>
          <a:p>
            <a:pPr lvl="0" fontAlgn="base">
              <a:buClr>
                <a:schemeClr val="tx1"/>
              </a:buClr>
              <a:buSzPct val="150000"/>
              <a:buFont typeface="Arial" panose="020B0604020202020204" pitchFamily="34" charset="0"/>
            </a:pPr>
            <a:r>
              <a:rPr kumimoji="1" lang="en-US" altLang="zh-CN" sz="2400" b="1" dirty="0" err="1"/>
              <a:t>handle_data</a:t>
            </a:r>
            <a:r>
              <a:rPr kumimoji="1" lang="zh-CN" altLang="en-US" sz="2400" b="1" dirty="0"/>
              <a:t>：</a:t>
            </a:r>
            <a:endParaRPr kumimoji="1" lang="en-US" altLang="zh-CN" sz="2000" dirty="0">
              <a:latin typeface="Arial Unicode MS" panose="020B0604020202020204" pitchFamily="34" charset="-128"/>
              <a:ea typeface="微软雅黑" panose="020B0503020204020204" pitchFamily="34" charset="-122"/>
            </a:endParaRP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set_query_asp_log</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设置请求级别</a:t>
            </a:r>
            <a:r>
              <a:rPr kumimoji="1" lang="en-US" altLang="zh-CN" sz="2000" dirty="0" err="1">
                <a:latin typeface="Arial Unicode MS" panose="020B0604020202020204" pitchFamily="34" charset="-128"/>
                <a:ea typeface="微软雅黑" panose="020B0503020204020204" pitchFamily="34" charset="-122"/>
              </a:rPr>
              <a:t>asplog</a:t>
            </a:r>
            <a:endParaRPr kumimoji="1" lang="en-US" altLang="zh-CN" sz="2000" dirty="0">
              <a:latin typeface="Arial Unicode MS" panose="020B0604020202020204" pitchFamily="34" charset="-128"/>
              <a:ea typeface="微软雅黑" panose="020B0503020204020204" pitchFamily="34" charset="-122"/>
            </a:endParaRP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set_asplog_mixer_total</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记录所有模块总耗时，打印到</a:t>
            </a:r>
            <a:r>
              <a:rPr kumimoji="1" lang="en-US" altLang="zh-CN" sz="2000" dirty="0" err="1">
                <a:latin typeface="Arial Unicode MS" panose="020B0604020202020204" pitchFamily="34" charset="-128"/>
                <a:ea typeface="微软雅黑" panose="020B0503020204020204" pitchFamily="34" charset="-122"/>
              </a:rPr>
              <a:t>asplog</a:t>
            </a:r>
            <a:r>
              <a:rPr kumimoji="1" lang="zh-CN" altLang="en-US" sz="2000" dirty="0">
                <a:latin typeface="Arial Unicode MS" panose="020B0604020202020204" pitchFamily="34" charset="-128"/>
                <a:ea typeface="微软雅黑" panose="020B0503020204020204" pitchFamily="34" charset="-122"/>
              </a:rPr>
              <a:t>中</a:t>
            </a: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pack_asp_res_query_level</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打包请求级别结果</a:t>
            </a: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pack_asp_res_adv_level</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打包广告级别结果和</a:t>
            </a:r>
            <a:r>
              <a:rPr kumimoji="1" lang="en-US" altLang="zh-CN" sz="2000" dirty="0" err="1">
                <a:latin typeface="Arial Unicode MS" panose="020B0604020202020204" pitchFamily="34" charset="-128"/>
                <a:ea typeface="微软雅黑" panose="020B0503020204020204" pitchFamily="34" charset="-122"/>
              </a:rPr>
              <a:t>asplog</a:t>
            </a:r>
            <a:endParaRPr kumimoji="1" lang="en-US" altLang="zh-CN" sz="2000" dirty="0">
              <a:latin typeface="Arial Unicode MS" panose="020B0604020202020204" pitchFamily="34" charset="-128"/>
              <a:ea typeface="微软雅黑" panose="020B0503020204020204" pitchFamily="34" charset="-122"/>
            </a:endParaRP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pack_asp_res_idl</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打包返回给</a:t>
            </a:r>
            <a:r>
              <a:rPr kumimoji="1" lang="en-US" altLang="zh-CN" sz="2000" dirty="0">
                <a:latin typeface="Arial Unicode MS" panose="020B0604020202020204" pitchFamily="34" charset="-128"/>
                <a:ea typeface="微软雅黑" panose="020B0503020204020204" pitchFamily="34" charset="-122"/>
              </a:rPr>
              <a:t>asp</a:t>
            </a:r>
            <a:r>
              <a:rPr kumimoji="1" lang="zh-CN" altLang="en-US" sz="2000" dirty="0">
                <a:latin typeface="Arial Unicode MS" panose="020B0604020202020204" pitchFamily="34" charset="-128"/>
                <a:ea typeface="微软雅黑" panose="020B0503020204020204" pitchFamily="34" charset="-122"/>
              </a:rPr>
              <a:t>的</a:t>
            </a:r>
            <a:r>
              <a:rPr kumimoji="1" lang="en-US" altLang="zh-CN" sz="2000" dirty="0" err="1">
                <a:latin typeface="Arial Unicode MS" panose="020B0604020202020204" pitchFamily="34" charset="-128"/>
                <a:ea typeface="微软雅黑" panose="020B0503020204020204" pitchFamily="34" charset="-122"/>
              </a:rPr>
              <a:t>idl</a:t>
            </a:r>
            <a:r>
              <a:rPr kumimoji="1" lang="zh-CN" altLang="en-US" sz="2000" dirty="0">
                <a:latin typeface="Arial Unicode MS" panose="020B0604020202020204" pitchFamily="34" charset="-128"/>
                <a:ea typeface="微软雅黑" panose="020B0503020204020204" pitchFamily="34" charset="-122"/>
              </a:rPr>
              <a:t>结果</a:t>
            </a: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record_all_monitor_item</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添加所有</a:t>
            </a:r>
            <a:r>
              <a:rPr kumimoji="1" lang="en-US" altLang="zh-CN" sz="2000" dirty="0">
                <a:latin typeface="Arial Unicode MS" panose="020B0604020202020204" pitchFamily="34" charset="-128"/>
                <a:ea typeface="微软雅黑" panose="020B0503020204020204" pitchFamily="34" charset="-122"/>
              </a:rPr>
              <a:t>module</a:t>
            </a:r>
            <a:r>
              <a:rPr kumimoji="1" lang="zh-CN" altLang="en-US" sz="2000" dirty="0">
                <a:latin typeface="Arial Unicode MS" panose="020B0604020202020204" pitchFamily="34" charset="-128"/>
                <a:ea typeface="微软雅黑" panose="020B0503020204020204" pitchFamily="34" charset="-122"/>
              </a:rPr>
              <a:t>的监控项</a:t>
            </a: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write_notice_log</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记录</a:t>
            </a:r>
            <a:r>
              <a:rPr kumimoji="1" lang="en-US" altLang="zh-CN" sz="2000" dirty="0">
                <a:latin typeface="Arial Unicode MS" panose="020B0604020202020204" pitchFamily="34" charset="-128"/>
                <a:ea typeface="微软雅黑" panose="020B0503020204020204" pitchFamily="34" charset="-122"/>
              </a:rPr>
              <a:t>notice</a:t>
            </a:r>
            <a:r>
              <a:rPr kumimoji="1" lang="zh-CN" altLang="en-US" sz="2000" dirty="0">
                <a:latin typeface="Arial Unicode MS" panose="020B0604020202020204" pitchFamily="34" charset="-128"/>
                <a:ea typeface="微软雅黑" panose="020B0503020204020204" pitchFamily="34" charset="-122"/>
              </a:rPr>
              <a:t>日志</a:t>
            </a:r>
          </a:p>
        </p:txBody>
      </p:sp>
      <p:sp>
        <p:nvSpPr>
          <p:cNvPr id="8" name="矩形 7">
            <a:extLst>
              <a:ext uri="{FF2B5EF4-FFF2-40B4-BE49-F238E27FC236}">
                <a16:creationId xmlns:a16="http://schemas.microsoft.com/office/drawing/2014/main" id="{BD6C46C3-D334-714D-B07E-289EBB86C2F0}"/>
              </a:ext>
            </a:extLst>
          </p:cNvPr>
          <p:cNvSpPr/>
          <p:nvPr/>
        </p:nvSpPr>
        <p:spPr>
          <a:xfrm>
            <a:off x="-694801" y="3249935"/>
            <a:ext cx="5484770" cy="400110"/>
          </a:xfrm>
          <a:prstGeom prst="rect">
            <a:avLst/>
          </a:prstGeom>
        </p:spPr>
        <p:txBody>
          <a:bodyPr wrap="square">
            <a:spAutoFit/>
          </a:bodyPr>
          <a:lstStyle/>
          <a:p>
            <a:pPr marL="1200150" lvl="2" indent="-228600" fontAlgn="base">
              <a:buClr>
                <a:schemeClr val="tx1"/>
              </a:buClr>
              <a:buSzPct val="150000"/>
              <a:buFont typeface="Arial" panose="020B0604020202020204" pitchFamily="34" charset="0"/>
              <a:buChar char="•"/>
            </a:pPr>
            <a:endParaRPr kumimoji="1" lang="zh-CN" altLang="en-US" sz="2000" dirty="0">
              <a:latin typeface="Arial Unicode MS" panose="020B0604020202020204" pitchFamily="34" charset="-128"/>
              <a:ea typeface="微软雅黑" panose="020B0503020204020204" pitchFamily="34" charset="-122"/>
            </a:endParaRPr>
          </a:p>
        </p:txBody>
      </p:sp>
    </p:spTree>
    <p:extLst>
      <p:ext uri="{BB962C8B-B14F-4D97-AF65-F5344CB8AC3E}">
        <p14:creationId xmlns:p14="http://schemas.microsoft.com/office/powerpoint/2010/main" val="1467912876"/>
      </p:ext>
    </p:extLst>
  </p:cSld>
  <p:clrMapOvr>
    <a:masterClrMapping/>
  </p:clrMapOvr>
  <p:transition>
    <p:wipe dir="d"/>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目录</a:t>
            </a:r>
          </a:p>
        </p:txBody>
      </p:sp>
      <p:graphicFrame>
        <p:nvGraphicFramePr>
          <p:cNvPr id="7" name="内容占位符 4">
            <a:extLst>
              <a:ext uri="{FF2B5EF4-FFF2-40B4-BE49-F238E27FC236}">
                <a16:creationId xmlns:a16="http://schemas.microsoft.com/office/drawing/2014/main" id="{9DBDBC47-0238-9245-B6C0-76FB709934D7}"/>
              </a:ext>
            </a:extLst>
          </p:cNvPr>
          <p:cNvGraphicFramePr>
            <a:graphicFrameLocks noGrp="1"/>
          </p:cNvGraphicFramePr>
          <p:nvPr>
            <p:ph idx="1"/>
            <p:extLst>
              <p:ext uri="{D42A27DB-BD31-4B8C-83A1-F6EECF244321}">
                <p14:modId xmlns:p14="http://schemas.microsoft.com/office/powerpoint/2010/main" val="2777354253"/>
              </p:ext>
            </p:extLst>
          </p:nvPr>
        </p:nvGraphicFramePr>
        <p:xfrm>
          <a:off x="1981200" y="1554277"/>
          <a:ext cx="6830291" cy="43477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44565500"/>
      </p:ext>
    </p:extLst>
  </p:cSld>
  <p:clrMapOvr>
    <a:masterClrMapping/>
  </p:clrMapOvr>
  <p:transition>
    <p:wipe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36921A-0B28-5044-AE35-C5A5EC56D3B2}"/>
              </a:ext>
            </a:extLst>
          </p:cNvPr>
          <p:cNvSpPr>
            <a:spLocks noGrp="1"/>
          </p:cNvSpPr>
          <p:nvPr>
            <p:ph type="title"/>
          </p:nvPr>
        </p:nvSpPr>
        <p:spPr/>
        <p:txBody>
          <a:bodyPr/>
          <a:lstStyle/>
          <a:p>
            <a:r>
              <a:rPr kumimoji="1" lang="zh-CN" altLang="en-US" dirty="0"/>
              <a:t>广告检索系统总体架构</a:t>
            </a:r>
          </a:p>
        </p:txBody>
      </p:sp>
      <p:sp>
        <p:nvSpPr>
          <p:cNvPr id="3" name="内容占位符 2">
            <a:extLst>
              <a:ext uri="{FF2B5EF4-FFF2-40B4-BE49-F238E27FC236}">
                <a16:creationId xmlns:a16="http://schemas.microsoft.com/office/drawing/2014/main" id="{6CE0D070-A4C9-2B4E-80AC-C0A856CC67BA}"/>
              </a:ext>
            </a:extLst>
          </p:cNvPr>
          <p:cNvSpPr>
            <a:spLocks noGrp="1"/>
          </p:cNvSpPr>
          <p:nvPr>
            <p:ph idx="1"/>
          </p:nvPr>
        </p:nvSpPr>
        <p:spPr/>
        <p:txBody>
          <a:bodyPr/>
          <a:lstStyle/>
          <a:p>
            <a:endParaRPr kumimoji="1" lang="zh-CN" altLang="en-US"/>
          </a:p>
        </p:txBody>
      </p:sp>
      <p:pic>
        <p:nvPicPr>
          <p:cNvPr id="7" name="图片 6">
            <a:extLst>
              <a:ext uri="{FF2B5EF4-FFF2-40B4-BE49-F238E27FC236}">
                <a16:creationId xmlns:a16="http://schemas.microsoft.com/office/drawing/2014/main" id="{8022C0BD-C1A0-1A47-9344-7DE2D91CB6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77875"/>
            <a:ext cx="12192002" cy="6080125"/>
          </a:xfrm>
          <a:prstGeom prst="rect">
            <a:avLst/>
          </a:prstGeom>
        </p:spPr>
      </p:pic>
      <p:pic>
        <p:nvPicPr>
          <p:cNvPr id="8" name="图片 7">
            <a:extLst>
              <a:ext uri="{FF2B5EF4-FFF2-40B4-BE49-F238E27FC236}">
                <a16:creationId xmlns:a16="http://schemas.microsoft.com/office/drawing/2014/main" id="{E0CE6EBE-D314-734E-BC60-BBE490B9931C}"/>
              </a:ext>
            </a:extLst>
          </p:cNvPr>
          <p:cNvPicPr>
            <a:picLocks noChangeAspect="1"/>
          </p:cNvPicPr>
          <p:nvPr/>
        </p:nvPicPr>
        <p:blipFill rotWithShape="1">
          <a:blip r:embed="rId4">
            <a:extLst>
              <a:ext uri="{28A0092B-C50C-407E-A947-70E740481C1C}">
                <a14:useLocalDpi xmlns:a14="http://schemas.microsoft.com/office/drawing/2010/main" val="0"/>
              </a:ext>
            </a:extLst>
          </a:blip>
          <a:srcRect l="57697"/>
          <a:stretch/>
        </p:blipFill>
        <p:spPr>
          <a:xfrm>
            <a:off x="7585253" y="2357183"/>
            <a:ext cx="3997147" cy="4500817"/>
          </a:xfrm>
          <a:prstGeom prst="rect">
            <a:avLst/>
          </a:prstGeom>
        </p:spPr>
      </p:pic>
    </p:spTree>
    <p:extLst>
      <p:ext uri="{BB962C8B-B14F-4D97-AF65-F5344CB8AC3E}">
        <p14:creationId xmlns:p14="http://schemas.microsoft.com/office/powerpoint/2010/main" val="1470359488"/>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DF1C67F-6813-1844-9FB6-4464686056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7139" y="597149"/>
            <a:ext cx="4028804" cy="5638800"/>
          </a:xfrm>
          <a:prstGeom prst="rect">
            <a:avLst/>
          </a:prstGeom>
        </p:spPr>
      </p:pic>
      <p:sp>
        <p:nvSpPr>
          <p:cNvPr id="24" name="文本框 23">
            <a:extLst>
              <a:ext uri="{FF2B5EF4-FFF2-40B4-BE49-F238E27FC236}">
                <a16:creationId xmlns:a16="http://schemas.microsoft.com/office/drawing/2014/main" id="{5171FF4C-4D7D-0445-84CF-C4906F1D6FD6}"/>
              </a:ext>
            </a:extLst>
          </p:cNvPr>
          <p:cNvSpPr txBox="1"/>
          <p:nvPr/>
        </p:nvSpPr>
        <p:spPr>
          <a:xfrm>
            <a:off x="566057" y="2677885"/>
            <a:ext cx="2895600" cy="1477328"/>
          </a:xfrm>
          <a:prstGeom prst="rect">
            <a:avLst/>
          </a:prstGeom>
          <a:noFill/>
        </p:spPr>
        <p:txBody>
          <a:bodyPr wrap="square" rtlCol="0">
            <a:spAutoFit/>
          </a:bodyPr>
          <a:lstStyle/>
          <a:p>
            <a:pPr marL="285750" indent="-285750">
              <a:buFont typeface="Arial" panose="020B0604020202020204" pitchFamily="34" charset="0"/>
              <a:buChar char="•"/>
            </a:pPr>
            <a:r>
              <a:rPr lang="en" altLang="zh-CN" dirty="0"/>
              <a:t>admit</a:t>
            </a:r>
            <a:r>
              <a:rPr lang="zh-CN" altLang="en" dirty="0"/>
              <a:t>：</a:t>
            </a:r>
            <a:r>
              <a:rPr lang="zh-CN" altLang="en-US" dirty="0"/>
              <a:t>行业、相关性等基础相关性过滤</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 altLang="zh-CN" dirty="0" err="1"/>
              <a:t>data_prepare</a:t>
            </a:r>
            <a:r>
              <a:rPr lang="zh-CN" altLang="en" dirty="0"/>
              <a:t>：</a:t>
            </a:r>
            <a:r>
              <a:rPr lang="en" altLang="zh-CN" dirty="0" err="1"/>
              <a:t>gid</a:t>
            </a:r>
            <a:r>
              <a:rPr lang="zh-CN" altLang="en-US" dirty="0"/>
              <a:t>级别的数据准备，请求观星</a:t>
            </a:r>
            <a:endParaRPr kumimoji="1" lang="zh-CN" altLang="en-US" dirty="0"/>
          </a:p>
        </p:txBody>
      </p:sp>
      <p:sp>
        <p:nvSpPr>
          <p:cNvPr id="25" name="矩形 24">
            <a:extLst>
              <a:ext uri="{FF2B5EF4-FFF2-40B4-BE49-F238E27FC236}">
                <a16:creationId xmlns:a16="http://schemas.microsoft.com/office/drawing/2014/main" id="{7A4A5035-2BC1-434B-B862-10A9066AB2DC}"/>
              </a:ext>
            </a:extLst>
          </p:cNvPr>
          <p:cNvSpPr/>
          <p:nvPr/>
        </p:nvSpPr>
        <p:spPr>
          <a:xfrm>
            <a:off x="7815943" y="1015892"/>
            <a:ext cx="4376057" cy="4801314"/>
          </a:xfrm>
          <a:prstGeom prst="rect">
            <a:avLst/>
          </a:prstGeom>
        </p:spPr>
        <p:txBody>
          <a:bodyPr wrap="square">
            <a:spAutoFit/>
          </a:bodyPr>
          <a:lstStyle/>
          <a:p>
            <a:pPr marL="800100" lvl="1" indent="-342900">
              <a:buFont typeface="Arial" panose="020B0604020202020204" pitchFamily="34" charset="0"/>
              <a:buChar char="•"/>
            </a:pPr>
            <a:r>
              <a:rPr lang="en" altLang="zh-CN" dirty="0"/>
              <a:t>prepare</a:t>
            </a:r>
            <a:r>
              <a:rPr lang="zh-CN" altLang="en" dirty="0"/>
              <a:t>：</a:t>
            </a:r>
            <a:r>
              <a:rPr lang="en" altLang="zh-CN" dirty="0" err="1"/>
              <a:t>srcid</a:t>
            </a:r>
            <a:r>
              <a:rPr lang="zh-CN" altLang="en-US" dirty="0"/>
              <a:t>级别的准备，调整反馈出价系数</a:t>
            </a:r>
            <a:br>
              <a:rPr lang="zh-CN" altLang="en-US" dirty="0"/>
            </a:br>
            <a:endParaRPr lang="zh-CN" altLang="en-US" dirty="0"/>
          </a:p>
          <a:p>
            <a:pPr marL="800100" lvl="1" indent="-342900">
              <a:buFont typeface="Arial" panose="020B0604020202020204" pitchFamily="34" charset="0"/>
              <a:buChar char="•"/>
            </a:pPr>
            <a:r>
              <a:rPr lang="en" altLang="zh-CN" dirty="0" err="1"/>
              <a:t>smart_bid</a:t>
            </a:r>
            <a:r>
              <a:rPr lang="zh-CN" altLang="en" dirty="0"/>
              <a:t>：</a:t>
            </a:r>
            <a:r>
              <a:rPr lang="zh-CN" altLang="en-US" dirty="0"/>
              <a:t>根据之前的系数设置系统最后的</a:t>
            </a:r>
            <a:r>
              <a:rPr lang="en" altLang="zh-CN" dirty="0"/>
              <a:t>bid</a:t>
            </a:r>
            <a:br>
              <a:rPr lang="en" altLang="zh-CN" dirty="0"/>
            </a:br>
            <a:endParaRPr lang="en" altLang="zh-CN" dirty="0"/>
          </a:p>
          <a:p>
            <a:pPr marL="800100" lvl="1" indent="-342900">
              <a:buFont typeface="Arial" panose="020B0604020202020204" pitchFamily="34" charset="0"/>
              <a:buChar char="•"/>
            </a:pPr>
            <a:r>
              <a:rPr lang="en" altLang="zh-CN" dirty="0"/>
              <a:t>filter</a:t>
            </a:r>
            <a:r>
              <a:rPr lang="zh-CN" altLang="en" dirty="0"/>
              <a:t>：</a:t>
            </a:r>
            <a:r>
              <a:rPr lang="zh-CN" altLang="en-US" dirty="0"/>
              <a:t>更细致的过滤，用户体验、</a:t>
            </a:r>
            <a:r>
              <a:rPr lang="en" altLang="zh-CN" dirty="0" err="1"/>
              <a:t>ctr</a:t>
            </a:r>
            <a:br>
              <a:rPr lang="en" altLang="zh-CN" dirty="0"/>
            </a:br>
            <a:endParaRPr lang="en" altLang="zh-CN" dirty="0"/>
          </a:p>
          <a:p>
            <a:pPr marL="800100" lvl="1" indent="-342900">
              <a:buFont typeface="Arial" panose="020B0604020202020204" pitchFamily="34" charset="0"/>
              <a:buChar char="•"/>
            </a:pPr>
            <a:r>
              <a:rPr lang="en" altLang="zh-CN" dirty="0" err="1"/>
              <a:t>budget_control</a:t>
            </a:r>
            <a:r>
              <a:rPr lang="zh-CN" altLang="en" dirty="0"/>
              <a:t>：</a:t>
            </a:r>
            <a:r>
              <a:rPr lang="zh-CN" altLang="en-US" dirty="0"/>
              <a:t>按照消费和预算控制广告展现</a:t>
            </a:r>
            <a:br>
              <a:rPr lang="zh-CN" altLang="en-US" dirty="0"/>
            </a:br>
            <a:endParaRPr lang="zh-CN" altLang="en-US" dirty="0"/>
          </a:p>
          <a:p>
            <a:pPr marL="800100" lvl="1" indent="-342900">
              <a:buFont typeface="Arial" panose="020B0604020202020204" pitchFamily="34" charset="0"/>
              <a:buChar char="•"/>
            </a:pPr>
            <a:r>
              <a:rPr lang="en" altLang="zh-CN" dirty="0" err="1"/>
              <a:t>dedup</a:t>
            </a:r>
            <a:r>
              <a:rPr lang="zh-CN" altLang="en" dirty="0"/>
              <a:t>：</a:t>
            </a:r>
            <a:r>
              <a:rPr lang="zh-CN" altLang="en-US" dirty="0"/>
              <a:t>去重</a:t>
            </a:r>
            <a:endParaRPr lang="en-US" altLang="zh-CN" dirty="0"/>
          </a:p>
          <a:p>
            <a:pPr marL="800100" lvl="1" indent="-342900">
              <a:buFont typeface="Arial" panose="020B0604020202020204" pitchFamily="34" charset="0"/>
              <a:buChar char="•"/>
            </a:pPr>
            <a:endParaRPr lang="en-US" altLang="zh-CN" dirty="0"/>
          </a:p>
          <a:p>
            <a:pPr marL="800100" lvl="1" indent="-342900">
              <a:buFont typeface="Arial" panose="020B0604020202020204" pitchFamily="34" charset="0"/>
              <a:buChar char="•"/>
            </a:pPr>
            <a:r>
              <a:rPr lang="en-US" altLang="zh-CN" dirty="0"/>
              <a:t>price</a:t>
            </a:r>
            <a:r>
              <a:rPr lang="zh-CN" altLang="en-US" dirty="0"/>
              <a:t>：计费</a:t>
            </a:r>
            <a:br>
              <a:rPr lang="zh-CN" altLang="en" dirty="0"/>
            </a:br>
            <a:endParaRPr lang="zh-CN" altLang="en" dirty="0"/>
          </a:p>
          <a:p>
            <a:pPr marL="800100" lvl="1" indent="-342900">
              <a:buFont typeface="Arial" panose="020B0604020202020204" pitchFamily="34" charset="0"/>
              <a:buChar char="•"/>
            </a:pPr>
            <a:r>
              <a:rPr lang="en" altLang="zh-CN" dirty="0"/>
              <a:t>truncate</a:t>
            </a:r>
            <a:r>
              <a:rPr lang="zh-CN" altLang="en" dirty="0"/>
              <a:t>：</a:t>
            </a:r>
            <a:r>
              <a:rPr lang="zh-CN" altLang="en-US" dirty="0"/>
              <a:t>最后的截断</a:t>
            </a:r>
            <a:endParaRPr lang="en-US" altLang="zh-CN" dirty="0"/>
          </a:p>
        </p:txBody>
      </p:sp>
      <p:sp>
        <p:nvSpPr>
          <p:cNvPr id="26" name="标题 1">
            <a:extLst>
              <a:ext uri="{FF2B5EF4-FFF2-40B4-BE49-F238E27FC236}">
                <a16:creationId xmlns:a16="http://schemas.microsoft.com/office/drawing/2014/main" id="{148C7751-030F-AD4E-BBEC-25324080CCB9}"/>
              </a:ext>
            </a:extLst>
          </p:cNvPr>
          <p:cNvSpPr>
            <a:spLocks noGrp="1"/>
          </p:cNvSpPr>
          <p:nvPr>
            <p:ph type="title"/>
          </p:nvPr>
        </p:nvSpPr>
        <p:spPr>
          <a:xfrm>
            <a:off x="0" y="0"/>
            <a:ext cx="10972800" cy="777875"/>
          </a:xfrm>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机制策略</a:t>
            </a:r>
            <a:r>
              <a:rPr kumimoji="1" lang="en-US" altLang="zh-CN" dirty="0"/>
              <a:t>-</a:t>
            </a:r>
            <a:r>
              <a:rPr kumimoji="1" lang="zh-CN" altLang="en-US" dirty="0"/>
              <a:t>框架</a:t>
            </a:r>
          </a:p>
        </p:txBody>
      </p:sp>
    </p:spTree>
    <p:extLst>
      <p:ext uri="{BB962C8B-B14F-4D97-AF65-F5344CB8AC3E}">
        <p14:creationId xmlns:p14="http://schemas.microsoft.com/office/powerpoint/2010/main" val="3622769727"/>
      </p:ext>
    </p:extLst>
  </p:cSld>
  <p:clrMapOvr>
    <a:masterClrMapping/>
  </p:clrMapOvr>
  <p:transition>
    <p:wipe dir="d"/>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a:t>gid</a:t>
            </a:r>
            <a:r>
              <a:rPr kumimoji="1" lang="zh-CN" altLang="en-US" sz="3600" dirty="0"/>
              <a:t>机制策略</a:t>
            </a:r>
            <a:r>
              <a:rPr kumimoji="1" lang="en-US" altLang="zh-CN" sz="3600" dirty="0"/>
              <a:t>-admit</a:t>
            </a:r>
            <a:endParaRPr kumimoji="1" lang="zh-CN" altLang="en-US" sz="3600" dirty="0"/>
          </a:p>
        </p:txBody>
      </p:sp>
      <p:sp>
        <p:nvSpPr>
          <p:cNvPr id="4" name="内容占位符 2">
            <a:extLst>
              <a:ext uri="{FF2B5EF4-FFF2-40B4-BE49-F238E27FC236}">
                <a16:creationId xmlns:a16="http://schemas.microsoft.com/office/drawing/2014/main" id="{EB126DCF-F1F8-904D-9538-988778751246}"/>
              </a:ext>
            </a:extLst>
          </p:cNvPr>
          <p:cNvSpPr>
            <a:spLocks noGrp="1"/>
          </p:cNvSpPr>
          <p:nvPr>
            <p:ph idx="1"/>
          </p:nvPr>
        </p:nvSpPr>
        <p:spPr>
          <a:xfrm>
            <a:off x="0" y="1027184"/>
            <a:ext cx="12406746" cy="5830816"/>
          </a:xfrm>
        </p:spPr>
        <p:txBody>
          <a:bodyPr/>
          <a:lstStyle/>
          <a:p>
            <a:pPr lvl="1">
              <a:lnSpc>
                <a:spcPct val="150000"/>
              </a:lnSpc>
              <a:buClrTx/>
              <a:buSzPct val="120000"/>
            </a:pPr>
            <a:r>
              <a:rPr kumimoji="1" lang="zh-CN" altLang="en-US" dirty="0">
                <a:latin typeface="+mn-lt"/>
                <a:ea typeface="+mj-ea"/>
              </a:rPr>
              <a:t>主要功能：</a:t>
            </a:r>
            <a:r>
              <a:rPr lang="zh-CN" altLang="en-US" dirty="0">
                <a:latin typeface="+mn-lt"/>
                <a:ea typeface="+mj-ea"/>
              </a:rPr>
              <a:t>负责广告准入，主要为业务规则相关的准入</a:t>
            </a:r>
            <a:endParaRPr lang="en-US" altLang="zh-CN" dirty="0">
              <a:latin typeface="+mn-lt"/>
              <a:ea typeface="+mj-ea"/>
            </a:endParaRPr>
          </a:p>
          <a:p>
            <a:pPr lvl="1">
              <a:lnSpc>
                <a:spcPct val="150000"/>
              </a:lnSpc>
              <a:buClrTx/>
              <a:buSzPct val="120000"/>
            </a:pPr>
            <a:endParaRPr lang="en-US" altLang="zh-CN" dirty="0">
              <a:latin typeface="+mn-lt"/>
              <a:ea typeface="+mj-ea"/>
            </a:endParaRPr>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zh-CN" altLang="en-US" dirty="0"/>
          </a:p>
          <a:p>
            <a:pPr marL="914400" lvl="1" indent="-457200">
              <a:lnSpc>
                <a:spcPct val="150000"/>
              </a:lnSpc>
              <a:buClrTx/>
              <a:buSzPct val="120000"/>
              <a:buFont typeface="+mj-lt"/>
              <a:buAutoNum type="arabicPeriod"/>
            </a:pPr>
            <a:endParaRPr lang="en" altLang="zh-CN" dirty="0">
              <a:latin typeface="+mn-lt"/>
              <a:ea typeface="+mj-ea"/>
            </a:endParaRPr>
          </a:p>
          <a:p>
            <a:pPr lvl="2">
              <a:lnSpc>
                <a:spcPct val="150000"/>
              </a:lnSpc>
              <a:buClrTx/>
              <a:buSzPct val="120000"/>
            </a:pPr>
            <a:endParaRPr lang="en" altLang="zh-CN" kern="1200" dirty="0">
              <a:solidFill>
                <a:schemeClr val="dk1"/>
              </a:solidFill>
              <a:latin typeface="+mn-lt"/>
              <a:ea typeface="+mn-ea"/>
              <a:cs typeface="+mn-cs"/>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5" name="表格 3">
            <a:extLst>
              <a:ext uri="{FF2B5EF4-FFF2-40B4-BE49-F238E27FC236}">
                <a16:creationId xmlns:a16="http://schemas.microsoft.com/office/drawing/2014/main" id="{7C7AFA90-D182-2F4A-A394-321A8BE2EF0B}"/>
              </a:ext>
            </a:extLst>
          </p:cNvPr>
          <p:cNvGraphicFramePr>
            <a:graphicFrameLocks noGrp="1"/>
          </p:cNvGraphicFramePr>
          <p:nvPr/>
        </p:nvGraphicFramePr>
        <p:xfrm>
          <a:off x="846137" y="1705504"/>
          <a:ext cx="10855327" cy="212344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3355757">
                  <a:extLst>
                    <a:ext uri="{9D8B030D-6E8A-4147-A177-3AD203B41FA5}">
                      <a16:colId xmlns:a16="http://schemas.microsoft.com/office/drawing/2014/main" val="2751353782"/>
                    </a:ext>
                  </a:extLst>
                </a:gridCol>
                <a:gridCol w="6908201">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200" dirty="0" err="1">
                          <a:solidFill>
                            <a:schemeClr val="dk1"/>
                          </a:solidFill>
                          <a:latin typeface="+mn-lt"/>
                          <a:ea typeface="+mj-ea"/>
                          <a:cs typeface="+mn-cs"/>
                        </a:rPr>
                        <a:t>blacklist_status_admit</a:t>
                      </a:r>
                      <a:endParaRPr lang="en" altLang="zh-CN" sz="1800" b="0" kern="1200" dirty="0">
                        <a:solidFill>
                          <a:schemeClr val="dk1"/>
                        </a:solidFill>
                        <a:effectLst/>
                        <a:latin typeface="+mn-lt"/>
                        <a:ea typeface="+mj-ea"/>
                        <a:cs typeface="+mn-cs"/>
                      </a:endParaRPr>
                    </a:p>
                  </a:txBody>
                  <a:tcPr anchor="ctr"/>
                </a:tc>
                <a:tc>
                  <a:txBody>
                    <a:bodyPr/>
                    <a:lstStyle/>
                    <a:p>
                      <a:pPr marL="0" algn="l" defTabSz="914400" rtl="0" eaLnBrk="1" latinLnBrk="0" hangingPunct="1"/>
                      <a:r>
                        <a:rPr lang="zh-CN" altLang="en-US" sz="1800" kern="1200" dirty="0">
                          <a:solidFill>
                            <a:schemeClr val="dk1"/>
                          </a:solidFill>
                          <a:latin typeface="+mn-lt"/>
                          <a:ea typeface="+mn-ea"/>
                          <a:cs typeface="+mn-cs"/>
                        </a:rPr>
                        <a:t>查询对应的黑名单，看广告是否在黑名单里，如果在则过滤相应的广告</a:t>
                      </a:r>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j-ea"/>
                          <a:cs typeface="+mn-cs"/>
                        </a:rPr>
                        <a:t>roi_status_admit</a:t>
                      </a:r>
                      <a:endParaRPr lang="en" altLang="zh-CN" sz="1800" b="0" kern="1200" dirty="0">
                        <a:solidFill>
                          <a:schemeClr val="dk1"/>
                        </a:solidFill>
                        <a:effectLst/>
                        <a:latin typeface="+mn-lt"/>
                        <a:ea typeface="+mj-ea"/>
                        <a:cs typeface="+mn-cs"/>
                      </a:endParaRPr>
                    </a:p>
                  </a:txBody>
                  <a:tcPr anchor="ctr"/>
                </a:tc>
                <a:tc>
                  <a:txBody>
                    <a:bodyPr/>
                    <a:lstStyle/>
                    <a:p>
                      <a:pPr marL="0" algn="l" defTabSz="914400" rtl="0" eaLnBrk="1" latinLnBrk="0" hangingPunct="1"/>
                      <a:r>
                        <a:rPr lang="zh-CN" altLang="en-US" sz="1800" kern="1200" dirty="0">
                          <a:solidFill>
                            <a:schemeClr val="dk1"/>
                          </a:solidFill>
                          <a:latin typeface="+mn-lt"/>
                          <a:ea typeface="+mn-ea"/>
                          <a:cs typeface="+mn-cs"/>
                        </a:rPr>
                        <a:t>统计广告主的后验</a:t>
                      </a:r>
                      <a:r>
                        <a:rPr lang="en" altLang="zh-CN" sz="1800" kern="1200" dirty="0">
                          <a:solidFill>
                            <a:schemeClr val="dk1"/>
                          </a:solidFill>
                          <a:latin typeface="+mn-lt"/>
                          <a:ea typeface="+mn-ea"/>
                          <a:cs typeface="+mn-cs"/>
                        </a:rPr>
                        <a:t>ROI</a:t>
                      </a:r>
                      <a:r>
                        <a:rPr lang="zh-CN" altLang="en-US" sz="1800" kern="1200" dirty="0">
                          <a:solidFill>
                            <a:schemeClr val="dk1"/>
                          </a:solidFill>
                          <a:latin typeface="+mn-lt"/>
                          <a:ea typeface="+mn-ea"/>
                          <a:cs typeface="+mn-cs"/>
                        </a:rPr>
                        <a:t>情况，对转化较差的广告主进行过滤</a:t>
                      </a:r>
                    </a:p>
                  </a:txBody>
                  <a:tcPr anchor="ctr"/>
                </a:tc>
                <a:extLst>
                  <a:ext uri="{0D108BD9-81ED-4DB2-BD59-A6C34878D82A}">
                    <a16:rowId xmlns:a16="http://schemas.microsoft.com/office/drawing/2014/main" val="1119534305"/>
                  </a:ext>
                </a:extLst>
              </a:tr>
              <a:tr h="370840">
                <a:tc>
                  <a:txBody>
                    <a:bodyPr/>
                    <a:lstStyle/>
                    <a:p>
                      <a:r>
                        <a:rPr lang="en-US" altLang="zh-CN" dirty="0"/>
                        <a:t>3</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j-ea"/>
                          <a:cs typeface="+mn-cs"/>
                        </a:rPr>
                        <a:t>channel_trade_admit</a:t>
                      </a:r>
                      <a:endParaRPr lang="en" altLang="zh-CN" sz="1800" b="0" kern="1200" dirty="0">
                        <a:solidFill>
                          <a:schemeClr val="dk1"/>
                        </a:solidFill>
                        <a:effectLst/>
                        <a:latin typeface="+mn-lt"/>
                        <a:ea typeface="+mj-ea"/>
                        <a:cs typeface="+mn-cs"/>
                      </a:endParaRPr>
                    </a:p>
                  </a:txBody>
                  <a:tcPr anchor="ctr"/>
                </a:tc>
                <a:tc>
                  <a:txBody>
                    <a:bodyPr/>
                    <a:lstStyle/>
                    <a:p>
                      <a:pPr marL="0" algn="l" defTabSz="914400" rtl="0" eaLnBrk="1" latinLnBrk="0" hangingPunct="1"/>
                      <a:r>
                        <a:rPr lang="zh-CN" altLang="en-US" sz="1800" kern="1200" dirty="0">
                          <a:solidFill>
                            <a:schemeClr val="dk1"/>
                          </a:solidFill>
                          <a:latin typeface="+mn-lt"/>
                          <a:ea typeface="+mn-ea"/>
                          <a:cs typeface="+mn-cs"/>
                        </a:rPr>
                        <a:t>展现与频道自身相关性高的广告，过滤掉相关性低的广告</a:t>
                      </a:r>
                    </a:p>
                  </a:txBody>
                  <a:tcPr anchor="ctr"/>
                </a:tc>
                <a:extLst>
                  <a:ext uri="{0D108BD9-81ED-4DB2-BD59-A6C34878D82A}">
                    <a16:rowId xmlns:a16="http://schemas.microsoft.com/office/drawing/2014/main" val="1972687443"/>
                  </a:ext>
                </a:extLst>
              </a:tr>
              <a:tr h="370840">
                <a:tc>
                  <a:txBody>
                    <a:bodyPr/>
                    <a:lstStyle/>
                    <a:p>
                      <a:r>
                        <a:rPr lang="en-US" altLang="zh-CN" dirty="0"/>
                        <a:t>4</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j-ea"/>
                          <a:cs typeface="+mn-cs"/>
                        </a:rPr>
                        <a:t>video_cpv_admit</a:t>
                      </a:r>
                      <a:endParaRPr lang="en" altLang="zh-CN" sz="1800" b="0" kern="1200" dirty="0">
                        <a:solidFill>
                          <a:schemeClr val="dk1"/>
                        </a:solidFill>
                        <a:effectLst/>
                        <a:latin typeface="+mn-lt"/>
                        <a:ea typeface="+mj-ea"/>
                        <a:cs typeface="+mn-cs"/>
                      </a:endParaRPr>
                    </a:p>
                  </a:txBody>
                  <a:tcPr anchor="ctr"/>
                </a:tc>
                <a:tc>
                  <a:txBody>
                    <a:bodyPr/>
                    <a:lstStyle/>
                    <a:p>
                      <a:pPr marL="0" algn="l" defTabSz="914400" rtl="0" eaLnBrk="1" latinLnBrk="0" hangingPunct="1"/>
                      <a:r>
                        <a:rPr lang="zh-CN" altLang="en-US" sz="1800" kern="1200" dirty="0">
                          <a:solidFill>
                            <a:schemeClr val="dk1"/>
                          </a:solidFill>
                          <a:latin typeface="+mn-lt"/>
                          <a:ea typeface="+mn-ea"/>
                          <a:cs typeface="+mn-cs"/>
                          <a:sym typeface="Calibri"/>
                        </a:rPr>
                        <a:t>过滤不能自动播放和不支持</a:t>
                      </a:r>
                      <a:r>
                        <a:rPr lang="en" altLang="zh-CN" sz="1800" kern="1200" dirty="0">
                          <a:solidFill>
                            <a:schemeClr val="dk1"/>
                          </a:solidFill>
                          <a:latin typeface="+mn-lt"/>
                          <a:ea typeface="+mn-ea"/>
                          <a:cs typeface="+mn-cs"/>
                          <a:sym typeface="Calibri"/>
                        </a:rPr>
                        <a:t>CPV</a:t>
                      </a:r>
                      <a:r>
                        <a:rPr lang="zh-CN" altLang="en-US" sz="1800" kern="1200" dirty="0">
                          <a:solidFill>
                            <a:schemeClr val="dk1"/>
                          </a:solidFill>
                          <a:latin typeface="+mn-lt"/>
                          <a:ea typeface="+mn-ea"/>
                          <a:cs typeface="+mn-cs"/>
                          <a:sym typeface="Calibri"/>
                        </a:rPr>
                        <a:t>计费的广告</a:t>
                      </a:r>
                      <a:endParaRPr lang="zh-CN" altLang="en-US" sz="1800" kern="1200" dirty="0">
                        <a:solidFill>
                          <a:schemeClr val="dk1"/>
                        </a:solidFill>
                        <a:latin typeface="+mn-lt"/>
                        <a:ea typeface="+mn-ea"/>
                        <a:cs typeface="+mn-cs"/>
                      </a:endParaRPr>
                    </a:p>
                  </a:txBody>
                  <a:tcPr anchor="ctr"/>
                </a:tc>
                <a:extLst>
                  <a:ext uri="{0D108BD9-81ED-4DB2-BD59-A6C34878D82A}">
                    <a16:rowId xmlns:a16="http://schemas.microsoft.com/office/drawing/2014/main" val="1430602906"/>
                  </a:ext>
                </a:extLst>
              </a:tr>
            </a:tbl>
          </a:graphicData>
        </a:graphic>
      </p:graphicFrame>
    </p:spTree>
    <p:extLst>
      <p:ext uri="{BB962C8B-B14F-4D97-AF65-F5344CB8AC3E}">
        <p14:creationId xmlns:p14="http://schemas.microsoft.com/office/powerpoint/2010/main" val="2743497913"/>
      </p:ext>
    </p:extLst>
  </p:cSld>
  <p:clrMapOvr>
    <a:masterClrMapping/>
  </p:clrMapOvr>
  <p:transition>
    <p:wipe dir="d"/>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a:t>gid</a:t>
            </a:r>
            <a:r>
              <a:rPr kumimoji="1" lang="zh-CN" altLang="en-US" sz="3600" dirty="0"/>
              <a:t>机制策略</a:t>
            </a:r>
            <a:r>
              <a:rPr kumimoji="1" lang="en-US" altLang="zh-CN" sz="3600" dirty="0"/>
              <a:t>-</a:t>
            </a:r>
            <a:r>
              <a:rPr kumimoji="1" lang="en-US" altLang="zh-CN" sz="3600" dirty="0" err="1"/>
              <a:t>data_prepare</a:t>
            </a:r>
            <a:endParaRPr kumimoji="1" lang="zh-CN" altLang="en-US" sz="3600" dirty="0"/>
          </a:p>
        </p:txBody>
      </p:sp>
      <p:sp>
        <p:nvSpPr>
          <p:cNvPr id="4" name="内容占位符 2">
            <a:extLst>
              <a:ext uri="{FF2B5EF4-FFF2-40B4-BE49-F238E27FC236}">
                <a16:creationId xmlns:a16="http://schemas.microsoft.com/office/drawing/2014/main" id="{EB126DCF-F1F8-904D-9538-988778751246}"/>
              </a:ext>
            </a:extLst>
          </p:cNvPr>
          <p:cNvSpPr>
            <a:spLocks noGrp="1"/>
          </p:cNvSpPr>
          <p:nvPr>
            <p:ph idx="1"/>
          </p:nvPr>
        </p:nvSpPr>
        <p:spPr>
          <a:xfrm>
            <a:off x="0" y="1027184"/>
            <a:ext cx="12406746" cy="5830816"/>
          </a:xfrm>
        </p:spPr>
        <p:txBody>
          <a:bodyPr/>
          <a:lstStyle/>
          <a:p>
            <a:pPr lvl="1">
              <a:lnSpc>
                <a:spcPct val="150000"/>
              </a:lnSpc>
              <a:buClrTx/>
              <a:buSzPct val="120000"/>
            </a:pPr>
            <a:r>
              <a:rPr kumimoji="1" lang="zh-CN" altLang="en-US" dirty="0">
                <a:latin typeface="+mn-lt"/>
                <a:ea typeface="+mj-ea"/>
              </a:rPr>
              <a:t>主要功能：</a:t>
            </a:r>
            <a:r>
              <a:rPr lang="zh-CN" altLang="en-US" dirty="0"/>
              <a:t>完成</a:t>
            </a:r>
            <a:r>
              <a:rPr lang="en" altLang="zh-CN" dirty="0"/>
              <a:t>gid</a:t>
            </a:r>
            <a:r>
              <a:rPr lang="zh-CN" altLang="en-US" dirty="0"/>
              <a:t>级别的数据准备以及请求观星获取</a:t>
            </a:r>
            <a:r>
              <a:rPr lang="en" altLang="zh-CN" dirty="0"/>
              <a:t>Q</a:t>
            </a:r>
            <a:r>
              <a:rPr lang="zh-CN" altLang="en-US" dirty="0"/>
              <a:t>值工作</a:t>
            </a:r>
            <a:endParaRPr lang="en-US" altLang="zh-CN" dirty="0"/>
          </a:p>
          <a:p>
            <a:pPr lvl="1">
              <a:lnSpc>
                <a:spcPct val="150000"/>
              </a:lnSpc>
              <a:buClrTx/>
              <a:buSzPct val="120000"/>
            </a:pPr>
            <a:endParaRPr lang="en-US" altLang="zh-CN" dirty="0">
              <a:latin typeface="+mn-lt"/>
              <a:ea typeface="+mj-ea"/>
            </a:endParaRPr>
          </a:p>
          <a:p>
            <a:pPr lvl="1">
              <a:lnSpc>
                <a:spcPct val="150000"/>
              </a:lnSpc>
              <a:buClrTx/>
              <a:buSzPct val="120000"/>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zh-CN" altLang="en-US" dirty="0"/>
          </a:p>
          <a:p>
            <a:pPr marL="914400" lvl="1" indent="-457200">
              <a:lnSpc>
                <a:spcPct val="150000"/>
              </a:lnSpc>
              <a:buClrTx/>
              <a:buSzPct val="120000"/>
              <a:buFont typeface="+mj-lt"/>
              <a:buAutoNum type="arabicPeriod"/>
            </a:pPr>
            <a:endParaRPr lang="en" altLang="zh-CN"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4">
            <a:extLst>
              <a:ext uri="{FF2B5EF4-FFF2-40B4-BE49-F238E27FC236}">
                <a16:creationId xmlns:a16="http://schemas.microsoft.com/office/drawing/2014/main" id="{D76D811C-5EA3-CF4D-8140-C42329132DF2}"/>
              </a:ext>
            </a:extLst>
          </p:cNvPr>
          <p:cNvGraphicFramePr>
            <a:graphicFrameLocks noGrp="1"/>
          </p:cNvGraphicFramePr>
          <p:nvPr/>
        </p:nvGraphicFramePr>
        <p:xfrm>
          <a:off x="711416" y="1502410"/>
          <a:ext cx="10983913" cy="5191760"/>
        </p:xfrm>
        <a:graphic>
          <a:graphicData uri="http://schemas.openxmlformats.org/drawingml/2006/table">
            <a:tbl>
              <a:tblPr firstRow="1" bandRow="1">
                <a:tableStyleId>{5C22544A-7EE6-4342-B048-85BDC9FD1C3A}</a:tableStyleId>
              </a:tblPr>
              <a:tblGrid>
                <a:gridCol w="1173477">
                  <a:extLst>
                    <a:ext uri="{9D8B030D-6E8A-4147-A177-3AD203B41FA5}">
                      <a16:colId xmlns:a16="http://schemas.microsoft.com/office/drawing/2014/main" val="186355458"/>
                    </a:ext>
                  </a:extLst>
                </a:gridCol>
                <a:gridCol w="766449">
                  <a:extLst>
                    <a:ext uri="{9D8B030D-6E8A-4147-A177-3AD203B41FA5}">
                      <a16:colId xmlns:a16="http://schemas.microsoft.com/office/drawing/2014/main" val="48412721"/>
                    </a:ext>
                  </a:extLst>
                </a:gridCol>
                <a:gridCol w="3900488">
                  <a:extLst>
                    <a:ext uri="{9D8B030D-6E8A-4147-A177-3AD203B41FA5}">
                      <a16:colId xmlns:a16="http://schemas.microsoft.com/office/drawing/2014/main" val="865959060"/>
                    </a:ext>
                  </a:extLst>
                </a:gridCol>
                <a:gridCol w="5143499">
                  <a:extLst>
                    <a:ext uri="{9D8B030D-6E8A-4147-A177-3AD203B41FA5}">
                      <a16:colId xmlns:a16="http://schemas.microsoft.com/office/drawing/2014/main" val="292286062"/>
                    </a:ext>
                  </a:extLst>
                </a:gridCol>
              </a:tblGrid>
              <a:tr h="370840">
                <a:tc>
                  <a:txBody>
                    <a:bodyPr/>
                    <a:lstStyle/>
                    <a:p>
                      <a:pPr algn="ctr"/>
                      <a:r>
                        <a:rPr lang="en-US" altLang="zh-CN" dirty="0" err="1"/>
                        <a:t>idx</a:t>
                      </a:r>
                      <a:endParaRPr lang="zh-CN" altLang="en-US" dirty="0"/>
                    </a:p>
                  </a:txBody>
                  <a:tcPr/>
                </a:tc>
                <a:tc>
                  <a:txBody>
                    <a:bodyPr/>
                    <a:lstStyle/>
                    <a:p>
                      <a:pPr algn="ctr"/>
                      <a:r>
                        <a:rPr lang="zh-CN" altLang="en-US" dirty="0"/>
                        <a:t>阶段</a:t>
                      </a:r>
                    </a:p>
                  </a:txBody>
                  <a:tcPr/>
                </a:tc>
                <a:tc>
                  <a:txBody>
                    <a:bodyPr/>
                    <a:lstStyle/>
                    <a:p>
                      <a:pPr algn="ctr"/>
                      <a:r>
                        <a:rPr lang="zh-CN" altLang="en-US" dirty="0"/>
                        <a:t>插件名</a:t>
                      </a:r>
                    </a:p>
                  </a:txBody>
                  <a:tcPr/>
                </a:tc>
                <a:tc>
                  <a:txBody>
                    <a:bodyPr/>
                    <a:lstStyle/>
                    <a:p>
                      <a:pPr algn="ctr"/>
                      <a:r>
                        <a:rPr lang="zh-CN" altLang="en-US" dirty="0"/>
                        <a:t>主要功能</a:t>
                      </a:r>
                    </a:p>
                  </a:txBody>
                  <a:tcPr/>
                </a:tc>
                <a:extLst>
                  <a:ext uri="{0D108BD9-81ED-4DB2-BD59-A6C34878D82A}">
                    <a16:rowId xmlns:a16="http://schemas.microsoft.com/office/drawing/2014/main" val="3566910666"/>
                  </a:ext>
                </a:extLst>
              </a:tr>
              <a:tr h="370840">
                <a:tc>
                  <a:txBody>
                    <a:bodyPr/>
                    <a:lstStyle/>
                    <a:p>
                      <a:pPr algn="ctr"/>
                      <a:r>
                        <a:rPr lang="en-US" altLang="zh-CN" dirty="0"/>
                        <a:t>1</a:t>
                      </a:r>
                      <a:endParaRPr lang="zh-CN" altLang="en-US" dirty="0"/>
                    </a:p>
                  </a:txBody>
                  <a:tcPr/>
                </a:tc>
                <a:tc rowSpan="9">
                  <a:txBody>
                    <a:bodyPr/>
                    <a:lstStyle/>
                    <a:p>
                      <a:pPr algn="ctr"/>
                      <a:r>
                        <a:rPr lang="zh-CN" altLang="en-US" dirty="0"/>
                        <a:t>观</a:t>
                      </a:r>
                    </a:p>
                    <a:p>
                      <a:pPr algn="ctr"/>
                      <a:r>
                        <a:rPr lang="zh-CN" altLang="en-US" dirty="0"/>
                        <a:t>星</a:t>
                      </a:r>
                    </a:p>
                    <a:p>
                      <a:pPr algn="ctr"/>
                      <a:r>
                        <a:rPr lang="zh-CN" altLang="en-US" dirty="0"/>
                        <a:t>前</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early_trans_miniprogram_format</a:t>
                      </a:r>
                      <a:endParaRPr lang="en" altLang="zh-CN" sz="1800" b="0" kern="1200" dirty="0">
                        <a:solidFill>
                          <a:schemeClr val="dk1"/>
                        </a:solidFill>
                        <a:effectLst/>
                        <a:latin typeface="+mn-lt"/>
                        <a:ea typeface="+mn-ea"/>
                        <a:cs typeface="+mn-cs"/>
                      </a:endParaRPr>
                    </a:p>
                  </a:txBody>
                  <a:tcPr/>
                </a:tc>
                <a:tc>
                  <a:txBody>
                    <a:bodyPr/>
                    <a:lstStyle/>
                    <a:p>
                      <a:r>
                        <a:rPr lang="zh-CN" altLang="en-US" dirty="0"/>
                        <a:t>获取小程序样式所需字段</a:t>
                      </a:r>
                    </a:p>
                  </a:txBody>
                  <a:tcPr/>
                </a:tc>
                <a:extLst>
                  <a:ext uri="{0D108BD9-81ED-4DB2-BD59-A6C34878D82A}">
                    <a16:rowId xmlns:a16="http://schemas.microsoft.com/office/drawing/2014/main" val="3493158517"/>
                  </a:ext>
                </a:extLst>
              </a:tr>
              <a:tr h="370840">
                <a:tc>
                  <a:txBody>
                    <a:bodyPr/>
                    <a:lstStyle/>
                    <a:p>
                      <a:pPr algn="ctr"/>
                      <a:r>
                        <a:rPr lang="en-US" altLang="zh-CN" dirty="0"/>
                        <a:t>2</a:t>
                      </a:r>
                      <a:endParaRPr lang="zh-CN" altLang="en-US" dirty="0"/>
                    </a:p>
                  </a:txBody>
                  <a:tcPr/>
                </a:tc>
                <a:tc vMerge="1">
                  <a:txBody>
                    <a:bodyPr/>
                    <a:lstStyle/>
                    <a:p>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process_xbox_before_predictor</a:t>
                      </a:r>
                      <a:endParaRPr lang="en" altLang="zh-CN" sz="1800" b="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kern="1200" baseline="0" dirty="0">
                          <a:solidFill>
                            <a:schemeClr val="tx1"/>
                          </a:solidFill>
                          <a:effectLst/>
                        </a:rPr>
                        <a:t>请求观星前并行请求</a:t>
                      </a:r>
                      <a:r>
                        <a:rPr lang="en" altLang="zh-CN" sz="1800" b="0" kern="1200" baseline="0" dirty="0" err="1">
                          <a:solidFill>
                            <a:schemeClr val="tx1"/>
                          </a:solidFill>
                          <a:effectLst/>
                        </a:rPr>
                        <a:t>xbox</a:t>
                      </a:r>
                      <a:r>
                        <a:rPr lang="zh-CN" altLang="en" sz="1800" b="0" kern="1200" baseline="0" dirty="0">
                          <a:solidFill>
                            <a:schemeClr val="tx1"/>
                          </a:solidFill>
                          <a:effectLst/>
                        </a:rPr>
                        <a:t>，</a:t>
                      </a:r>
                      <a:r>
                        <a:rPr lang="zh-CN" altLang="en-US" sz="1800" b="0" kern="1200" baseline="0" dirty="0">
                          <a:solidFill>
                            <a:schemeClr val="tx1"/>
                          </a:solidFill>
                          <a:effectLst/>
                        </a:rPr>
                        <a:t>获取</a:t>
                      </a:r>
                      <a:r>
                        <a:rPr lang="en" altLang="zh-CN" sz="1800" b="0" kern="1200" baseline="0" dirty="0" err="1">
                          <a:solidFill>
                            <a:schemeClr val="tx1"/>
                          </a:solidFill>
                          <a:effectLst/>
                        </a:rPr>
                        <a:t>imageuserq</a:t>
                      </a:r>
                      <a:endParaRPr lang="en" altLang="zh-CN" sz="18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txBody>
                  <a:tcPr/>
                </a:tc>
                <a:extLst>
                  <a:ext uri="{0D108BD9-81ED-4DB2-BD59-A6C34878D82A}">
                    <a16:rowId xmlns:a16="http://schemas.microsoft.com/office/drawing/2014/main" val="3787179741"/>
                  </a:ext>
                </a:extLst>
              </a:tr>
              <a:tr h="370840">
                <a:tc>
                  <a:txBody>
                    <a:bodyPr/>
                    <a:lstStyle/>
                    <a:p>
                      <a:pPr algn="ctr"/>
                      <a:r>
                        <a:rPr lang="en-US" altLang="zh-CN" dirty="0"/>
                        <a:t>3</a:t>
                      </a:r>
                      <a:endParaRPr lang="zh-CN" altLang="en-US" dirty="0"/>
                    </a:p>
                  </a:txBody>
                  <a:tcPr/>
                </a:tc>
                <a:tc vMerge="1">
                  <a:txBody>
                    <a:bodyPr/>
                    <a:lstStyle/>
                    <a:p>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process_positionq_before_predictor</a:t>
                      </a:r>
                      <a:endParaRPr lang="en" altLang="zh-CN" sz="1800" b="0" kern="1200" dirty="0">
                        <a:solidFill>
                          <a:schemeClr val="dk1"/>
                        </a:solidFill>
                        <a:effectLst/>
                        <a:latin typeface="+mn-lt"/>
                        <a:ea typeface="+mn-ea"/>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 altLang="zh-CN" sz="1800" b="0" kern="1200" baseline="0" dirty="0" err="1">
                          <a:solidFill>
                            <a:schemeClr val="tx1"/>
                          </a:solidFill>
                          <a:effectLst/>
                        </a:rPr>
                        <a:t>feedpositionq</a:t>
                      </a:r>
                      <a:r>
                        <a:rPr lang="zh-CN" altLang="en-US" sz="1800" b="0" kern="1200" baseline="0" dirty="0">
                          <a:solidFill>
                            <a:schemeClr val="tx1"/>
                          </a:solidFill>
                          <a:effectLst/>
                        </a:rPr>
                        <a:t>预处理</a:t>
                      </a:r>
                      <a:endParaRPr lang="zh-CN" altLang="en-US" dirty="0"/>
                    </a:p>
                  </a:txBody>
                  <a:tcPr/>
                </a:tc>
                <a:extLst>
                  <a:ext uri="{0D108BD9-81ED-4DB2-BD59-A6C34878D82A}">
                    <a16:rowId xmlns:a16="http://schemas.microsoft.com/office/drawing/2014/main" val="501029483"/>
                  </a:ext>
                </a:extLst>
              </a:tr>
              <a:tr h="370840">
                <a:tc>
                  <a:txBody>
                    <a:bodyPr/>
                    <a:lstStyle/>
                    <a:p>
                      <a:pPr algn="ctr"/>
                      <a:r>
                        <a:rPr lang="en-US" altLang="zh-CN" dirty="0"/>
                        <a:t>4</a:t>
                      </a:r>
                      <a:endParaRPr lang="zh-CN" altLang="en-US" dirty="0"/>
                    </a:p>
                  </a:txBody>
                  <a:tcPr/>
                </a:tc>
                <a:tc vMerge="1">
                  <a:txBody>
                    <a:bodyPr/>
                    <a:lstStyle/>
                    <a:p>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process_imageq_before_predictor</a:t>
                      </a:r>
                      <a:endParaRPr lang="en" altLang="zh-CN" sz="1800" b="0" kern="1200" dirty="0">
                        <a:solidFill>
                          <a:schemeClr val="dk1"/>
                        </a:solidFill>
                        <a:effectLst/>
                        <a:latin typeface="+mn-lt"/>
                        <a:ea typeface="+mn-ea"/>
                        <a:cs typeface="+mn-cs"/>
                      </a:endParaRPr>
                    </a:p>
                  </a:txBody>
                  <a:tcPr/>
                </a:tc>
                <a:tc>
                  <a:txBody>
                    <a:bodyPr/>
                    <a:lstStyle/>
                    <a:p>
                      <a:r>
                        <a:rPr lang="zh-CN" altLang="en-US" dirty="0"/>
                        <a:t>程序化创意</a:t>
                      </a:r>
                      <a:r>
                        <a:rPr lang="en-US" altLang="zh-CN" dirty="0"/>
                        <a:t>pk</a:t>
                      </a:r>
                      <a:r>
                        <a:rPr lang="zh-CN" altLang="en-US" dirty="0"/>
                        <a:t>逻辑和非程序化创意</a:t>
                      </a:r>
                      <a:r>
                        <a:rPr lang="en-US" altLang="zh-CN" dirty="0"/>
                        <a:t>pk</a:t>
                      </a:r>
                      <a:r>
                        <a:rPr lang="zh-CN" altLang="en-US" dirty="0"/>
                        <a:t>逻辑</a:t>
                      </a:r>
                    </a:p>
                  </a:txBody>
                  <a:tcPr/>
                </a:tc>
                <a:extLst>
                  <a:ext uri="{0D108BD9-81ED-4DB2-BD59-A6C34878D82A}">
                    <a16:rowId xmlns:a16="http://schemas.microsoft.com/office/drawing/2014/main" val="2541334534"/>
                  </a:ext>
                </a:extLst>
              </a:tr>
              <a:tr h="370840">
                <a:tc>
                  <a:txBody>
                    <a:bodyPr/>
                    <a:lstStyle/>
                    <a:p>
                      <a:pPr algn="ctr"/>
                      <a:r>
                        <a:rPr lang="en-US" altLang="zh-CN" dirty="0"/>
                        <a:t>5</a:t>
                      </a:r>
                      <a:endParaRPr lang="zh-CN" altLang="en-US" dirty="0"/>
                    </a:p>
                  </a:txBody>
                  <a:tcPr/>
                </a:tc>
                <a:tc vMerge="1">
                  <a:txBody>
                    <a:bodyPr/>
                    <a:lstStyle/>
                    <a:p>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process_newstyle_before_predictor</a:t>
                      </a:r>
                      <a:endParaRPr lang="en" altLang="zh-CN" sz="1800" b="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kern="1200" baseline="0" dirty="0">
                          <a:solidFill>
                            <a:schemeClr val="tx1"/>
                          </a:solidFill>
                          <a:effectLst/>
                        </a:rPr>
                        <a:t>组件样式白名单过滤</a:t>
                      </a:r>
                      <a:endPar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txBody>
                  <a:tcPr/>
                </a:tc>
                <a:extLst>
                  <a:ext uri="{0D108BD9-81ED-4DB2-BD59-A6C34878D82A}">
                    <a16:rowId xmlns:a16="http://schemas.microsoft.com/office/drawing/2014/main" val="4156174128"/>
                  </a:ext>
                </a:extLst>
              </a:tr>
              <a:tr h="370840">
                <a:tc>
                  <a:txBody>
                    <a:bodyPr/>
                    <a:lstStyle/>
                    <a:p>
                      <a:pPr algn="ctr"/>
                      <a:r>
                        <a:rPr lang="en-US" altLang="zh-CN" dirty="0"/>
                        <a:t>6</a:t>
                      </a:r>
                      <a:endParaRPr lang="zh-CN" altLang="en-US" dirty="0"/>
                    </a:p>
                  </a:txBody>
                  <a:tcPr/>
                </a:tc>
                <a:tc vMerge="1">
                  <a:txBody>
                    <a:bodyPr/>
                    <a:lstStyle/>
                    <a:p>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set_video_tag</a:t>
                      </a:r>
                      <a:r>
                        <a:rPr lang="en" altLang="zh-CN" sz="1800" b="0" kern="1200" dirty="0">
                          <a:solidFill>
                            <a:schemeClr val="dk1"/>
                          </a:solidFill>
                          <a:effectLst/>
                        </a:rPr>
                        <a:t> </a:t>
                      </a:r>
                      <a:endParaRPr lang="en" altLang="zh-CN" sz="1800" b="0" kern="1200" dirty="0">
                        <a:solidFill>
                          <a:schemeClr val="dk1"/>
                        </a:solidFill>
                        <a:effectLst/>
                        <a:latin typeface="+mn-lt"/>
                        <a:ea typeface="+mn-ea"/>
                        <a:cs typeface="+mn-cs"/>
                      </a:endParaRPr>
                    </a:p>
                  </a:txBody>
                  <a:tcPr/>
                </a:tc>
                <a:tc>
                  <a:txBody>
                    <a:bodyPr/>
                    <a:lstStyle/>
                    <a:p>
                      <a:r>
                        <a:rPr lang="zh-CN" altLang="en-US" dirty="0"/>
                        <a:t>打上</a:t>
                      </a:r>
                      <a:r>
                        <a:rPr lang="en-US" altLang="zh-CN" dirty="0"/>
                        <a:t>video</a:t>
                      </a:r>
                      <a:r>
                        <a:rPr lang="zh-CN" altLang="en-US" dirty="0"/>
                        <a:t>标签</a:t>
                      </a:r>
                    </a:p>
                  </a:txBody>
                  <a:tcPr/>
                </a:tc>
                <a:extLst>
                  <a:ext uri="{0D108BD9-81ED-4DB2-BD59-A6C34878D82A}">
                    <a16:rowId xmlns:a16="http://schemas.microsoft.com/office/drawing/2014/main" val="2034795571"/>
                  </a:ext>
                </a:extLst>
              </a:tr>
              <a:tr h="370840">
                <a:tc>
                  <a:txBody>
                    <a:bodyPr/>
                    <a:lstStyle/>
                    <a:p>
                      <a:pPr algn="ctr"/>
                      <a:r>
                        <a:rPr lang="en-US" altLang="zh-CN" dirty="0"/>
                        <a:t>7</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process_virtual_mt_before_predictor</a:t>
                      </a:r>
                      <a:endParaRPr lang="en" altLang="zh-CN" sz="1800" b="0" kern="1200" dirty="0">
                        <a:solidFill>
                          <a:schemeClr val="dk1"/>
                        </a:solidFill>
                        <a:effectLst/>
                        <a:latin typeface="+mn-lt"/>
                        <a:ea typeface="+mn-ea"/>
                        <a:cs typeface="+mn-cs"/>
                      </a:endParaRPr>
                    </a:p>
                  </a:txBody>
                  <a:tcPr/>
                </a:tc>
                <a:tc>
                  <a:txBody>
                    <a:bodyPr/>
                    <a:lstStyle/>
                    <a:p>
                      <a:r>
                        <a:rPr lang="zh-CN" altLang="en-US" dirty="0"/>
                        <a:t>根据规则筛选</a:t>
                      </a:r>
                      <a:r>
                        <a:rPr lang="en" altLang="zh-CN" sz="1800" b="0" kern="1200" baseline="0" dirty="0" err="1">
                          <a:solidFill>
                            <a:schemeClr val="tx1"/>
                          </a:solidFill>
                          <a:effectLst/>
                        </a:rPr>
                        <a:t>virtual_mt_ids</a:t>
                      </a:r>
                      <a:endParaRPr lang="zh-CN" altLang="en-US" dirty="0"/>
                    </a:p>
                  </a:txBody>
                  <a:tcPr/>
                </a:tc>
                <a:extLst>
                  <a:ext uri="{0D108BD9-81ED-4DB2-BD59-A6C34878D82A}">
                    <a16:rowId xmlns:a16="http://schemas.microsoft.com/office/drawing/2014/main" val="670322930"/>
                  </a:ext>
                </a:extLst>
              </a:tr>
              <a:tr h="370840">
                <a:tc>
                  <a:txBody>
                    <a:bodyPr/>
                    <a:lstStyle/>
                    <a:p>
                      <a:pPr algn="ctr"/>
                      <a:r>
                        <a:rPr lang="en-US" altLang="zh-CN" dirty="0"/>
                        <a:t>8</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set_user_trade_new</a:t>
                      </a:r>
                      <a:endParaRPr lang="en" altLang="zh-CN" sz="1800" b="0" kern="1200" dirty="0">
                        <a:solidFill>
                          <a:schemeClr val="dk1"/>
                        </a:solidFill>
                        <a:effectLst/>
                        <a:latin typeface="+mn-lt"/>
                        <a:ea typeface="+mn-ea"/>
                        <a:cs typeface="+mn-cs"/>
                      </a:endParaRPr>
                    </a:p>
                  </a:txBody>
                  <a:tcPr/>
                </a:tc>
                <a:tc>
                  <a:txBody>
                    <a:bodyPr/>
                    <a:lstStyle/>
                    <a:p>
                      <a:r>
                        <a:rPr lang="zh-CN" altLang="en-US" sz="1800" b="0" kern="1200" dirty="0">
                          <a:solidFill>
                            <a:schemeClr val="dk1"/>
                          </a:solidFill>
                          <a:effectLst/>
                        </a:rPr>
                        <a:t>设置使用</a:t>
                      </a:r>
                      <a:r>
                        <a:rPr lang="en" altLang="zh-CN" sz="1800" b="0" kern="1200" dirty="0">
                          <a:solidFill>
                            <a:schemeClr val="dk1"/>
                          </a:solidFill>
                          <a:effectLst/>
                        </a:rPr>
                        <a:t>MEG</a:t>
                      </a:r>
                      <a:r>
                        <a:rPr lang="zh-CN" altLang="en-US" sz="1800" b="0" kern="1200" dirty="0">
                          <a:solidFill>
                            <a:schemeClr val="dk1"/>
                          </a:solidFill>
                          <a:effectLst/>
                        </a:rPr>
                        <a:t>行业词表的</a:t>
                      </a:r>
                      <a:r>
                        <a:rPr lang="en" altLang="zh-CN" sz="1800" b="0" kern="1200" dirty="0">
                          <a:solidFill>
                            <a:schemeClr val="dk1"/>
                          </a:solidFill>
                          <a:effectLst/>
                        </a:rPr>
                        <a:t>trade1</a:t>
                      </a:r>
                      <a:r>
                        <a:rPr lang="zh-CN" altLang="en" sz="1800" b="0" kern="1200" dirty="0">
                          <a:solidFill>
                            <a:schemeClr val="dk1"/>
                          </a:solidFill>
                          <a:effectLst/>
                        </a:rPr>
                        <a:t>、</a:t>
                      </a:r>
                      <a:r>
                        <a:rPr lang="en" altLang="zh-CN" sz="1800" b="0" kern="1200" dirty="0">
                          <a:solidFill>
                            <a:schemeClr val="dk1"/>
                          </a:solidFill>
                          <a:effectLst/>
                        </a:rPr>
                        <a:t>trade2</a:t>
                      </a:r>
                      <a:endParaRPr lang="zh-CN" altLang="en-US" dirty="0"/>
                    </a:p>
                  </a:txBody>
                  <a:tcPr/>
                </a:tc>
                <a:extLst>
                  <a:ext uri="{0D108BD9-81ED-4DB2-BD59-A6C34878D82A}">
                    <a16:rowId xmlns:a16="http://schemas.microsoft.com/office/drawing/2014/main" val="2217862989"/>
                  </a:ext>
                </a:extLst>
              </a:tr>
              <a:tr h="370840">
                <a:tc>
                  <a:txBody>
                    <a:bodyPr/>
                    <a:lstStyle/>
                    <a:p>
                      <a:pPr algn="ctr"/>
                      <a:r>
                        <a:rPr lang="en-US" altLang="zh-CN" dirty="0"/>
                        <a:t>9</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tx1"/>
                          </a:solidFill>
                          <a:effectLst/>
                        </a:rPr>
                        <a:t>set_status_before_predictor</a:t>
                      </a:r>
                      <a:endParaRPr lang="en" altLang="zh-CN" sz="1800" b="0" kern="1200" dirty="0">
                        <a:solidFill>
                          <a:schemeClr val="tx1"/>
                        </a:solidFill>
                        <a:effectLst/>
                        <a:latin typeface="+mn-lt"/>
                        <a:ea typeface="+mn-ea"/>
                        <a:cs typeface="+mn-cs"/>
                      </a:endParaRPr>
                    </a:p>
                  </a:txBody>
                  <a:tcPr/>
                </a:tc>
                <a:tc>
                  <a:txBody>
                    <a:bodyPr/>
                    <a:lstStyle/>
                    <a:p>
                      <a:r>
                        <a:rPr lang="zh-CN" altLang="en-US" sz="1800" b="0" kern="1200" dirty="0">
                          <a:solidFill>
                            <a:schemeClr val="dk1"/>
                          </a:solidFill>
                          <a:effectLst/>
                        </a:rPr>
                        <a:t>在观星交互之前请求初始化参数</a:t>
                      </a:r>
                      <a:endParaRPr lang="zh-CN" altLang="en-US" dirty="0"/>
                    </a:p>
                  </a:txBody>
                  <a:tcPr/>
                </a:tc>
                <a:extLst>
                  <a:ext uri="{0D108BD9-81ED-4DB2-BD59-A6C34878D82A}">
                    <a16:rowId xmlns:a16="http://schemas.microsoft.com/office/drawing/2014/main" val="1610149899"/>
                  </a:ext>
                </a:extLst>
              </a:tr>
              <a:tr h="370840">
                <a:tc>
                  <a:txBody>
                    <a:bodyPr/>
                    <a:lstStyle/>
                    <a:p>
                      <a:pPr algn="ctr"/>
                      <a:r>
                        <a:rPr lang="en-US" altLang="zh-CN" dirty="0"/>
                        <a:t>10</a:t>
                      </a:r>
                      <a:endParaRPr lang="zh-CN" altLang="en-US" dirty="0"/>
                    </a:p>
                  </a:txBody>
                  <a:tcPr/>
                </a:tc>
                <a:tc rowSpan="4">
                  <a:txBody>
                    <a:bodyPr/>
                    <a:lstStyle/>
                    <a:p>
                      <a:pPr algn="ctr"/>
                      <a:r>
                        <a:rPr lang="zh-CN" altLang="en-US" dirty="0"/>
                        <a:t>请求观星</a:t>
                      </a:r>
                      <a:endParaRPr lang="en-US" altLang="zh-CN" dirty="0"/>
                    </a:p>
                    <a:p>
                      <a:pPr algn="ctr"/>
                      <a:r>
                        <a:rPr lang="en-US" altLang="zh-CN" dirty="0" err="1"/>
                        <a:t>xbox</a:t>
                      </a:r>
                      <a:endParaRPr lang="en-US" altLang="zh-CN" dirty="0"/>
                    </a:p>
                    <a:p>
                      <a:pPr algn="ctr"/>
                      <a:r>
                        <a:rPr lang="zh-CN" altLang="en-US" dirty="0"/>
                        <a:t>等</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send_predictor_async</a:t>
                      </a:r>
                      <a:endParaRPr lang="en" altLang="zh-CN" sz="1800" b="0" kern="1200" dirty="0">
                        <a:solidFill>
                          <a:schemeClr val="dk1"/>
                        </a:solidFill>
                        <a:effectLst/>
                        <a:latin typeface="+mn-lt"/>
                        <a:ea typeface="+mn-ea"/>
                        <a:cs typeface="+mn-cs"/>
                      </a:endParaRPr>
                    </a:p>
                  </a:txBody>
                  <a:tcPr/>
                </a:tc>
                <a:tc>
                  <a:txBody>
                    <a:bodyPr/>
                    <a:lstStyle/>
                    <a:p>
                      <a:r>
                        <a:rPr lang="zh-CN" altLang="en-US" dirty="0"/>
                        <a:t>并行请求观星</a:t>
                      </a:r>
                    </a:p>
                  </a:txBody>
                  <a:tcPr/>
                </a:tc>
                <a:extLst>
                  <a:ext uri="{0D108BD9-81ED-4DB2-BD59-A6C34878D82A}">
                    <a16:rowId xmlns:a16="http://schemas.microsoft.com/office/drawing/2014/main" val="2932837928"/>
                  </a:ext>
                </a:extLst>
              </a:tr>
              <a:tr h="370840">
                <a:tc>
                  <a:txBody>
                    <a:bodyPr/>
                    <a:lstStyle/>
                    <a:p>
                      <a:pPr algn="ctr"/>
                      <a:r>
                        <a:rPr lang="en-US" altLang="zh-CN" dirty="0"/>
                        <a:t>11</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send_customercenter_async</a:t>
                      </a:r>
                      <a:endParaRPr lang="en" altLang="zh-CN" sz="1800" b="0" kern="1200" dirty="0">
                        <a:solidFill>
                          <a:schemeClr val="dk1"/>
                        </a:solidFill>
                        <a:effectLst/>
                        <a:latin typeface="+mn-lt"/>
                        <a:ea typeface="+mn-ea"/>
                        <a:cs typeface="+mn-cs"/>
                      </a:endParaRPr>
                    </a:p>
                  </a:txBody>
                  <a:tcPr/>
                </a:tc>
                <a:tc>
                  <a:txBody>
                    <a:bodyPr/>
                    <a:lstStyle/>
                    <a:p>
                      <a:r>
                        <a:rPr lang="zh-CN" altLang="en-US" dirty="0"/>
                        <a:t>发送客户中心请求</a:t>
                      </a:r>
                    </a:p>
                  </a:txBody>
                  <a:tcPr/>
                </a:tc>
                <a:extLst>
                  <a:ext uri="{0D108BD9-81ED-4DB2-BD59-A6C34878D82A}">
                    <a16:rowId xmlns:a16="http://schemas.microsoft.com/office/drawing/2014/main" val="2259204042"/>
                  </a:ext>
                </a:extLst>
              </a:tr>
              <a:tr h="370840">
                <a:tc>
                  <a:txBody>
                    <a:bodyPr/>
                    <a:lstStyle/>
                    <a:p>
                      <a:pPr algn="ctr"/>
                      <a:r>
                        <a:rPr lang="en-US" altLang="zh-CN" dirty="0"/>
                        <a:t>12</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send_smallapp_judge_async</a:t>
                      </a:r>
                      <a:endParaRPr lang="en" altLang="zh-CN" sz="1800" b="0" kern="1200" dirty="0">
                        <a:solidFill>
                          <a:schemeClr val="dk1"/>
                        </a:solidFill>
                        <a:effectLst/>
                        <a:latin typeface="+mn-lt"/>
                        <a:ea typeface="+mn-ea"/>
                        <a:cs typeface="+mn-cs"/>
                      </a:endParaRPr>
                    </a:p>
                  </a:txBody>
                  <a:tcPr/>
                </a:tc>
                <a:tc>
                  <a:txBody>
                    <a:bodyPr/>
                    <a:lstStyle/>
                    <a:p>
                      <a:r>
                        <a:rPr lang="zh-CN" altLang="en-US" dirty="0"/>
                        <a:t>发送</a:t>
                      </a:r>
                      <a:r>
                        <a:rPr lang="en-US" altLang="zh-CN" dirty="0" err="1"/>
                        <a:t>smallapp_judge</a:t>
                      </a:r>
                      <a:r>
                        <a:rPr lang="zh-CN" altLang="en-US" dirty="0"/>
                        <a:t>请求</a:t>
                      </a:r>
                    </a:p>
                  </a:txBody>
                  <a:tcPr/>
                </a:tc>
                <a:extLst>
                  <a:ext uri="{0D108BD9-81ED-4DB2-BD59-A6C34878D82A}">
                    <a16:rowId xmlns:a16="http://schemas.microsoft.com/office/drawing/2014/main" val="2404866774"/>
                  </a:ext>
                </a:extLst>
              </a:tr>
              <a:tr h="370840">
                <a:tc>
                  <a:txBody>
                    <a:bodyPr/>
                    <a:lstStyle/>
                    <a:p>
                      <a:pPr algn="ctr"/>
                      <a:r>
                        <a:rPr lang="en-US" altLang="zh-CN" dirty="0"/>
                        <a:t>13</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interact_with_xbox</a:t>
                      </a:r>
                      <a:endParaRPr lang="en" altLang="zh-CN" sz="1800" b="0" kern="1200" dirty="0">
                        <a:solidFill>
                          <a:schemeClr val="dk1"/>
                        </a:solidFill>
                        <a:effectLst/>
                        <a:latin typeface="+mn-lt"/>
                        <a:ea typeface="+mn-ea"/>
                        <a:cs typeface="+mn-cs"/>
                      </a:endParaRPr>
                    </a:p>
                  </a:txBody>
                  <a:tcPr/>
                </a:tc>
                <a:tc>
                  <a:txBody>
                    <a:bodyPr/>
                    <a:lstStyle/>
                    <a:p>
                      <a:r>
                        <a:rPr lang="zh-CN" altLang="en-US" dirty="0"/>
                        <a:t>与</a:t>
                      </a:r>
                      <a:r>
                        <a:rPr lang="en-US" altLang="zh-CN" dirty="0" err="1"/>
                        <a:t>xbox</a:t>
                      </a:r>
                      <a:r>
                        <a:rPr lang="zh-CN" altLang="en-US" dirty="0"/>
                        <a:t>进行交互，请求</a:t>
                      </a:r>
                      <a:r>
                        <a:rPr lang="en-US" altLang="zh-CN" dirty="0" err="1"/>
                        <a:t>rigq</a:t>
                      </a:r>
                      <a:r>
                        <a:rPr lang="zh-CN" altLang="en-US" dirty="0"/>
                        <a:t>、</a:t>
                      </a:r>
                      <a:r>
                        <a:rPr lang="en-US" altLang="zh-CN" dirty="0" err="1"/>
                        <a:t>imageuserq</a:t>
                      </a:r>
                      <a:r>
                        <a:rPr lang="zh-CN" altLang="en-US" dirty="0"/>
                        <a:t>等</a:t>
                      </a:r>
                    </a:p>
                  </a:txBody>
                  <a:tcPr/>
                </a:tc>
                <a:extLst>
                  <a:ext uri="{0D108BD9-81ED-4DB2-BD59-A6C34878D82A}">
                    <a16:rowId xmlns:a16="http://schemas.microsoft.com/office/drawing/2014/main" val="1628415894"/>
                  </a:ext>
                </a:extLst>
              </a:tr>
            </a:tbl>
          </a:graphicData>
        </a:graphic>
      </p:graphicFrame>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2316839250"/>
      </p:ext>
    </p:extLst>
  </p:cSld>
  <p:clrMapOvr>
    <a:masterClrMapping/>
  </p:clrMapOvr>
  <p:transition>
    <p:wipe dir="d"/>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a:t>gid</a:t>
            </a:r>
            <a:r>
              <a:rPr kumimoji="1" lang="zh-CN" altLang="en-US" sz="3600" dirty="0"/>
              <a:t>机制策略</a:t>
            </a:r>
            <a:r>
              <a:rPr kumimoji="1" lang="en-US" altLang="zh-CN" sz="3600" dirty="0"/>
              <a:t>-</a:t>
            </a:r>
            <a:r>
              <a:rPr kumimoji="1" lang="en-US" altLang="zh-CN" sz="3600" dirty="0" err="1"/>
              <a:t>data_prepare</a:t>
            </a:r>
            <a:endParaRPr kumimoji="1" lang="zh-CN" altLang="en-US" sz="3600" dirty="0"/>
          </a:p>
        </p:txBody>
      </p:sp>
      <p:sp>
        <p:nvSpPr>
          <p:cNvPr id="4" name="内容占位符 2">
            <a:extLst>
              <a:ext uri="{FF2B5EF4-FFF2-40B4-BE49-F238E27FC236}">
                <a16:creationId xmlns:a16="http://schemas.microsoft.com/office/drawing/2014/main" id="{EB126DCF-F1F8-904D-9538-988778751246}"/>
              </a:ext>
            </a:extLst>
          </p:cNvPr>
          <p:cNvSpPr>
            <a:spLocks noGrp="1"/>
          </p:cNvSpPr>
          <p:nvPr>
            <p:ph idx="1"/>
          </p:nvPr>
        </p:nvSpPr>
        <p:spPr>
          <a:xfrm>
            <a:off x="0" y="1027184"/>
            <a:ext cx="12406746" cy="5830816"/>
          </a:xfrm>
        </p:spPr>
        <p:txBody>
          <a:bodyPr/>
          <a:lstStyle/>
          <a:p>
            <a:pPr lvl="1">
              <a:lnSpc>
                <a:spcPct val="150000"/>
              </a:lnSpc>
              <a:buClrTx/>
              <a:buSzPct val="120000"/>
            </a:pPr>
            <a:endParaRPr lang="en-US" altLang="zh-CN" dirty="0">
              <a:latin typeface="+mn-lt"/>
              <a:ea typeface="+mj-ea"/>
            </a:endParaRPr>
          </a:p>
          <a:p>
            <a:pPr lvl="1">
              <a:lnSpc>
                <a:spcPct val="150000"/>
              </a:lnSpc>
              <a:buClrTx/>
              <a:buSzPct val="120000"/>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zh-CN" altLang="en-US" dirty="0"/>
          </a:p>
          <a:p>
            <a:pPr marL="914400" lvl="1" indent="-457200">
              <a:lnSpc>
                <a:spcPct val="150000"/>
              </a:lnSpc>
              <a:buClrTx/>
              <a:buSzPct val="120000"/>
              <a:buFont typeface="+mj-lt"/>
              <a:buAutoNum type="arabicPeriod"/>
            </a:pPr>
            <a:endParaRPr lang="en" altLang="zh-CN"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4">
            <a:extLst>
              <a:ext uri="{FF2B5EF4-FFF2-40B4-BE49-F238E27FC236}">
                <a16:creationId xmlns:a16="http://schemas.microsoft.com/office/drawing/2014/main" id="{D76D811C-5EA3-CF4D-8140-C42329132DF2}"/>
              </a:ext>
            </a:extLst>
          </p:cNvPr>
          <p:cNvGraphicFramePr>
            <a:graphicFrameLocks noGrp="1"/>
          </p:cNvGraphicFramePr>
          <p:nvPr/>
        </p:nvGraphicFramePr>
        <p:xfrm>
          <a:off x="711416" y="1216655"/>
          <a:ext cx="10983913" cy="4450080"/>
        </p:xfrm>
        <a:graphic>
          <a:graphicData uri="http://schemas.openxmlformats.org/drawingml/2006/table">
            <a:tbl>
              <a:tblPr firstRow="1" bandRow="1">
                <a:tableStyleId>{5C22544A-7EE6-4342-B048-85BDC9FD1C3A}</a:tableStyleId>
              </a:tblPr>
              <a:tblGrid>
                <a:gridCol w="1173477">
                  <a:extLst>
                    <a:ext uri="{9D8B030D-6E8A-4147-A177-3AD203B41FA5}">
                      <a16:colId xmlns:a16="http://schemas.microsoft.com/office/drawing/2014/main" val="186355458"/>
                    </a:ext>
                  </a:extLst>
                </a:gridCol>
                <a:gridCol w="766449">
                  <a:extLst>
                    <a:ext uri="{9D8B030D-6E8A-4147-A177-3AD203B41FA5}">
                      <a16:colId xmlns:a16="http://schemas.microsoft.com/office/drawing/2014/main" val="48412721"/>
                    </a:ext>
                  </a:extLst>
                </a:gridCol>
                <a:gridCol w="3900488">
                  <a:extLst>
                    <a:ext uri="{9D8B030D-6E8A-4147-A177-3AD203B41FA5}">
                      <a16:colId xmlns:a16="http://schemas.microsoft.com/office/drawing/2014/main" val="865959060"/>
                    </a:ext>
                  </a:extLst>
                </a:gridCol>
                <a:gridCol w="5143499">
                  <a:extLst>
                    <a:ext uri="{9D8B030D-6E8A-4147-A177-3AD203B41FA5}">
                      <a16:colId xmlns:a16="http://schemas.microsoft.com/office/drawing/2014/main" val="292286062"/>
                    </a:ext>
                  </a:extLst>
                </a:gridCol>
              </a:tblGrid>
              <a:tr h="370840">
                <a:tc>
                  <a:txBody>
                    <a:bodyPr/>
                    <a:lstStyle/>
                    <a:p>
                      <a:pPr algn="ctr"/>
                      <a:r>
                        <a:rPr lang="en-US" altLang="zh-CN" dirty="0" err="1"/>
                        <a:t>idx</a:t>
                      </a:r>
                      <a:endParaRPr lang="zh-CN" altLang="en-US" dirty="0"/>
                    </a:p>
                  </a:txBody>
                  <a:tcPr/>
                </a:tc>
                <a:tc>
                  <a:txBody>
                    <a:bodyPr/>
                    <a:lstStyle/>
                    <a:p>
                      <a:pPr algn="ctr"/>
                      <a:r>
                        <a:rPr lang="zh-CN" altLang="en-US" dirty="0"/>
                        <a:t>阶段</a:t>
                      </a:r>
                    </a:p>
                  </a:txBody>
                  <a:tcPr/>
                </a:tc>
                <a:tc>
                  <a:txBody>
                    <a:bodyPr/>
                    <a:lstStyle/>
                    <a:p>
                      <a:pPr algn="ctr"/>
                      <a:r>
                        <a:rPr lang="zh-CN" altLang="en-US" dirty="0"/>
                        <a:t>插件名</a:t>
                      </a:r>
                    </a:p>
                  </a:txBody>
                  <a:tcPr/>
                </a:tc>
                <a:tc>
                  <a:txBody>
                    <a:bodyPr/>
                    <a:lstStyle/>
                    <a:p>
                      <a:pPr algn="ctr"/>
                      <a:r>
                        <a:rPr lang="zh-CN" altLang="en-US" dirty="0"/>
                        <a:t>主要功能</a:t>
                      </a:r>
                    </a:p>
                  </a:txBody>
                  <a:tcPr/>
                </a:tc>
                <a:extLst>
                  <a:ext uri="{0D108BD9-81ED-4DB2-BD59-A6C34878D82A}">
                    <a16:rowId xmlns:a16="http://schemas.microsoft.com/office/drawing/2014/main" val="3566910666"/>
                  </a:ext>
                </a:extLst>
              </a:tr>
              <a:tr h="370840">
                <a:tc>
                  <a:txBody>
                    <a:bodyPr/>
                    <a:lstStyle/>
                    <a:p>
                      <a:pPr algn="ctr"/>
                      <a:r>
                        <a:rPr lang="en-US" altLang="zh-CN" dirty="0"/>
                        <a:t>14</a:t>
                      </a:r>
                      <a:endParaRPr lang="zh-CN" altLang="en-US" dirty="0"/>
                    </a:p>
                  </a:txBody>
                  <a:tcPr/>
                </a:tc>
                <a:tc rowSpan="2">
                  <a:txBody>
                    <a:bodyPr/>
                    <a:lstStyle/>
                    <a:p>
                      <a:pPr algn="ctr"/>
                      <a:r>
                        <a:rPr lang="zh-CN" altLang="en-US" dirty="0"/>
                        <a:t>等待返回</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a:solidFill>
                            <a:schemeClr val="dk1"/>
                          </a:solidFill>
                          <a:effectLst/>
                          <a:latin typeface="+mn-lt"/>
                          <a:ea typeface="+mn-ea"/>
                          <a:cs typeface="+mn-cs"/>
                        </a:rPr>
                        <a:t>set_richq_v5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检查广告丰富度</a:t>
                      </a:r>
                    </a:p>
                  </a:txBody>
                  <a:tcPr/>
                </a:tc>
                <a:extLst>
                  <a:ext uri="{0D108BD9-81ED-4DB2-BD59-A6C34878D82A}">
                    <a16:rowId xmlns:a16="http://schemas.microsoft.com/office/drawing/2014/main" val="3493158517"/>
                  </a:ext>
                </a:extLst>
              </a:tr>
              <a:tr h="370840">
                <a:tc>
                  <a:txBody>
                    <a:bodyPr/>
                    <a:lstStyle/>
                    <a:p>
                      <a:pPr algn="ctr"/>
                      <a:r>
                        <a:rPr lang="en-US" altLang="zh-CN" dirty="0"/>
                        <a:t>15</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a:t>
                      </a:r>
                      <a:endParaRPr lang="en" altLang="zh-CN" sz="1800" b="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初始化参数，填充各种系数及预估值的默认值</a:t>
                      </a:r>
                    </a:p>
                  </a:txBody>
                  <a:tcPr/>
                </a:tc>
                <a:extLst>
                  <a:ext uri="{0D108BD9-81ED-4DB2-BD59-A6C34878D82A}">
                    <a16:rowId xmlns:a16="http://schemas.microsoft.com/office/drawing/2014/main" val="1012970654"/>
                  </a:ext>
                </a:extLst>
              </a:tr>
              <a:tr h="370840">
                <a:tc>
                  <a:txBody>
                    <a:bodyPr/>
                    <a:lstStyle/>
                    <a:p>
                      <a:pPr algn="ctr"/>
                      <a:r>
                        <a:rPr lang="en-US" altLang="zh-CN" dirty="0"/>
                        <a:t>16</a:t>
                      </a:r>
                      <a:endParaRPr lang="zh-CN" altLang="en-US" dirty="0"/>
                    </a:p>
                  </a:txBody>
                  <a:tcPr/>
                </a:tc>
                <a:tc rowSpan="9">
                  <a:txBody>
                    <a:bodyPr/>
                    <a:lstStyle/>
                    <a:p>
                      <a:pPr algn="ctr"/>
                      <a:r>
                        <a:rPr lang="zh-CN" altLang="en-US" dirty="0"/>
                        <a:t>观星返回</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recv_customercenter_async</a:t>
                      </a:r>
                      <a:r>
                        <a:rPr lang="en" altLang="zh-CN" sz="1800" b="0" kern="1200" dirty="0">
                          <a:solidFill>
                            <a:schemeClr val="dk1"/>
                          </a:solidFill>
                          <a:effectLst/>
                          <a:latin typeface="+mn-lt"/>
                          <a:ea typeface="+mn-ea"/>
                          <a:cs typeface="+mn-cs"/>
                        </a:rPr>
                        <a:t> </a:t>
                      </a:r>
                    </a:p>
                  </a:txBody>
                  <a:tcPr/>
                </a:tc>
                <a:tc>
                  <a:txBody>
                    <a:bodyPr/>
                    <a:lstStyle/>
                    <a:p>
                      <a:r>
                        <a:rPr lang="zh-CN" altLang="en-US" dirty="0"/>
                        <a:t>接收客户中心返回</a:t>
                      </a:r>
                    </a:p>
                  </a:txBody>
                  <a:tcPr/>
                </a:tc>
                <a:extLst>
                  <a:ext uri="{0D108BD9-81ED-4DB2-BD59-A6C34878D82A}">
                    <a16:rowId xmlns:a16="http://schemas.microsoft.com/office/drawing/2014/main" val="1333846493"/>
                  </a:ext>
                </a:extLst>
              </a:tr>
              <a:tr h="370840">
                <a:tc>
                  <a:txBody>
                    <a:bodyPr/>
                    <a:lstStyle/>
                    <a:p>
                      <a:pPr algn="ctr"/>
                      <a:r>
                        <a:rPr lang="en-US" altLang="zh-CN" dirty="0"/>
                        <a:t>17</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recv_smallapp_judge_async</a:t>
                      </a:r>
                      <a:endParaRPr lang="en" altLang="zh-CN" sz="1800" b="0" kern="1200" dirty="0">
                        <a:solidFill>
                          <a:schemeClr val="dk1"/>
                        </a:solidFill>
                        <a:effectLst/>
                        <a:latin typeface="+mn-lt"/>
                        <a:ea typeface="+mn-ea"/>
                        <a:cs typeface="+mn-cs"/>
                      </a:endParaRPr>
                    </a:p>
                  </a:txBody>
                  <a:tcPr/>
                </a:tc>
                <a:tc>
                  <a:txBody>
                    <a:bodyPr/>
                    <a:lstStyle/>
                    <a:p>
                      <a:r>
                        <a:rPr lang="zh-CN" altLang="en-US" dirty="0"/>
                        <a:t>接收</a:t>
                      </a:r>
                      <a:r>
                        <a:rPr lang="en-US" altLang="zh-CN" dirty="0" err="1"/>
                        <a:t>smallapp_judge</a:t>
                      </a:r>
                      <a:r>
                        <a:rPr lang="zh-CN" altLang="en-US" dirty="0"/>
                        <a:t>返回</a:t>
                      </a:r>
                    </a:p>
                  </a:txBody>
                  <a:tcPr/>
                </a:tc>
                <a:extLst>
                  <a:ext uri="{0D108BD9-81ED-4DB2-BD59-A6C34878D82A}">
                    <a16:rowId xmlns:a16="http://schemas.microsoft.com/office/drawing/2014/main" val="801496694"/>
                  </a:ext>
                </a:extLst>
              </a:tr>
              <a:tr h="370840">
                <a:tc>
                  <a:txBody>
                    <a:bodyPr/>
                    <a:lstStyle/>
                    <a:p>
                      <a:pPr algn="ctr"/>
                      <a:r>
                        <a:rPr lang="en-US" altLang="zh-CN" dirty="0"/>
                        <a:t>18</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recv_predictor_async_new</a:t>
                      </a:r>
                      <a:endParaRPr lang="en" altLang="zh-CN" sz="1800" b="0" kern="1200" dirty="0">
                        <a:solidFill>
                          <a:schemeClr val="dk1"/>
                        </a:solidFill>
                        <a:effectLst/>
                        <a:latin typeface="+mn-lt"/>
                        <a:ea typeface="+mn-ea"/>
                        <a:cs typeface="+mn-cs"/>
                      </a:endParaRPr>
                    </a:p>
                  </a:txBody>
                  <a:tcPr/>
                </a:tc>
                <a:tc>
                  <a:txBody>
                    <a:bodyPr/>
                    <a:lstStyle/>
                    <a:p>
                      <a:r>
                        <a:rPr lang="zh-CN" altLang="en-US" dirty="0"/>
                        <a:t>接收观星返回</a:t>
                      </a:r>
                    </a:p>
                  </a:txBody>
                  <a:tcPr/>
                </a:tc>
                <a:extLst>
                  <a:ext uri="{0D108BD9-81ED-4DB2-BD59-A6C34878D82A}">
                    <a16:rowId xmlns:a16="http://schemas.microsoft.com/office/drawing/2014/main" val="756154169"/>
                  </a:ext>
                </a:extLst>
              </a:tr>
              <a:tr h="370840">
                <a:tc>
                  <a:txBody>
                    <a:bodyPr/>
                    <a:lstStyle/>
                    <a:p>
                      <a:pPr algn="ctr"/>
                      <a:r>
                        <a:rPr lang="en-US" altLang="zh-CN" dirty="0"/>
                        <a:t>19</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set_status_new</a:t>
                      </a:r>
                      <a:endParaRPr lang="en" altLang="zh-CN" sz="1800" b="0" kern="1200" dirty="0">
                        <a:solidFill>
                          <a:schemeClr val="dk1"/>
                        </a:solidFill>
                        <a:effectLst/>
                        <a:latin typeface="+mn-lt"/>
                        <a:ea typeface="+mn-ea"/>
                        <a:cs typeface="+mn-cs"/>
                      </a:endParaRPr>
                    </a:p>
                  </a:txBody>
                  <a:tcPr/>
                </a:tc>
                <a:tc>
                  <a:txBody>
                    <a:bodyPr/>
                    <a:lstStyle/>
                    <a:p>
                      <a:r>
                        <a:rPr lang="zh-CN" altLang="en-US" dirty="0"/>
                        <a:t>在观星返回后，初始化参数，如</a:t>
                      </a:r>
                      <a:r>
                        <a:rPr lang="en-US" altLang="zh-CN" dirty="0"/>
                        <a:t>q</a:t>
                      </a:r>
                      <a:r>
                        <a:rPr lang="zh-CN" altLang="en-US" dirty="0"/>
                        <a:t>值、阈值等</a:t>
                      </a:r>
                    </a:p>
                  </a:txBody>
                  <a:tcPr/>
                </a:tc>
                <a:extLst>
                  <a:ext uri="{0D108BD9-81ED-4DB2-BD59-A6C34878D82A}">
                    <a16:rowId xmlns:a16="http://schemas.microsoft.com/office/drawing/2014/main" val="2979948024"/>
                  </a:ext>
                </a:extLst>
              </a:tr>
              <a:tr h="370840">
                <a:tc>
                  <a:txBody>
                    <a:bodyPr/>
                    <a:lstStyle/>
                    <a:p>
                      <a:pPr algn="ctr"/>
                      <a:r>
                        <a:rPr lang="en-US" altLang="zh-CN" dirty="0"/>
                        <a:t>20</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process_positionq_after_predictor</a:t>
                      </a:r>
                      <a:endParaRPr lang="en" altLang="zh-CN" sz="1800" b="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已关闭，填充</a:t>
                      </a:r>
                      <a:r>
                        <a:rPr lang="en" altLang="zh-CN" sz="1800" b="0" kern="1200" dirty="0" err="1">
                          <a:solidFill>
                            <a:schemeClr val="dk1"/>
                          </a:solidFill>
                          <a:effectLst/>
                          <a:latin typeface="+mn-lt"/>
                          <a:ea typeface="+mn-ea"/>
                          <a:cs typeface="+mn-cs"/>
                        </a:rPr>
                        <a:t>positionq_rank_pos_map</a:t>
                      </a:r>
                      <a:r>
                        <a:rPr lang="zh-CN" altLang="en-US" sz="1800" b="0" kern="1200" dirty="0">
                          <a:solidFill>
                            <a:schemeClr val="dk1"/>
                          </a:solidFill>
                          <a:effectLst/>
                          <a:latin typeface="+mn-lt"/>
                          <a:ea typeface="+mn-ea"/>
                          <a:cs typeface="+mn-cs"/>
                        </a:rPr>
                        <a:t>数据</a:t>
                      </a:r>
                      <a:endParaRPr lang="en" altLang="zh-CN"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230865323"/>
                  </a:ext>
                </a:extLst>
              </a:tr>
              <a:tr h="370840">
                <a:tc>
                  <a:txBody>
                    <a:bodyPr/>
                    <a:lstStyle/>
                    <a:p>
                      <a:pPr algn="ctr"/>
                      <a:r>
                        <a:rPr lang="en-US" altLang="zh-CN" dirty="0"/>
                        <a:t>21</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ocpx_process_post_predictor</a:t>
                      </a:r>
                      <a:endParaRPr lang="en" altLang="zh-CN" sz="1800" b="0" kern="1200" dirty="0">
                        <a:solidFill>
                          <a:schemeClr val="dk1"/>
                        </a:solidFill>
                        <a:effectLst/>
                        <a:latin typeface="+mn-lt"/>
                        <a:ea typeface="+mn-ea"/>
                        <a:cs typeface="+mn-cs"/>
                      </a:endParaRPr>
                    </a:p>
                  </a:txBody>
                  <a:tcPr/>
                </a:tc>
                <a:tc>
                  <a:txBody>
                    <a:bodyPr/>
                    <a:lstStyle/>
                    <a:p>
                      <a:r>
                        <a:rPr lang="zh-CN" altLang="en-US" dirty="0"/>
                        <a:t>初始化</a:t>
                      </a:r>
                      <a:r>
                        <a:rPr lang="en-US" altLang="zh-CN" dirty="0" err="1"/>
                        <a:t>ocpx</a:t>
                      </a:r>
                      <a:r>
                        <a:rPr lang="zh-CN" altLang="en-US" dirty="0"/>
                        <a:t>参数</a:t>
                      </a:r>
                    </a:p>
                  </a:txBody>
                  <a:tcPr/>
                </a:tc>
                <a:extLst>
                  <a:ext uri="{0D108BD9-81ED-4DB2-BD59-A6C34878D82A}">
                    <a16:rowId xmlns:a16="http://schemas.microsoft.com/office/drawing/2014/main" val="1395768120"/>
                  </a:ext>
                </a:extLst>
              </a:tr>
              <a:tr h="370840">
                <a:tc>
                  <a:txBody>
                    <a:bodyPr/>
                    <a:lstStyle/>
                    <a:p>
                      <a:pPr algn="ctr"/>
                      <a:r>
                        <a:rPr lang="en-US" altLang="zh-CN" dirty="0"/>
                        <a:t>22</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a:solidFill>
                            <a:schemeClr val="dk1"/>
                          </a:solidFill>
                          <a:effectLst/>
                          <a:latin typeface="+mn-lt"/>
                          <a:ea typeface="+mn-ea"/>
                          <a:cs typeface="+mn-cs"/>
                        </a:rPr>
                        <a:t>richq_control_v7</a:t>
                      </a:r>
                    </a:p>
                  </a:txBody>
                  <a:tcPr/>
                </a:tc>
                <a:tc>
                  <a:txBody>
                    <a:bodyPr/>
                    <a:lstStyle/>
                    <a:p>
                      <a:r>
                        <a:rPr lang="zh-CN" altLang="en-US" dirty="0"/>
                        <a:t>过滤导致广告丰富度下降的广告</a:t>
                      </a:r>
                    </a:p>
                  </a:txBody>
                  <a:tcPr/>
                </a:tc>
                <a:extLst>
                  <a:ext uri="{0D108BD9-81ED-4DB2-BD59-A6C34878D82A}">
                    <a16:rowId xmlns:a16="http://schemas.microsoft.com/office/drawing/2014/main" val="3482192535"/>
                  </a:ext>
                </a:extLst>
              </a:tr>
              <a:tr h="370840">
                <a:tc>
                  <a:txBody>
                    <a:bodyPr/>
                    <a:lstStyle/>
                    <a:p>
                      <a:pPr algn="ctr"/>
                      <a:r>
                        <a:rPr lang="en-US" altLang="zh-CN" dirty="0"/>
                        <a:t>23</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process_imageq</a:t>
                      </a:r>
                      <a:endParaRPr lang="en" altLang="zh-CN" sz="1800" b="0" kern="1200" dirty="0">
                        <a:solidFill>
                          <a:schemeClr val="dk1"/>
                        </a:solidFill>
                        <a:effectLst/>
                        <a:latin typeface="+mn-lt"/>
                        <a:ea typeface="+mn-ea"/>
                        <a:cs typeface="+mn-cs"/>
                      </a:endParaRPr>
                    </a:p>
                  </a:txBody>
                  <a:tcPr/>
                </a:tc>
                <a:tc>
                  <a:txBody>
                    <a:bodyPr/>
                    <a:lstStyle/>
                    <a:p>
                      <a:r>
                        <a:rPr lang="zh-CN" altLang="en-US" dirty="0"/>
                        <a:t>已关闭</a:t>
                      </a:r>
                    </a:p>
                  </a:txBody>
                  <a:tcPr/>
                </a:tc>
                <a:extLst>
                  <a:ext uri="{0D108BD9-81ED-4DB2-BD59-A6C34878D82A}">
                    <a16:rowId xmlns:a16="http://schemas.microsoft.com/office/drawing/2014/main" val="1815848825"/>
                  </a:ext>
                </a:extLst>
              </a:tr>
              <a:tr h="370840">
                <a:tc>
                  <a:txBody>
                    <a:bodyPr/>
                    <a:lstStyle/>
                    <a:p>
                      <a:pPr algn="ctr"/>
                      <a:r>
                        <a:rPr lang="en-US" altLang="zh-CN" dirty="0"/>
                        <a:t>24</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q_calibration</a:t>
                      </a:r>
                      <a:endParaRPr lang="en" altLang="zh-CN" sz="1800" b="0" kern="1200" dirty="0">
                        <a:solidFill>
                          <a:schemeClr val="dk1"/>
                        </a:solidFill>
                        <a:effectLst/>
                        <a:latin typeface="+mn-lt"/>
                        <a:ea typeface="+mn-ea"/>
                        <a:cs typeface="+mn-cs"/>
                      </a:endParaRPr>
                    </a:p>
                  </a:txBody>
                  <a:tcPr/>
                </a:tc>
                <a:tc>
                  <a:txBody>
                    <a:bodyPr/>
                    <a:lstStyle/>
                    <a:p>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 altLang="zh-CN" sz="1800" b="0" i="0" kern="1200" baseline="0" dirty="0">
                          <a:solidFill>
                            <a:schemeClr val="tx1"/>
                          </a:solidFill>
                          <a:effectLst/>
                          <a:latin typeface="Arial Unicode MS" panose="020B0604020202020204" pitchFamily="34" charset="-128"/>
                          <a:ea typeface="微软雅黑" panose="020B0503020204020204" pitchFamily="34" charset="-122"/>
                          <a:cs typeface="+mn-cs"/>
                        </a:rPr>
                        <a:t>k12</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 sz="18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进行校准</a:t>
                      </a:r>
                      <a:endParaRPr lang="zh-CN" altLang="en-US" dirty="0"/>
                    </a:p>
                  </a:txBody>
                  <a:tcPr/>
                </a:tc>
                <a:extLst>
                  <a:ext uri="{0D108BD9-81ED-4DB2-BD59-A6C34878D82A}">
                    <a16:rowId xmlns:a16="http://schemas.microsoft.com/office/drawing/2014/main" val="2257117180"/>
                  </a:ext>
                </a:extLst>
              </a:tr>
            </a:tbl>
          </a:graphicData>
        </a:graphic>
      </p:graphicFrame>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1353877046"/>
      </p:ext>
    </p:extLst>
  </p:cSld>
  <p:clrMapOvr>
    <a:masterClrMapping/>
  </p:clrMapOvr>
  <p:transition>
    <p:wipe dir="d"/>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-prepare</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mc:AlternateContent xmlns:mc="http://schemas.openxmlformats.org/markup-compatibility/2006" xmlns:a14="http://schemas.microsoft.com/office/drawing/2010/main">
        <mc:Choice Requires="a14">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059478" cy="5528636"/>
              </a:xfrm>
            </p:spPr>
            <p:txBody>
              <a:bodyPr/>
              <a:lstStyle/>
              <a:p>
                <a:pPr lvl="1">
                  <a:lnSpc>
                    <a:spcPct val="150000"/>
                  </a:lnSpc>
                  <a:buClrTx/>
                  <a:buSzPct val="120000"/>
                </a:pPr>
                <a:r>
                  <a:rPr kumimoji="1" lang="zh-CN" altLang="en-US" dirty="0">
                    <a:latin typeface="+mn-lt"/>
                    <a:ea typeface="+mj-ea"/>
                  </a:rPr>
                  <a:t>主要功能：</a:t>
                </a:r>
                <a:r>
                  <a:rPr lang="zh-CN" altLang="en-US" dirty="0"/>
                  <a:t>完成</a:t>
                </a:r>
                <a:r>
                  <a:rPr lang="en" altLang="zh-CN" dirty="0" err="1"/>
                  <a:t>src</a:t>
                </a:r>
                <a:r>
                  <a:rPr lang="en-US" altLang="zh-CN" dirty="0"/>
                  <a:t>_id</a:t>
                </a:r>
                <a:r>
                  <a:rPr lang="zh-CN" altLang="en-US" dirty="0"/>
                  <a:t>级别的数据准备，如</a:t>
                </a:r>
                <a:r>
                  <a:rPr lang="en-US" altLang="zh-CN" dirty="0"/>
                  <a:t>Q</a:t>
                </a:r>
                <a:r>
                  <a:rPr lang="zh-CN" altLang="en-US" dirty="0"/>
                  <a:t>值调整等</a:t>
                </a:r>
                <a:endParaRPr lang="en-US" altLang="zh-CN" dirty="0">
                  <a:latin typeface="+mn-lt"/>
                  <a:ea typeface="+mj-ea"/>
                </a:endParaRPr>
              </a:p>
              <a:p>
                <a:pPr lvl="1">
                  <a:lnSpc>
                    <a:spcPct val="150000"/>
                  </a:lnSpc>
                  <a:buClrTx/>
                  <a:buSzPct val="120000"/>
                </a:pPr>
                <a:endParaRPr lang="en-US" altLang="zh-CN" dirty="0">
                  <a:latin typeface="+mn-lt"/>
                  <a:ea typeface="+mj-ea"/>
                </a:endParaRPr>
              </a:p>
              <a:p>
                <a:pPr lvl="1">
                  <a:lnSpc>
                    <a:spcPct val="150000"/>
                  </a:lnSpc>
                  <a:buClrTx/>
                  <a:buSzPct val="120000"/>
                </a:pPr>
                <a:r>
                  <a:rPr lang="en" altLang="zh-CN" dirty="0"/>
                  <a:t>	</a:t>
                </a:r>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lvl="1">
                  <a:lnSpc>
                    <a:spcPct val="150000"/>
                  </a:lnSpc>
                  <a:buClrTx/>
                  <a:buSzPct val="120000"/>
                </a:pPr>
                <a:r>
                  <a:rPr lang="en-US" altLang="zh-CN" sz="1800" dirty="0"/>
                  <a:t>step1</a:t>
                </a:r>
                <a:r>
                  <a:rPr lang="zh-CN" altLang="en-US" sz="1800" dirty="0"/>
                  <a:t>：根据 </a:t>
                </a:r>
                <a:r>
                  <a:rPr lang="en-US" altLang="zh-CN" sz="1800" dirty="0" err="1"/>
                  <a:t>transfer_ratio</a:t>
                </a:r>
                <a:r>
                  <a:rPr lang="zh-CN" altLang="en-US" sz="1800" dirty="0"/>
                  <a:t> 调整 </a:t>
                </a:r>
                <a:r>
                  <a:rPr lang="en-US" altLang="zh-CN" sz="1800" dirty="0" err="1"/>
                  <a:t>ctrq</a:t>
                </a:r>
                <a:r>
                  <a:rPr lang="zh-CN" altLang="en-US" sz="1800" dirty="0"/>
                  <a:t>，当 </a:t>
                </a:r>
                <a:r>
                  <a:rPr lang="en-US" altLang="zh-CN" sz="1800" dirty="0" err="1"/>
                  <a:t>transferRatio</a:t>
                </a:r>
                <a:r>
                  <a:rPr lang="zh-CN" altLang="en-US" sz="1800" dirty="0"/>
                  <a:t> 为</a:t>
                </a:r>
                <a:r>
                  <a:rPr lang="en-US" altLang="zh-CN" sz="1800" dirty="0"/>
                  <a:t>1</a:t>
                </a:r>
                <a:r>
                  <a:rPr lang="zh-CN" altLang="en-US" sz="1800" dirty="0"/>
                  <a:t>时，</a:t>
                </a:r>
                <a:r>
                  <a:rPr lang="en-US" altLang="zh-CN" sz="1800" dirty="0" err="1"/>
                  <a:t>advCtrq</a:t>
                </a:r>
                <a:r>
                  <a:rPr lang="zh-CN" altLang="en-US" sz="1800" dirty="0"/>
                  <a:t> </a:t>
                </a:r>
                <a:r>
                  <a:rPr lang="en-US" altLang="zh-CN" sz="1800" dirty="0"/>
                  <a:t>=</a:t>
                </a:r>
                <a:r>
                  <a:rPr lang="zh-CN" altLang="en-US" sz="1800" dirty="0"/>
                  <a:t> </a:t>
                </a:r>
                <a:r>
                  <a:rPr lang="en-US" altLang="zh-CN" sz="1800" dirty="0" err="1"/>
                  <a:t>originCtrq</a:t>
                </a:r>
                <a:r>
                  <a:rPr lang="zh-CN" altLang="en-US" sz="1800" dirty="0"/>
                  <a:t>，当 </a:t>
                </a:r>
                <a:r>
                  <a:rPr lang="en-US" altLang="zh-CN" sz="1800" dirty="0" err="1"/>
                  <a:t>transferRatio</a:t>
                </a:r>
                <a:r>
                  <a:rPr lang="zh-CN" altLang="en-US" sz="1800" dirty="0"/>
                  <a:t> 为</a:t>
                </a:r>
                <a:r>
                  <a:rPr lang="en-US" altLang="zh-CN" sz="1800" dirty="0"/>
                  <a:t>0</a:t>
                </a:r>
                <a:r>
                  <a:rPr lang="zh-CN" altLang="en-US" sz="1800" dirty="0"/>
                  <a:t>时，</a:t>
                </a:r>
                <a:endParaRPr lang="en-US" altLang="zh-CN" sz="1800" dirty="0"/>
              </a:p>
              <a:p>
                <a:pPr lvl="1">
                  <a:lnSpc>
                    <a:spcPct val="150000"/>
                  </a:lnSpc>
                  <a:buClrTx/>
                  <a:buSzPct val="120000"/>
                </a:pPr>
                <a:r>
                  <a:rPr lang="en-US" altLang="zh-CN" sz="1800" dirty="0" err="1"/>
                  <a:t>advCtrq</a:t>
                </a:r>
                <a:r>
                  <a:rPr lang="zh-CN" altLang="en-US" sz="1800" dirty="0"/>
                  <a:t> </a:t>
                </a:r>
                <a:r>
                  <a:rPr lang="en-US" altLang="zh-CN" sz="1800" dirty="0"/>
                  <a:t>=</a:t>
                </a:r>
                <a:r>
                  <a:rPr lang="zh-CN" altLang="en-US" sz="1800" dirty="0"/>
                  <a:t> </a:t>
                </a:r>
                <a:r>
                  <a:rPr lang="en-US" altLang="zh-CN" sz="1800" dirty="0" err="1"/>
                  <a:t>qFactor</a:t>
                </a:r>
                <a:br>
                  <a:rPr lang="en-US" altLang="zh-CN" sz="1800" b="0" dirty="0">
                    <a:latin typeface="+mn-lt"/>
                    <a:ea typeface="+mj-ea"/>
                  </a:rPr>
                </a:br>
                <a14:m>
                  <m:oMathPara xmlns:m="http://schemas.openxmlformats.org/officeDocument/2006/math">
                    <m:oMathParaPr>
                      <m:jc m:val="centerGroup"/>
                    </m:oMathParaPr>
                    <m:oMath xmlns:m="http://schemas.openxmlformats.org/officeDocument/2006/math">
                      <m:r>
                        <a:rPr lang="en-US" altLang="zh-CN" sz="1800" b="0" i="1" smtClean="0">
                          <a:latin typeface="Cambria Math" panose="02040503050406030204" pitchFamily="18" charset="0"/>
                          <a:ea typeface="+mj-ea"/>
                        </a:rPr>
                        <m:t>𝑎𝑑𝑣𝐶𝑡𝑟𝑞</m:t>
                      </m:r>
                      <m:r>
                        <a:rPr lang="en-US" altLang="zh-CN" sz="1800" b="0" i="1" smtClean="0">
                          <a:latin typeface="Cambria Math" panose="02040503050406030204" pitchFamily="18" charset="0"/>
                          <a:ea typeface="+mj-ea"/>
                        </a:rPr>
                        <m:t>=</m:t>
                      </m:r>
                      <m:r>
                        <a:rPr lang="en-US" altLang="zh-CN" sz="1800" i="1">
                          <a:latin typeface="Cambria Math" panose="02040503050406030204" pitchFamily="18" charset="0"/>
                        </a:rPr>
                        <m:t>𝑜𝑟𝑖𝑔𝐶𝑡𝑟𝑞</m:t>
                      </m:r>
                      <m:r>
                        <a:rPr lang="en-US" altLang="zh-CN" sz="1800" i="1">
                          <a:latin typeface="Cambria Math" panose="02040503050406030204" pitchFamily="18" charset="0"/>
                        </a:rPr>
                        <m:t>×</m:t>
                      </m:r>
                      <m:f>
                        <m:fPr>
                          <m:ctrlPr>
                            <a:rPr lang="en-US" altLang="zh-CN" sz="1800" b="0" i="1" smtClean="0">
                              <a:latin typeface="Cambria Math" panose="02040503050406030204" pitchFamily="18" charset="0"/>
                              <a:ea typeface="+mj-ea"/>
                            </a:rPr>
                          </m:ctrlPr>
                        </m:fPr>
                        <m:num>
                          <m:r>
                            <a:rPr lang="en-US" altLang="zh-CN" sz="1800" b="0" i="1" smtClean="0">
                              <a:latin typeface="Cambria Math" panose="02040503050406030204" pitchFamily="18" charset="0"/>
                              <a:ea typeface="+mj-ea"/>
                            </a:rPr>
                            <m:t>𝑞𝐹𝑎𝑐𝑡𝑜𝑟</m:t>
                          </m:r>
                        </m:num>
                        <m:den>
                          <m:d>
                            <m:dPr>
                              <m:ctrlPr>
                                <a:rPr lang="en-US" altLang="zh-CN" sz="1800" b="0" i="1" smtClean="0">
                                  <a:latin typeface="Cambria Math" panose="02040503050406030204" pitchFamily="18" charset="0"/>
                                  <a:ea typeface="+mj-ea"/>
                                </a:rPr>
                              </m:ctrlPr>
                            </m:dPr>
                            <m:e>
                              <m:r>
                                <a:rPr lang="en-US" altLang="zh-CN" sz="1800" b="0" i="1" smtClean="0">
                                  <a:latin typeface="Cambria Math" panose="02040503050406030204" pitchFamily="18" charset="0"/>
                                  <a:ea typeface="+mj-ea"/>
                                </a:rPr>
                                <m:t>1−</m:t>
                              </m:r>
                              <m:r>
                                <a:rPr lang="en-US" altLang="zh-CN" sz="1800" b="0" i="1" smtClean="0">
                                  <a:latin typeface="Cambria Math" panose="02040503050406030204" pitchFamily="18" charset="0"/>
                                  <a:ea typeface="+mj-ea"/>
                                </a:rPr>
                                <m:t>𝑡𝑟𝑎𝑛𝑠𝑓𝑒𝑟𝑅𝑎𝑡𝑖𝑜</m:t>
                              </m:r>
                            </m:e>
                          </m:d>
                          <m:r>
                            <a:rPr lang="en-US" altLang="zh-CN" sz="1800" b="0" i="1" smtClean="0">
                              <a:latin typeface="Cambria Math" panose="02040503050406030204" pitchFamily="18" charset="0"/>
                              <a:ea typeface="+mj-ea"/>
                            </a:rPr>
                            <m:t>×</m:t>
                          </m:r>
                          <m:r>
                            <a:rPr lang="en-US" altLang="zh-CN" sz="1800" b="0" i="1" smtClean="0">
                              <a:latin typeface="Cambria Math" panose="02040503050406030204" pitchFamily="18" charset="0"/>
                              <a:ea typeface="+mj-ea"/>
                            </a:rPr>
                            <m:t>𝑜𝑟𝑖𝑔𝐶𝑡𝑟𝑞</m:t>
                          </m:r>
                          <m:r>
                            <a:rPr lang="en-US" altLang="zh-CN" sz="1800" b="0" i="1" smtClean="0">
                              <a:latin typeface="Cambria Math" panose="02040503050406030204" pitchFamily="18" charset="0"/>
                              <a:ea typeface="+mj-ea"/>
                            </a:rPr>
                            <m:t>+</m:t>
                          </m:r>
                          <m:r>
                            <a:rPr lang="en-US" altLang="zh-CN" sz="1800" b="0" i="1" smtClean="0">
                              <a:latin typeface="Cambria Math" panose="02040503050406030204" pitchFamily="18" charset="0"/>
                              <a:ea typeface="+mj-ea"/>
                            </a:rPr>
                            <m:t>𝑡𝑟𝑎𝑛𝑠𝑓𝑒𝑟𝑅𝑎𝑡𝑖𝑜</m:t>
                          </m:r>
                          <m:r>
                            <a:rPr lang="en-US" altLang="zh-CN" sz="1800" b="0" i="1" smtClean="0">
                              <a:latin typeface="Cambria Math" panose="02040503050406030204" pitchFamily="18" charset="0"/>
                              <a:ea typeface="+mj-ea"/>
                            </a:rPr>
                            <m:t>×</m:t>
                          </m:r>
                          <m:r>
                            <a:rPr lang="en-US" altLang="zh-CN" sz="1800" b="0" i="1" smtClean="0">
                              <a:latin typeface="Cambria Math" panose="02040503050406030204" pitchFamily="18" charset="0"/>
                              <a:ea typeface="+mj-ea"/>
                            </a:rPr>
                            <m:t>𝑞𝐹𝑎𝑐𝑡𝑜𝑟</m:t>
                          </m:r>
                        </m:den>
                      </m:f>
                    </m:oMath>
                  </m:oMathPara>
                </a14:m>
                <a:endParaRPr lang="en-US" altLang="zh-CN" sz="1800" b="0" dirty="0">
                  <a:latin typeface="+mn-lt"/>
                  <a:ea typeface="+mj-ea"/>
                </a:endParaRPr>
              </a:p>
              <a:p>
                <a:pPr lvl="1">
                  <a:lnSpc>
                    <a:spcPct val="150000"/>
                  </a:lnSpc>
                  <a:buClrTx/>
                  <a:buSzPct val="120000"/>
                </a:pPr>
                <a:r>
                  <a:rPr lang="en-US" altLang="zh-CN" sz="1800" b="0" dirty="0">
                    <a:latin typeface="+mn-lt"/>
                    <a:ea typeface="+mj-ea"/>
                  </a:rPr>
                  <a:t>(</a:t>
                </a:r>
                <a:r>
                  <a:rPr lang="zh-CN" altLang="en-US" sz="1800" dirty="0">
                    <a:latin typeface="+mn-lt"/>
                    <a:ea typeface="+mj-ea"/>
                  </a:rPr>
                  <a:t>该函数对数据做了一个缩聚，将所有数据向</a:t>
                </a:r>
                <a:r>
                  <a:rPr lang="en-US" altLang="zh-CN" sz="1800" dirty="0" err="1">
                    <a:latin typeface="+mn-lt"/>
                    <a:ea typeface="+mj-ea"/>
                  </a:rPr>
                  <a:t>qFactor</a:t>
                </a:r>
                <a:r>
                  <a:rPr lang="zh-CN" altLang="en-US" sz="1800" dirty="0">
                    <a:latin typeface="+mn-lt"/>
                    <a:ea typeface="+mj-ea"/>
                  </a:rPr>
                  <a:t>拉近，</a:t>
                </a:r>
                <a:r>
                  <a:rPr lang="en-US" altLang="zh-CN" sz="1800" dirty="0">
                    <a:latin typeface="+mn-lt"/>
                    <a:ea typeface="+mj-ea"/>
                  </a:rPr>
                  <a:t>1-transferRatio</a:t>
                </a:r>
                <a:r>
                  <a:rPr lang="zh-CN" altLang="en-US" sz="1800" dirty="0">
                    <a:latin typeface="+mn-lt"/>
                    <a:ea typeface="+mj-ea"/>
                  </a:rPr>
                  <a:t>为拉伸的力度，当</a:t>
                </a:r>
                <a:r>
                  <a:rPr lang="en-US" altLang="zh-CN" sz="1800" dirty="0">
                    <a:latin typeface="+mn-lt"/>
                    <a:ea typeface="+mj-ea"/>
                  </a:rPr>
                  <a:t>1-transferRatio</a:t>
                </a:r>
                <a:r>
                  <a:rPr lang="zh-CN" altLang="en-US" sz="1800" dirty="0">
                    <a:latin typeface="+mn-lt"/>
                    <a:ea typeface="+mj-ea"/>
                  </a:rPr>
                  <a:t>为</a:t>
                </a:r>
                <a:r>
                  <a:rPr lang="en-US" altLang="zh-CN" sz="1800" dirty="0">
                    <a:latin typeface="+mn-lt"/>
                    <a:ea typeface="+mj-ea"/>
                  </a:rPr>
                  <a:t>1</a:t>
                </a:r>
                <a:r>
                  <a:rPr lang="zh-CN" altLang="en-US" sz="1800" dirty="0">
                    <a:latin typeface="+mn-lt"/>
                    <a:ea typeface="+mj-ea"/>
                  </a:rPr>
                  <a:t>时，所有</a:t>
                </a:r>
                <a:r>
                  <a:rPr lang="en-US" altLang="zh-CN" sz="1800" dirty="0" err="1">
                    <a:latin typeface="+mn-lt"/>
                    <a:ea typeface="+mj-ea"/>
                  </a:rPr>
                  <a:t>origCtrq</a:t>
                </a:r>
                <a:r>
                  <a:rPr lang="zh-CN" altLang="en-US" sz="1800" dirty="0">
                    <a:latin typeface="+mn-lt"/>
                    <a:ea typeface="+mj-ea"/>
                  </a:rPr>
                  <a:t>数据都变为了</a:t>
                </a:r>
                <a:r>
                  <a:rPr lang="en-US" altLang="zh-CN" sz="1800" dirty="0" err="1">
                    <a:latin typeface="+mn-lt"/>
                    <a:ea typeface="+mj-ea"/>
                  </a:rPr>
                  <a:t>qFactor</a:t>
                </a:r>
                <a:r>
                  <a:rPr lang="en-US" altLang="zh-CN" sz="1800" b="0" dirty="0">
                    <a:latin typeface="+mn-lt"/>
                    <a:ea typeface="+mj-ea"/>
                  </a:rPr>
                  <a:t>)</a:t>
                </a:r>
              </a:p>
              <a:p>
                <a:pPr lvl="1">
                  <a:lnSpc>
                    <a:spcPct val="150000"/>
                  </a:lnSpc>
                  <a:buClrTx/>
                  <a:buSzPct val="120000"/>
                </a:pPr>
                <a:endParaRPr lang="en-US" altLang="zh-CN" sz="1800" b="0" dirty="0">
                  <a:latin typeface="+mn-lt"/>
                  <a:ea typeface="+mj-ea"/>
                </a:endParaRPr>
              </a:p>
              <a:p>
                <a:pPr lvl="1">
                  <a:lnSpc>
                    <a:spcPct val="150000"/>
                  </a:lnSpc>
                  <a:buClrTx/>
                  <a:buSzPct val="120000"/>
                </a:pPr>
                <a:endParaRPr lang="en-US" altLang="zh-CN" sz="1800" dirty="0">
                  <a:latin typeface="+mn-lt"/>
                  <a:ea typeface="+mj-ea"/>
                </a:endParaRPr>
              </a:p>
              <a:p>
                <a:pPr lvl="1">
                  <a:lnSpc>
                    <a:spcPct val="150000"/>
                  </a:lnSpc>
                  <a:buClrTx/>
                  <a:buSzPct val="120000"/>
                </a:pPr>
                <a:endParaRPr lang="en-US" altLang="zh-CN" sz="1800"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mc:Choice>
        <mc:Fallback xmlns="">
          <p:sp>
            <p:nvSpPr>
              <p:cNvPr id="9" name="内容占位符 2">
                <a:extLst>
                  <a:ext uri="{FF2B5EF4-FFF2-40B4-BE49-F238E27FC236}">
                    <a16:creationId xmlns:a16="http://schemas.microsoft.com/office/drawing/2014/main" id="{5BFF6060-AE24-A043-A46D-106E7F616E86}"/>
                  </a:ext>
                </a:extLst>
              </p:cNvPr>
              <p:cNvSpPr>
                <a:spLocks noGrp="1" noRot="1" noChangeAspect="1" noMove="1" noResize="1" noEditPoints="1" noAdjustHandles="1" noChangeArrowheads="1" noChangeShapeType="1" noTextEdit="1"/>
              </p:cNvSpPr>
              <p:nvPr>
                <p:ph idx="1"/>
              </p:nvPr>
            </p:nvSpPr>
            <p:spPr>
              <a:xfrm>
                <a:off x="0" y="1027184"/>
                <a:ext cx="12059478" cy="5528636"/>
              </a:xfrm>
              <a:blipFill>
                <a:blip r:embed="rId3"/>
                <a:stretch>
                  <a:fillRect r="-1474"/>
                </a:stretch>
              </a:blipFill>
            </p:spPr>
            <p:txBody>
              <a:bodyPr/>
              <a:lstStyle/>
              <a:p>
                <a:r>
                  <a:rPr lang="zh-CN" altLang="en-US">
                    <a:noFill/>
                  </a:rPr>
                  <a:t> </a:t>
                </a:r>
              </a:p>
            </p:txBody>
          </p:sp>
        </mc:Fallback>
      </mc:AlternateContent>
      <p:graphicFrame>
        <p:nvGraphicFramePr>
          <p:cNvPr id="6" name="表格 3">
            <a:extLst>
              <a:ext uri="{FF2B5EF4-FFF2-40B4-BE49-F238E27FC236}">
                <a16:creationId xmlns:a16="http://schemas.microsoft.com/office/drawing/2014/main" id="{2106E1DC-21BB-5243-8595-5DE9F41D3112}"/>
              </a:ext>
            </a:extLst>
          </p:cNvPr>
          <p:cNvGraphicFramePr>
            <a:graphicFrameLocks noGrp="1"/>
          </p:cNvGraphicFramePr>
          <p:nvPr/>
        </p:nvGraphicFramePr>
        <p:xfrm>
          <a:off x="846137" y="1705504"/>
          <a:ext cx="10855327" cy="174752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3355757">
                  <a:extLst>
                    <a:ext uri="{9D8B030D-6E8A-4147-A177-3AD203B41FA5}">
                      <a16:colId xmlns:a16="http://schemas.microsoft.com/office/drawing/2014/main" val="2751353782"/>
                    </a:ext>
                  </a:extLst>
                </a:gridCol>
                <a:gridCol w="6908201">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200" dirty="0" err="1">
                          <a:solidFill>
                            <a:schemeClr val="dk1"/>
                          </a:solidFill>
                          <a:latin typeface="+mn-lt"/>
                          <a:ea typeface="+mj-ea"/>
                          <a:cs typeface="+mn-cs"/>
                        </a:rPr>
                        <a:t>set_status_mul_src</a:t>
                      </a:r>
                      <a:endParaRPr lang="en" altLang="zh-CN" sz="1800" b="0" kern="1200" dirty="0">
                        <a:solidFill>
                          <a:schemeClr val="dk1"/>
                        </a:solidFill>
                        <a:effectLst/>
                        <a:latin typeface="+mn-lt"/>
                        <a:ea typeface="+mj-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判断是否是明示流量，设置</a:t>
                      </a:r>
                      <a:r>
                        <a:rPr lang="en-US"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minbid</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，判断广告类型，设置</a:t>
                      </a:r>
                      <a:r>
                        <a:rPr lang="en-US"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endParaRPr lang="en-US" altLang="zh-CN" sz="18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dirty="0" err="1">
                          <a:latin typeface="+mn-lt"/>
                          <a:ea typeface="+mj-ea"/>
                        </a:rPr>
                        <a:t>set_ocpc_to_ocpm_mul_src</a:t>
                      </a:r>
                      <a:endParaRPr lang="en" altLang="zh-CN" sz="1800" b="0" kern="1200" dirty="0">
                        <a:solidFill>
                          <a:schemeClr val="dk1"/>
                        </a:solidFill>
                        <a:effectLst/>
                        <a:latin typeface="+mn-lt"/>
                        <a:ea typeface="+mj-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命中字典的</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二阶段的广告，随机将</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变换为</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ocpm</a:t>
                      </a:r>
                      <a:r>
                        <a:rPr lang="zh-CN" altLang="en" sz="18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赋值</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ocpm_level</a:t>
                      </a:r>
                      <a:r>
                        <a:rPr lang="en" altLang="zh-CN" sz="18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charge_mode</a:t>
                      </a:r>
                      <a:endPar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txBody>
                  <a:tcPr anchor="ctr"/>
                </a:tc>
                <a:extLst>
                  <a:ext uri="{0D108BD9-81ED-4DB2-BD59-A6C34878D82A}">
                    <a16:rowId xmlns:a16="http://schemas.microsoft.com/office/drawing/2014/main" val="1119534305"/>
                  </a:ext>
                </a:extLst>
              </a:tr>
              <a:tr h="0">
                <a:tc>
                  <a:txBody>
                    <a:bodyPr/>
                    <a:lstStyle/>
                    <a:p>
                      <a:r>
                        <a:rPr lang="en-US" altLang="zh-CN" dirty="0"/>
                        <a:t>3</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dirty="0" err="1">
                          <a:solidFill>
                            <a:srgbClr val="FF0000"/>
                          </a:solidFill>
                          <a:latin typeface="+mn-lt"/>
                          <a:ea typeface="+mj-ea"/>
                        </a:rPr>
                        <a:t>transfer_ratio</a:t>
                      </a:r>
                      <a:endParaRPr lang="en" altLang="zh-CN" sz="1800" b="0" kern="1200" dirty="0">
                        <a:solidFill>
                          <a:srgbClr val="FF0000"/>
                        </a:solidFill>
                        <a:effectLst/>
                        <a:latin typeface="+mn-lt"/>
                        <a:ea typeface="+mj-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不同维度调整</a:t>
                      </a:r>
                      <a:r>
                        <a:rPr lang="en-US"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，给出最终的广告排序</a:t>
                      </a:r>
                      <a:r>
                        <a:rPr lang="en-US" altLang="zh-CN" sz="1800" b="0" i="0" kern="1200" baseline="0" dirty="0">
                          <a:solidFill>
                            <a:schemeClr val="tx1"/>
                          </a:solidFill>
                          <a:effectLst/>
                          <a:latin typeface="Arial Unicode MS" panose="020B0604020202020204" pitchFamily="34" charset="-128"/>
                          <a:ea typeface="微软雅黑" panose="020B0503020204020204" pitchFamily="34" charset="-122"/>
                          <a:cs typeface="+mn-cs"/>
                        </a:rPr>
                        <a:t>score</a:t>
                      </a:r>
                      <a:endPar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txBody>
                  <a:tcPr anchor="ctr"/>
                </a:tc>
                <a:extLst>
                  <a:ext uri="{0D108BD9-81ED-4DB2-BD59-A6C34878D82A}">
                    <a16:rowId xmlns:a16="http://schemas.microsoft.com/office/drawing/2014/main" val="1972687443"/>
                  </a:ext>
                </a:extLst>
              </a:tr>
            </a:tbl>
          </a:graphicData>
        </a:graphic>
      </p:graphicFrame>
    </p:spTree>
    <p:extLst>
      <p:ext uri="{BB962C8B-B14F-4D97-AF65-F5344CB8AC3E}">
        <p14:creationId xmlns:p14="http://schemas.microsoft.com/office/powerpoint/2010/main" val="2828690303"/>
      </p:ext>
    </p:extLst>
  </p:cSld>
  <p:clrMapOvr>
    <a:masterClrMapping/>
  </p:clrMapOvr>
  <p:transition>
    <p:wipe dir="d"/>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transfer_ratio</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10" name="内容占位符 2">
            <a:extLst>
              <a:ext uri="{FF2B5EF4-FFF2-40B4-BE49-F238E27FC236}">
                <a16:creationId xmlns:a16="http://schemas.microsoft.com/office/drawing/2014/main" id="{E503ACD0-1930-7A43-A898-A493E9E97BDF}"/>
              </a:ext>
            </a:extLst>
          </p:cNvPr>
          <p:cNvSpPr>
            <a:spLocks noGrp="1"/>
          </p:cNvSpPr>
          <p:nvPr>
            <p:ph idx="1"/>
          </p:nvPr>
        </p:nvSpPr>
        <p:spPr>
          <a:xfrm>
            <a:off x="0" y="815152"/>
            <a:ext cx="11953461" cy="5830816"/>
          </a:xfrm>
        </p:spPr>
        <p:txBody>
          <a:bodyPr/>
          <a:lstStyle/>
          <a:p>
            <a:pPr lvl="1">
              <a:lnSpc>
                <a:spcPct val="150000"/>
              </a:lnSpc>
              <a:buClrTx/>
              <a:buSzPct val="120000"/>
            </a:pPr>
            <a:r>
              <a:rPr lang="en-US" altLang="zh-CN" sz="1800" dirty="0"/>
              <a:t>step2</a:t>
            </a:r>
            <a:r>
              <a:rPr lang="zh-CN" altLang="en-US" sz="1800" dirty="0"/>
              <a:t>：根据</a:t>
            </a:r>
            <a:r>
              <a:rPr lang="en-US" altLang="zh-CN" sz="1800" dirty="0" err="1"/>
              <a:t>bid_type</a:t>
            </a:r>
            <a:r>
              <a:rPr lang="zh-CN" altLang="en-US" sz="1800" dirty="0"/>
              <a:t>、</a:t>
            </a:r>
            <a:r>
              <a:rPr lang="en-US" altLang="zh-CN" sz="1800" dirty="0" err="1"/>
              <a:t>eplayq</a:t>
            </a:r>
            <a:r>
              <a:rPr lang="zh-CN" altLang="en-US" sz="1800" dirty="0"/>
              <a:t>等多个维度调整</a:t>
            </a:r>
            <a:r>
              <a:rPr lang="en-US" altLang="zh-CN" sz="1800" dirty="0" err="1"/>
              <a:t>ctrq</a:t>
            </a:r>
            <a:endParaRPr lang="en-US" altLang="zh-CN" sz="1800" dirty="0"/>
          </a:p>
          <a:p>
            <a:pPr lvl="1">
              <a:lnSpc>
                <a:spcPct val="150000"/>
              </a:lnSpc>
              <a:buClrTx/>
              <a:buSzPct val="120000"/>
            </a:pPr>
            <a:r>
              <a:rPr lang="en-US" altLang="zh-CN" sz="1800" dirty="0"/>
              <a:t>	</a:t>
            </a:r>
          </a:p>
          <a:p>
            <a:pPr lvl="1">
              <a:lnSpc>
                <a:spcPct val="150000"/>
              </a:lnSpc>
              <a:buClrTx/>
              <a:buSzPct val="120000"/>
            </a:pPr>
            <a:r>
              <a:rPr lang="en-US" altLang="zh-CN" sz="1800" dirty="0"/>
              <a:t>step3</a:t>
            </a:r>
            <a:r>
              <a:rPr lang="zh-CN" altLang="en-US" sz="1800" dirty="0"/>
              <a:t>：</a:t>
            </a:r>
            <a:r>
              <a:rPr lang="en-US" altLang="zh-CN" sz="1800" dirty="0"/>
              <a:t>score</a:t>
            </a:r>
            <a:r>
              <a:rPr lang="zh-CN" altLang="en-US" sz="1800" dirty="0"/>
              <a:t>计算</a:t>
            </a:r>
            <a:endParaRPr lang="en-US" altLang="zh-CN" sz="1800" dirty="0"/>
          </a:p>
          <a:p>
            <a:pPr lvl="3">
              <a:lnSpc>
                <a:spcPct val="150000"/>
              </a:lnSpc>
              <a:buClrTx/>
              <a:buSzPct val="120000"/>
            </a:pPr>
            <a:r>
              <a:rPr lang="en-US" altLang="zh-CN" sz="1800" dirty="0" err="1"/>
              <a:t>cpm</a:t>
            </a:r>
            <a:r>
              <a:rPr lang="zh-CN" altLang="en-US" sz="1800" dirty="0"/>
              <a:t>广告：</a:t>
            </a:r>
            <a:r>
              <a:rPr lang="en-US" altLang="zh-CN" sz="1800" dirty="0"/>
              <a:t>	</a:t>
            </a:r>
          </a:p>
          <a:p>
            <a:pPr lvl="3">
              <a:lnSpc>
                <a:spcPct val="150000"/>
              </a:lnSpc>
              <a:buClrTx/>
              <a:buSzPct val="120000"/>
            </a:pPr>
            <a:endParaRPr lang="en-US" altLang="zh-CN" sz="1800" dirty="0"/>
          </a:p>
          <a:p>
            <a:pPr lvl="3">
              <a:lnSpc>
                <a:spcPct val="150000"/>
              </a:lnSpc>
              <a:buClrTx/>
              <a:buSzPct val="120000"/>
            </a:pPr>
            <a:endParaRPr lang="en-US" altLang="zh-CN" sz="1800" dirty="0"/>
          </a:p>
          <a:p>
            <a:pPr lvl="3">
              <a:lnSpc>
                <a:spcPct val="150000"/>
              </a:lnSpc>
              <a:buClrTx/>
              <a:buSzPct val="120000"/>
            </a:pPr>
            <a:r>
              <a:rPr lang="zh-CN" altLang="en-US" sz="1800" dirty="0"/>
              <a:t>非</a:t>
            </a:r>
            <a:r>
              <a:rPr lang="en-US" altLang="zh-CN" sz="1800" dirty="0" err="1"/>
              <a:t>cpm</a:t>
            </a:r>
            <a:r>
              <a:rPr lang="zh-CN" altLang="en-US" sz="1800" dirty="0"/>
              <a:t>广告：</a:t>
            </a:r>
            <a:endParaRPr lang="en-US" altLang="zh-CN" sz="1800" dirty="0"/>
          </a:p>
          <a:p>
            <a:pPr lvl="3">
              <a:lnSpc>
                <a:spcPct val="150000"/>
              </a:lnSpc>
              <a:buClrTx/>
              <a:buSzPct val="120000"/>
            </a:pPr>
            <a:endParaRPr lang="en-US" altLang="zh-CN" sz="1800" dirty="0"/>
          </a:p>
          <a:p>
            <a:pPr lvl="3">
              <a:lnSpc>
                <a:spcPct val="150000"/>
              </a:lnSpc>
              <a:buClrTx/>
              <a:buSzPct val="120000"/>
            </a:pPr>
            <a:endParaRPr lang="en-US" altLang="zh-CN" sz="1800" dirty="0"/>
          </a:p>
          <a:p>
            <a:pPr lvl="3">
              <a:lnSpc>
                <a:spcPct val="150000"/>
              </a:lnSpc>
              <a:buClrTx/>
              <a:buSzPct val="120000"/>
            </a:pPr>
            <a:r>
              <a:rPr lang="zh-CN" altLang="en-US" sz="1800" dirty="0"/>
              <a:t>其中：</a:t>
            </a:r>
            <a:endParaRPr lang="en" altLang="zh-CN" sz="1800" dirty="0"/>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1BDFE69F-8684-F748-8E39-E105EFA45014}"/>
                  </a:ext>
                </a:extLst>
              </p:cNvPr>
              <p:cNvSpPr txBox="1"/>
              <p:nvPr/>
            </p:nvSpPr>
            <p:spPr>
              <a:xfrm>
                <a:off x="4704522" y="1338472"/>
                <a:ext cx="3087756"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kumimoji="1" lang="en-US" altLang="zh-CN" sz="2000" b="0" i="1" smtClean="0">
                          <a:latin typeface="Cambria Math" panose="02040503050406030204" pitchFamily="18" charset="0"/>
                        </a:rPr>
                        <m:t>𝑐𝑡𝑟𝑞</m:t>
                      </m:r>
                      <m:r>
                        <a:rPr kumimoji="1" lang="en" altLang="zh-CN" sz="2000" i="1" smtClean="0">
                          <a:latin typeface="Cambria Math" panose="02040503050406030204" pitchFamily="18" charset="0"/>
                        </a:rPr>
                        <m:t>=</m:t>
                      </m:r>
                      <m:r>
                        <a:rPr kumimoji="1" lang="en-US" altLang="zh-CN" sz="2000" b="0" i="1" smtClean="0">
                          <a:latin typeface="Cambria Math" panose="02040503050406030204" pitchFamily="18" charset="0"/>
                        </a:rPr>
                        <m:t>𝑐𝑡𝑟𝑞</m:t>
                      </m:r>
                      <m:r>
                        <a:rPr kumimoji="1" lang="en-US" altLang="zh-CN" sz="2000" b="0" i="1" smtClean="0">
                          <a:latin typeface="Cambria Math" panose="02040503050406030204" pitchFamily="18" charset="0"/>
                        </a:rPr>
                        <m:t> × </m:t>
                      </m:r>
                      <m:r>
                        <a:rPr kumimoji="1" lang="en-US" altLang="zh-CN" sz="2000" b="0" i="1" smtClean="0">
                          <a:latin typeface="Cambria Math" panose="02040503050406030204" pitchFamily="18" charset="0"/>
                        </a:rPr>
                        <m:t>𝑥𝑥𝑥</m:t>
                      </m:r>
                      <m: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𝑟𝑎𝑡𝑖𝑜</m:t>
                      </m:r>
                    </m:oMath>
                  </m:oMathPara>
                </a14:m>
                <a:endParaRPr kumimoji="1" lang="zh-CN" altLang="en-US" dirty="0"/>
              </a:p>
            </p:txBody>
          </p:sp>
        </mc:Choice>
        <mc:Fallback xmlns="">
          <p:sp>
            <p:nvSpPr>
              <p:cNvPr id="3" name="文本框 2">
                <a:extLst>
                  <a:ext uri="{FF2B5EF4-FFF2-40B4-BE49-F238E27FC236}">
                    <a16:creationId xmlns:a16="http://schemas.microsoft.com/office/drawing/2014/main" id="{1BDFE69F-8684-F748-8E39-E105EFA45014}"/>
                  </a:ext>
                </a:extLst>
              </p:cNvPr>
              <p:cNvSpPr txBox="1">
                <a:spLocks noRot="1" noChangeAspect="1" noMove="1" noResize="1" noEditPoints="1" noAdjustHandles="1" noChangeArrowheads="1" noChangeShapeType="1" noTextEdit="1"/>
              </p:cNvSpPr>
              <p:nvPr/>
            </p:nvSpPr>
            <p:spPr>
              <a:xfrm>
                <a:off x="4704522" y="1338472"/>
                <a:ext cx="3087756" cy="307777"/>
              </a:xfrm>
              <a:prstGeom prst="rect">
                <a:avLst/>
              </a:prstGeom>
              <a:blipFill>
                <a:blip r:embed="rId3"/>
                <a:stretch>
                  <a:fillRect t="-8000" b="-4000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4" name="文本框 13">
                <a:extLst>
                  <a:ext uri="{FF2B5EF4-FFF2-40B4-BE49-F238E27FC236}">
                    <a16:creationId xmlns:a16="http://schemas.microsoft.com/office/drawing/2014/main" id="{CC81E58E-75F5-B54F-A9F9-A02B702DDC4A}"/>
                  </a:ext>
                </a:extLst>
              </p:cNvPr>
              <p:cNvSpPr txBox="1"/>
              <p:nvPr/>
            </p:nvSpPr>
            <p:spPr>
              <a:xfrm>
                <a:off x="3010675" y="1791014"/>
                <a:ext cx="7259996" cy="1447319"/>
              </a:xfrm>
              <a:prstGeom prst="rect">
                <a:avLst/>
              </a:prstGeom>
              <a:noFill/>
            </p:spPr>
            <p:txBody>
              <a:bodyPr wrap="square" lIns="0" tIns="0" rIns="0" bIns="0" rtlCol="0">
                <a:spAutoFit/>
              </a:bodyPr>
              <a:lstStyle/>
              <a:p>
                <a:pPr/>
                <a14:m>
                  <m:oMathPara xmlns:m="http://schemas.openxmlformats.org/officeDocument/2006/math">
                    <m:oMathParaPr>
                      <m:jc m:val="left"/>
                    </m:oMathParaPr>
                    <m:oMath xmlns:m="http://schemas.openxmlformats.org/officeDocument/2006/math">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𝑠𝑐𝑜𝑟𝑒</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𝑏𝑖𝑑</m:t>
                      </m:r>
                      <m:r>
                        <a:rPr kumimoji="1" lang="en-US" altLang="zh-CN" sz="2000" b="0" i="1" smtClean="0">
                          <a:latin typeface="Cambria Math" panose="02040503050406030204" pitchFamily="18" charset="0"/>
                        </a:rPr>
                        <m:t>×</m:t>
                      </m:r>
                      <m:f>
                        <m:fPr>
                          <m:ctrlPr>
                            <a:rPr kumimoji="1" lang="en-US" altLang="zh-CN" sz="2000" b="0" i="1" smtClean="0">
                              <a:latin typeface="Cambria Math" panose="02040503050406030204" pitchFamily="18" charset="0"/>
                            </a:rPr>
                          </m:ctrlPr>
                        </m:fPr>
                        <m:num>
                          <m:r>
                            <a:rPr kumimoji="1" lang="en-US" altLang="zh-CN" sz="2000" b="0" i="1" smtClean="0">
                              <a:latin typeface="Cambria Math" panose="02040503050406030204" pitchFamily="18" charset="0"/>
                            </a:rPr>
                            <m:t>𝑓𝑎𝑐𝑡𝑜𝑟</m:t>
                          </m:r>
                        </m:num>
                        <m:den>
                          <m:r>
                            <a:rPr kumimoji="1" lang="en-US" altLang="zh-CN" sz="2000" b="0" i="1" smtClean="0">
                              <a:latin typeface="Cambria Math" panose="02040503050406030204" pitchFamily="18" charset="0"/>
                            </a:rPr>
                            <m:t>10000</m:t>
                          </m:r>
                        </m:den>
                      </m:f>
                    </m:oMath>
                    <m:oMath xmlns:m="http://schemas.openxmlformats.org/officeDocument/2006/math">
                      <m:r>
                        <a:rPr kumimoji="1" lang="en-US" altLang="zh-CN" sz="2000" b="0" i="1" smtClean="0">
                          <a:latin typeface="Cambria Math" panose="02040503050406030204" pitchFamily="18" charset="0"/>
                        </a:rPr>
                        <m:t>𝑚𝑢𝑙𝑡𝑎𝑟𝑔𝑒𝑡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𝑠𝑐𝑜𝑟𝑒</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𝑏𝑖𝑑</m:t>
                      </m:r>
                      <m:r>
                        <a:rPr kumimoji="1" lang="en-US" altLang="zh-CN" sz="2000" b="0" i="1" smtClean="0">
                          <a:latin typeface="Cambria Math" panose="02040503050406030204" pitchFamily="18" charset="0"/>
                        </a:rPr>
                        <m:t>×</m:t>
                      </m:r>
                      <m:f>
                        <m:fPr>
                          <m:ctrlPr>
                            <a:rPr kumimoji="1" lang="en-US" altLang="zh-CN" sz="2000" b="0" i="1" smtClean="0">
                              <a:latin typeface="Cambria Math" panose="02040503050406030204" pitchFamily="18" charset="0"/>
                            </a:rPr>
                          </m:ctrlPr>
                        </m:fPr>
                        <m:num>
                          <m:r>
                            <a:rPr kumimoji="1" lang="en-US" altLang="zh-CN" sz="2000" b="0" i="1" smtClean="0">
                              <a:latin typeface="Cambria Math" panose="02040503050406030204" pitchFamily="18" charset="0"/>
                            </a:rPr>
                            <m:t>𝑓𝑎𝑐𝑡𝑜𝑟</m:t>
                          </m:r>
                        </m:num>
                        <m:den>
                          <m:r>
                            <a:rPr kumimoji="1" lang="en-US" altLang="zh-CN" sz="2000" b="0" i="1" smtClean="0">
                              <a:latin typeface="Cambria Math" panose="02040503050406030204" pitchFamily="18" charset="0"/>
                            </a:rPr>
                            <m:t>10000</m:t>
                          </m:r>
                        </m:den>
                      </m:f>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𝑢𝑒</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𝑙𝑜𝑠𝑠</m:t>
                      </m:r>
                    </m:oMath>
                  </m:oMathPara>
                </a14:m>
                <a:endParaRPr kumimoji="1" lang="en-US" altLang="zh-CN" b="0" dirty="0"/>
              </a:p>
              <a:p>
                <a:r>
                  <a:rPr kumimoji="1" lang="en-US" altLang="zh-CN" b="0" dirty="0"/>
                  <a:t>(</a:t>
                </a:r>
                <a:r>
                  <a:rPr lang="zh-CN" altLang="en-US" dirty="0"/>
                  <a:t>从参数中设置</a:t>
                </a:r>
                <a:r>
                  <a:rPr lang="en" altLang="zh-CN" dirty="0" err="1"/>
                  <a:t>cpm_adv_ue_loss</a:t>
                </a:r>
                <a:r>
                  <a:rPr kumimoji="1" lang="en-US" altLang="zh-CN" b="0" dirty="0"/>
                  <a:t>)</a:t>
                </a:r>
              </a:p>
            </p:txBody>
          </p:sp>
        </mc:Choice>
        <mc:Fallback xmlns="">
          <p:sp>
            <p:nvSpPr>
              <p:cNvPr id="14" name="文本框 13">
                <a:extLst>
                  <a:ext uri="{FF2B5EF4-FFF2-40B4-BE49-F238E27FC236}">
                    <a16:creationId xmlns:a16="http://schemas.microsoft.com/office/drawing/2014/main" id="{CC81E58E-75F5-B54F-A9F9-A02B702DDC4A}"/>
                  </a:ext>
                </a:extLst>
              </p:cNvPr>
              <p:cNvSpPr txBox="1">
                <a:spLocks noRot="1" noChangeAspect="1" noMove="1" noResize="1" noEditPoints="1" noAdjustHandles="1" noChangeArrowheads="1" noChangeShapeType="1" noTextEdit="1"/>
              </p:cNvSpPr>
              <p:nvPr/>
            </p:nvSpPr>
            <p:spPr>
              <a:xfrm>
                <a:off x="3010675" y="1791014"/>
                <a:ext cx="7259996" cy="1447319"/>
              </a:xfrm>
              <a:prstGeom prst="rect">
                <a:avLst/>
              </a:prstGeom>
              <a:blipFill>
                <a:blip r:embed="rId4"/>
                <a:stretch>
                  <a:fillRect l="-2098" t="-1754" b="-964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BD82F891-4951-AC45-B085-90B73C025B5A}"/>
                  </a:ext>
                </a:extLst>
              </p:cNvPr>
              <p:cNvSpPr txBox="1"/>
              <p:nvPr/>
            </p:nvSpPr>
            <p:spPr>
              <a:xfrm>
                <a:off x="3022119" y="3391207"/>
                <a:ext cx="8332977" cy="923394"/>
              </a:xfrm>
              <a:prstGeom prst="rect">
                <a:avLst/>
              </a:prstGeom>
              <a:noFill/>
            </p:spPr>
            <p:txBody>
              <a:bodyPr wrap="square" lIns="0" tIns="0" rIns="0" bIns="0" rtlCol="0">
                <a:spAutoFit/>
              </a:bodyPr>
              <a:lstStyle/>
              <a:p>
                <a:pPr/>
                <a14:m>
                  <m:oMath xmlns:m="http://schemas.openxmlformats.org/officeDocument/2006/math">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𝑞</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𝑐𝑡𝑟</m:t>
                    </m:r>
                    <m:sSup>
                      <m:sSupPr>
                        <m:ctrlPr>
                          <a:rPr kumimoji="1" lang="en-US" altLang="zh-CN" sz="2000" b="0" i="1" smtClean="0">
                            <a:latin typeface="Cambria Math" panose="02040503050406030204" pitchFamily="18" charset="0"/>
                          </a:rPr>
                        </m:ctrlPr>
                      </m:sSupPr>
                      <m:e>
                        <m:r>
                          <a:rPr kumimoji="1" lang="en-US" altLang="zh-CN" sz="2000" b="0" i="1" smtClean="0">
                            <a:latin typeface="Cambria Math" panose="02040503050406030204" pitchFamily="18" charset="0"/>
                          </a:rPr>
                          <m:t>𝑞</m:t>
                        </m:r>
                      </m:e>
                      <m:sup>
                        <m:r>
                          <a:rPr kumimoji="1" lang="en-US" altLang="zh-CN" sz="2000" b="0" i="1" smtClean="0">
                            <a:latin typeface="Cambria Math" panose="02040503050406030204" pitchFamily="18" charset="0"/>
                          </a:rPr>
                          <m:t>𝑡</m:t>
                        </m:r>
                      </m:sup>
                    </m:sSup>
                  </m:oMath>
                </a14:m>
                <a:r>
                  <a:rPr kumimoji="1" lang="zh-CN" altLang="en-US" sz="2000" b="0" i="1" dirty="0">
                    <a:latin typeface="Cambria Math" panose="02040503050406030204" pitchFamily="18" charset="0"/>
                  </a:rPr>
                  <a:t>            </a:t>
                </a:r>
                <a:r>
                  <a:rPr kumimoji="1" lang="en-US" altLang="zh-CN" sz="2000" b="0" dirty="0">
                    <a:latin typeface="Cambria Math" panose="02040503050406030204" pitchFamily="18" charset="0"/>
                  </a:rPr>
                  <a:t>//T</a:t>
                </a:r>
                <a:r>
                  <a:rPr kumimoji="1" lang="zh-CN" altLang="en-US" sz="2000" b="0" dirty="0">
                    <a:latin typeface="Cambria Math" panose="02040503050406030204" pitchFamily="18" charset="0"/>
                  </a:rPr>
                  <a:t>变换</a:t>
                </a:r>
                <a:br>
                  <a:rPr kumimoji="1" lang="en-US" altLang="zh-CN" sz="2000" b="0" i="1" dirty="0">
                    <a:latin typeface="Cambria Math" panose="02040503050406030204" pitchFamily="18" charset="0"/>
                  </a:rPr>
                </a:br>
                <a14:m>
                  <m:oMathPara xmlns:m="http://schemas.openxmlformats.org/officeDocument/2006/math">
                    <m:oMathParaPr>
                      <m:jc m:val="left"/>
                    </m:oMathParaPr>
                    <m:oMath xmlns:m="http://schemas.openxmlformats.org/officeDocument/2006/math">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𝑠𝑐𝑜𝑟𝑒</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𝑞</m:t>
                      </m:r>
                      <m:r>
                        <a:rPr kumimoji="1" lang="en-US" altLang="zh-CN" sz="2000" b="0" i="1" smtClean="0">
                          <a:latin typeface="Cambria Math" panose="02040503050406030204" pitchFamily="18" charset="0"/>
                        </a:rPr>
                        <m:t> × </m:t>
                      </m:r>
                      <m:r>
                        <a:rPr kumimoji="1" lang="en-US" altLang="zh-CN" sz="2000" b="0" i="1" smtClean="0">
                          <a:latin typeface="Cambria Math" panose="02040503050406030204" pitchFamily="18" charset="0"/>
                        </a:rPr>
                        <m:t>𝑏𝑖𝑑</m:t>
                      </m:r>
                    </m:oMath>
                    <m:oMath xmlns:m="http://schemas.openxmlformats.org/officeDocument/2006/math">
                      <m:r>
                        <a:rPr kumimoji="1" lang="en-US" altLang="zh-CN" sz="2000" b="0" i="1" smtClean="0">
                          <a:latin typeface="Cambria Math" panose="02040503050406030204" pitchFamily="18" charset="0"/>
                        </a:rPr>
                        <m:t>𝑚𝑢𝑙𝑡𝑎𝑟𝑔𝑒𝑡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i="1">
                          <a:latin typeface="Cambria Math" panose="02040503050406030204" pitchFamily="18" charset="0"/>
                        </a:rPr>
                        <m:t>𝑠𝑐𝑜𝑟𝑒</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𝑞</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𝑏𝑖𝑑</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𝑢𝑒</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𝑙𝑜𝑠𝑠</m:t>
                      </m:r>
                    </m:oMath>
                  </m:oMathPara>
                </a14:m>
                <a:br>
                  <a:rPr kumimoji="1" lang="en-US" altLang="zh-CN" b="0" dirty="0"/>
                </a:br>
                <a:endParaRPr kumimoji="1" lang="en-US" altLang="zh-CN" b="0" dirty="0"/>
              </a:p>
            </p:txBody>
          </p:sp>
        </mc:Choice>
        <mc:Fallback xmlns="">
          <p:sp>
            <p:nvSpPr>
              <p:cNvPr id="15" name="文本框 14">
                <a:extLst>
                  <a:ext uri="{FF2B5EF4-FFF2-40B4-BE49-F238E27FC236}">
                    <a16:creationId xmlns:a16="http://schemas.microsoft.com/office/drawing/2014/main" id="{BD82F891-4951-AC45-B085-90B73C025B5A}"/>
                  </a:ext>
                </a:extLst>
              </p:cNvPr>
              <p:cNvSpPr txBox="1">
                <a:spLocks noRot="1" noChangeAspect="1" noMove="1" noResize="1" noEditPoints="1" noAdjustHandles="1" noChangeArrowheads="1" noChangeShapeType="1" noTextEdit="1"/>
              </p:cNvSpPr>
              <p:nvPr/>
            </p:nvSpPr>
            <p:spPr>
              <a:xfrm>
                <a:off x="3022119" y="3391207"/>
                <a:ext cx="8332977" cy="923394"/>
              </a:xfrm>
              <a:prstGeom prst="rect">
                <a:avLst/>
              </a:prstGeom>
              <a:blipFill>
                <a:blip r:embed="rId5"/>
                <a:stretch>
                  <a:fillRect l="-1522" t="-10811" b="-1081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42060626-43D3-194F-B421-F4C6F3F253E8}"/>
                  </a:ext>
                </a:extLst>
              </p:cNvPr>
              <p:cNvSpPr txBox="1"/>
              <p:nvPr/>
            </p:nvSpPr>
            <p:spPr>
              <a:xfrm>
                <a:off x="2115959" y="4594480"/>
                <a:ext cx="8257260" cy="1846659"/>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kumimoji="1" lang="en-US" altLang="zh-CN" sz="2000" i="1" dirty="0" smtClean="0">
                          <a:latin typeface="Cambria Math" panose="02040503050406030204" pitchFamily="18" charset="0"/>
                        </a:rPr>
                        <m:t>𝑢</m:t>
                      </m:r>
                      <m:r>
                        <a:rPr kumimoji="1" lang="en-US" altLang="zh-CN" sz="2000" b="0" i="1" dirty="0" smtClean="0">
                          <a:latin typeface="Cambria Math" panose="02040503050406030204" pitchFamily="18" charset="0"/>
                        </a:rPr>
                        <m:t>𝑒</m:t>
                      </m:r>
                      <m:r>
                        <m:rPr>
                          <m:lit/>
                        </m:rPr>
                        <a:rPr kumimoji="1" lang="en-US" altLang="zh-CN" sz="2000" b="0" i="1" dirty="0" smtClean="0">
                          <a:latin typeface="Cambria Math" panose="02040503050406030204" pitchFamily="18" charset="0"/>
                        </a:rPr>
                        <m:t>_</m:t>
                      </m:r>
                      <m:r>
                        <a:rPr kumimoji="1" lang="en-US" altLang="zh-CN" sz="2000" b="0" i="1" dirty="0" smtClean="0">
                          <a:latin typeface="Cambria Math" panose="02040503050406030204" pitchFamily="18" charset="0"/>
                        </a:rPr>
                        <m:t>𝑙𝑜𝑠𝑠</m:t>
                      </m:r>
                      <m:r>
                        <a:rPr kumimoji="1" lang="en-US" altLang="zh-CN" sz="2000" i="1" dirty="0">
                          <a:latin typeface="Cambria Math" panose="02040503050406030204" pitchFamily="18" charset="0"/>
                        </a:rPr>
                        <m:t>=</m:t>
                      </m:r>
                      <m:r>
                        <a:rPr kumimoji="1" lang="en-US" altLang="zh-CN" sz="2000" i="1" dirty="0">
                          <a:latin typeface="Cambria Math" panose="02040503050406030204" pitchFamily="18" charset="0"/>
                        </a:rPr>
                        <m:t>𝑐𝑝𝑚</m:t>
                      </m:r>
                      <m:r>
                        <m:rPr>
                          <m:lit/>
                        </m:rPr>
                        <a:rPr kumimoji="1" lang="en-US" altLang="zh-CN" sz="2000" b="0" i="1" dirty="0" smtClean="0">
                          <a:latin typeface="Cambria Math" panose="02040503050406030204" pitchFamily="18" charset="0"/>
                        </a:rPr>
                        <m:t>_</m:t>
                      </m:r>
                      <m:r>
                        <a:rPr kumimoji="1" lang="en-US" altLang="zh-CN" sz="2000" b="0" i="1" dirty="0" smtClean="0">
                          <a:latin typeface="Cambria Math" panose="02040503050406030204" pitchFamily="18" charset="0"/>
                        </a:rPr>
                        <m:t>𝑢</m:t>
                      </m:r>
                      <m:r>
                        <a:rPr kumimoji="1" lang="en-US" altLang="zh-CN" sz="2000" i="1" dirty="0">
                          <a:latin typeface="Cambria Math" panose="02040503050406030204" pitchFamily="18" charset="0"/>
                        </a:rPr>
                        <m:t>𝑒</m:t>
                      </m:r>
                      <m:r>
                        <m:rPr>
                          <m:lit/>
                        </m:rPr>
                        <a:rPr kumimoji="1" lang="en-US" altLang="zh-CN" sz="2000" b="0" i="1" dirty="0" smtClean="0">
                          <a:latin typeface="Cambria Math" panose="02040503050406030204" pitchFamily="18" charset="0"/>
                        </a:rPr>
                        <m:t>_</m:t>
                      </m:r>
                      <m:r>
                        <a:rPr kumimoji="1" lang="en-US" altLang="zh-CN" sz="2000" b="0" i="1" dirty="0" smtClean="0">
                          <a:latin typeface="Cambria Math" panose="02040503050406030204" pitchFamily="18" charset="0"/>
                        </a:rPr>
                        <m:t>𝑡</m:t>
                      </m:r>
                      <m:r>
                        <a:rPr kumimoji="1" lang="en-US" altLang="zh-CN" sz="2000" i="1" dirty="0">
                          <a:latin typeface="Cambria Math" panose="02040503050406030204" pitchFamily="18" charset="0"/>
                        </a:rPr>
                        <m:t>h𝑟𝑒𝑠h</m:t>
                      </m:r>
                      <m:r>
                        <a:rPr kumimoji="1" lang="en-US" altLang="zh-CN" sz="2000" i="1" dirty="0">
                          <a:latin typeface="Cambria Math" panose="02040503050406030204" pitchFamily="18" charset="0"/>
                        </a:rPr>
                        <m:t>−</m:t>
                      </m:r>
                      <m:r>
                        <a:rPr kumimoji="1" lang="en-US" altLang="zh-CN" sz="2000" i="1" dirty="0">
                          <a:latin typeface="Cambria Math" panose="02040503050406030204" pitchFamily="18" charset="0"/>
                        </a:rPr>
                        <m:t>𝑤𝑐𝑡𝑟</m:t>
                      </m:r>
                      <m:r>
                        <a:rPr kumimoji="1" lang="en-US" altLang="zh-CN" sz="2000" i="1" dirty="0" smtClean="0">
                          <a:latin typeface="Cambria Math" panose="02040503050406030204" pitchFamily="18" charset="0"/>
                        </a:rPr>
                        <m:t>×</m:t>
                      </m:r>
                      <m:r>
                        <a:rPr kumimoji="1" lang="en-US" altLang="zh-CN" sz="2000" b="1" i="1" dirty="0">
                          <a:latin typeface="Cambria Math" panose="02040503050406030204" pitchFamily="18" charset="0"/>
                        </a:rPr>
                        <m:t>𝒎𝒖𝒍𝒕𝒂𝒓𝒈𝒆𝒕</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𝒄𝒕𝒓</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𝒑</m:t>
                      </m:r>
                      <m:r>
                        <a:rPr kumimoji="1" lang="en-US" altLang="zh-CN" sz="2000" b="1" i="1" dirty="0">
                          <a:latin typeface="Cambria Math" panose="02040503050406030204" pitchFamily="18" charset="0"/>
                        </a:rPr>
                        <m:t>𝒓𝒊𝒄𝒆𝒔𝒐𝒓𝒕</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𝒄</m:t>
                      </m:r>
                      <m:r>
                        <a:rPr kumimoji="1" lang="en-US" altLang="zh-CN" sz="2000" b="1" i="1" dirty="0">
                          <a:latin typeface="Cambria Math" panose="02040503050406030204" pitchFamily="18" charset="0"/>
                        </a:rPr>
                        <m:t>𝒕𝒓𝒒</m:t>
                      </m:r>
                    </m:oMath>
                  </m:oMathPara>
                </a14:m>
                <a:endParaRPr kumimoji="1" lang="en-US" altLang="zh-CN" b="1" i="1" dirty="0">
                  <a:latin typeface="Cambria Math" panose="02040503050406030204" pitchFamily="18" charset="0"/>
                </a:endParaRPr>
              </a:p>
              <a:p>
                <a:pPr/>
                <a:r>
                  <a:rPr kumimoji="1" lang="en-US" altLang="zh-CN" b="0" dirty="0"/>
                  <a:t>                   </a:t>
                </a:r>
                <a14:m>
                  <m:oMath xmlns:m="http://schemas.openxmlformats.org/officeDocument/2006/math">
                    <m:r>
                      <a:rPr kumimoji="1" lang="en-US" altLang="zh-CN" sz="2000" b="0" i="1" dirty="0" smtClean="0">
                        <a:latin typeface="Cambria Math" panose="02040503050406030204" pitchFamily="18" charset="0"/>
                      </a:rPr>
                      <m:t>−</m:t>
                    </m:r>
                    <m:r>
                      <a:rPr kumimoji="1" lang="en-US" altLang="zh-CN" sz="2000" b="0" i="1" dirty="0" smtClean="0">
                        <a:latin typeface="Cambria Math" panose="02040503050406030204" pitchFamily="18" charset="0"/>
                      </a:rPr>
                      <m:t>𝑤𝑐𝑙𝑘𝑞</m:t>
                    </m:r>
                    <m:r>
                      <a:rPr kumimoji="1" lang="en-US" altLang="zh-CN" sz="2000" b="0" i="1" dirty="0" smtClean="0">
                        <a:latin typeface="Cambria Math" panose="02040503050406030204" pitchFamily="18" charset="0"/>
                      </a:rPr>
                      <m:t>×</m:t>
                    </m:r>
                    <m:r>
                      <a:rPr kumimoji="1" lang="en-US" altLang="zh-CN" sz="2000" b="1" i="1" dirty="0" smtClean="0">
                        <a:latin typeface="Cambria Math" panose="02040503050406030204" pitchFamily="18" charset="0"/>
                      </a:rPr>
                      <m:t>𝒑𝒓𝒊𝒄𝒆𝒔𝒐𝒓𝒕</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𝒄𝒍𝒌𝒒</m:t>
                    </m:r>
                    <m:r>
                      <a:rPr kumimoji="1" lang="en-US" altLang="zh-CN" sz="2000" b="0" i="1" dirty="0" smtClean="0">
                        <a:latin typeface="Cambria Math" panose="02040503050406030204" pitchFamily="18" charset="0"/>
                      </a:rPr>
                      <m:t>×</m:t>
                    </m:r>
                    <m:r>
                      <a:rPr kumimoji="1" lang="en-US" altLang="zh-CN" sz="2000" b="1" i="1" dirty="0" smtClean="0">
                        <a:latin typeface="Cambria Math" panose="02040503050406030204" pitchFamily="18" charset="0"/>
                      </a:rPr>
                      <m:t>𝒎𝒖𝒍𝒕𝒂𝒓𝒈𝒆𝒕</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𝒄𝒕𝒓</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𝒑𝒓𝒊𝒄𝒆𝒔𝒐𝒓𝒕</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𝒄𝒕𝒓𝒒</m:t>
                    </m:r>
                  </m:oMath>
                </a14:m>
                <a:br>
                  <a:rPr kumimoji="1" lang="en-US" altLang="zh-CN" sz="2000" b="0" dirty="0"/>
                </a:br>
                <a14:m>
                  <m:oMathPara xmlns:m="http://schemas.openxmlformats.org/officeDocument/2006/math">
                    <m:oMathParaPr>
                      <m:jc m:val="left"/>
                    </m:oMathParaPr>
                    <m:oMath xmlns:m="http://schemas.openxmlformats.org/officeDocument/2006/math">
                      <m:r>
                        <a:rPr kumimoji="1" lang="en-US" altLang="zh-CN" sz="2000" b="0" i="1" smtClean="0">
                          <a:latin typeface="Cambria Math" panose="02040503050406030204" pitchFamily="18" charset="0"/>
                        </a:rPr>
                        <m:t>𝑚𝑢𝑙𝑡𝑎𝑟𝑔𝑒𝑡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𝑐𝑡𝑟</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𝑐𝑡𝑟𝑞</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𝑝𝑜𝑤</m:t>
                      </m:r>
                      <m:d>
                        <m:dPr>
                          <m:ctrlPr>
                            <a:rPr kumimoji="1" lang="en-US" altLang="zh-CN" sz="2000" b="0" i="1" smtClean="0">
                              <a:latin typeface="Cambria Math" panose="02040503050406030204" pitchFamily="18" charset="0"/>
                            </a:rPr>
                          </m:ctrlPr>
                        </m:dPr>
                        <m:e>
                          <m:r>
                            <a:rPr kumimoji="1" lang="en-US" altLang="zh-CN" sz="2000" b="1" i="1" smtClean="0">
                              <a:latin typeface="Cambria Math" panose="02040503050406030204" pitchFamily="18" charset="0"/>
                            </a:rPr>
                            <m:t>𝒄𝒕𝒓𝒒</m:t>
                          </m:r>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𝑡</m:t>
                          </m:r>
                          <m:r>
                            <a:rPr kumimoji="1" lang="en-US" altLang="zh-CN" sz="2000" b="0" i="1" smtClean="0">
                              <a:latin typeface="Cambria Math" panose="02040503050406030204" pitchFamily="18" charset="0"/>
                            </a:rPr>
                            <m:t>1</m:t>
                          </m:r>
                        </m:e>
                      </m:d>
                    </m:oMath>
                    <m:oMath xmlns:m="http://schemas.openxmlformats.org/officeDocument/2006/math">
                      <m:r>
                        <a:rPr kumimoji="1" lang="en-US" altLang="zh-CN" sz="2000" b="0" i="1" smtClean="0">
                          <a:latin typeface="Cambria Math" panose="02040503050406030204" pitchFamily="18" charset="0"/>
                        </a:rPr>
                        <m:t>𝑚𝑢𝑙𝑡𝑎𝑟𝑔𝑒𝑡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𝑐𝑙𝑘𝑞</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𝑐𝑡𝑟𝑞</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𝑝𝑜𝑤</m:t>
                      </m:r>
                      <m:d>
                        <m:dPr>
                          <m:ctrlPr>
                            <a:rPr kumimoji="1" lang="en-US" altLang="zh-CN" sz="2000" b="0" i="1" smtClean="0">
                              <a:latin typeface="Cambria Math" panose="02040503050406030204" pitchFamily="18" charset="0"/>
                            </a:rPr>
                          </m:ctrlPr>
                        </m:dPr>
                        <m:e>
                          <m:r>
                            <a:rPr kumimoji="1" lang="en-US" altLang="zh-CN" sz="2000" b="1" i="1" smtClean="0">
                              <a:latin typeface="Cambria Math" panose="02040503050406030204" pitchFamily="18" charset="0"/>
                            </a:rPr>
                            <m:t>𝒄𝒕𝒓𝒒</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𝑡</m:t>
                          </m:r>
                          <m:r>
                            <a:rPr kumimoji="1" lang="en-US" altLang="zh-CN" sz="2000" b="0" i="1" smtClean="0">
                              <a:latin typeface="Cambria Math" panose="02040503050406030204" pitchFamily="18" charset="0"/>
                            </a:rPr>
                            <m:t>2</m:t>
                          </m:r>
                        </m:e>
                      </m:d>
                    </m:oMath>
                    <m:oMath xmlns:m="http://schemas.openxmlformats.org/officeDocument/2006/math">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𝑐𝑙𝑘𝑞</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𝑝𝑜𝑤</m:t>
                      </m:r>
                      <m:d>
                        <m:dPr>
                          <m:ctrlPr>
                            <a:rPr kumimoji="1" lang="en-US" altLang="zh-CN" sz="2000" b="0" i="1" smtClean="0">
                              <a:latin typeface="Cambria Math" panose="02040503050406030204" pitchFamily="18" charset="0"/>
                            </a:rPr>
                          </m:ctrlPr>
                        </m:dPr>
                        <m:e>
                          <m:r>
                            <a:rPr kumimoji="1" lang="en-US" altLang="zh-CN" sz="2000" b="1" i="1" smtClean="0">
                              <a:latin typeface="Cambria Math" panose="02040503050406030204" pitchFamily="18" charset="0"/>
                            </a:rPr>
                            <m:t>𝒄𝒍𝒌𝒒</m:t>
                          </m:r>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𝑡</m:t>
                          </m:r>
                          <m:r>
                            <a:rPr kumimoji="1" lang="en-US" altLang="zh-CN" sz="2000" b="0" i="1" smtClean="0">
                              <a:latin typeface="Cambria Math" panose="02040503050406030204" pitchFamily="18" charset="0"/>
                            </a:rPr>
                            <m:t>3</m:t>
                          </m:r>
                        </m:e>
                      </m:d>
                    </m:oMath>
                    <m:oMath xmlns:m="http://schemas.openxmlformats.org/officeDocument/2006/math">
                      <m:r>
                        <a:rPr kumimoji="1" lang="en-US" altLang="zh-CN" sz="2000" b="0" i="1" smtClean="0">
                          <a:latin typeface="Cambria Math" panose="02040503050406030204" pitchFamily="18" charset="0"/>
                        </a:rPr>
                        <m:t>𝑤𝑐𝑡𝑟</m:t>
                      </m:r>
                      <m:r>
                        <a:rPr kumimoji="1" lang="en-US" altLang="zh-CN" sz="2000" b="0" i="1" smtClean="0">
                          <a:latin typeface="Cambria Math" panose="02040503050406030204" pitchFamily="18" charset="0"/>
                        </a:rPr>
                        <m:t>=25,  </m:t>
                      </m:r>
                      <m:r>
                        <a:rPr kumimoji="1" lang="en-US" altLang="zh-CN" sz="2000" b="0" i="1" smtClean="0">
                          <a:latin typeface="Cambria Math" panose="02040503050406030204" pitchFamily="18" charset="0"/>
                        </a:rPr>
                        <m:t>𝑤𝑐𝑙𝑘𝑞</m:t>
                      </m:r>
                      <m:r>
                        <a:rPr kumimoji="1" lang="en-US" altLang="zh-CN" sz="2000" b="0" i="1" smtClean="0">
                          <a:latin typeface="Cambria Math" panose="02040503050406030204" pitchFamily="18" charset="0"/>
                        </a:rPr>
                        <m:t>=50(</m:t>
                      </m:r>
                      <m:r>
                        <a:rPr kumimoji="1" lang="zh-CN" altLang="en-US" sz="2000" i="1">
                          <a:latin typeface="Cambria Math" panose="02040503050406030204" pitchFamily="18" charset="0"/>
                        </a:rPr>
                        <m:t>加粗</m:t>
                      </m:r>
                      <m:r>
                        <a:rPr kumimoji="1" lang="zh-CN" altLang="en-US" sz="2000" i="1" smtClean="0">
                          <a:latin typeface="Cambria Math" panose="02040503050406030204" pitchFamily="18" charset="0"/>
                        </a:rPr>
                        <m:t>为</m:t>
                      </m:r>
                      <m:r>
                        <a:rPr kumimoji="1" lang="zh-CN" altLang="en-US" sz="2000" i="1">
                          <a:latin typeface="Cambria Math" panose="02040503050406030204" pitchFamily="18" charset="0"/>
                        </a:rPr>
                        <m:t>检索</m:t>
                      </m:r>
                      <m:r>
                        <a:rPr kumimoji="1" lang="zh-CN" altLang="en-US" sz="2000" i="1" smtClean="0">
                          <a:latin typeface="Cambria Math" panose="02040503050406030204" pitchFamily="18" charset="0"/>
                        </a:rPr>
                        <m:t>过程</m:t>
                      </m:r>
                      <m:r>
                        <a:rPr kumimoji="1" lang="zh-CN" altLang="en-US" sz="2000" i="1">
                          <a:latin typeface="Cambria Math" panose="02040503050406030204" pitchFamily="18" charset="0"/>
                        </a:rPr>
                        <m:t>的变量</m:t>
                      </m:r>
                      <m:r>
                        <a:rPr kumimoji="1" lang="zh-CN" altLang="en-US" sz="2000" b="0" i="1" smtClean="0">
                          <a:latin typeface="Cambria Math" panose="02040503050406030204" pitchFamily="18" charset="0"/>
                        </a:rPr>
                        <m:t>，</m:t>
                      </m:r>
                      <m:r>
                        <a:rPr kumimoji="1" lang="zh-CN" altLang="en-US" sz="2000" i="1">
                          <a:latin typeface="Cambria Math" panose="02040503050406030204" pitchFamily="18" charset="0"/>
                        </a:rPr>
                        <m:t>其余</m:t>
                      </m:r>
                      <m:r>
                        <a:rPr kumimoji="1" lang="zh-CN" altLang="en-US" sz="2000" i="1" smtClean="0">
                          <a:latin typeface="Cambria Math" panose="02040503050406030204" pitchFamily="18" charset="0"/>
                        </a:rPr>
                        <m:t>为</m:t>
                      </m:r>
                      <m:r>
                        <a:rPr kumimoji="1" lang="zh-CN" altLang="en-US" sz="2000" i="1">
                          <a:latin typeface="Cambria Math" panose="02040503050406030204" pitchFamily="18" charset="0"/>
                        </a:rPr>
                        <m:t>配置</m:t>
                      </m:r>
                      <m:r>
                        <a:rPr kumimoji="1" lang="zh-CN" altLang="en-US" sz="2000" i="1" smtClean="0">
                          <a:latin typeface="Cambria Math" panose="02040503050406030204" pitchFamily="18" charset="0"/>
                        </a:rPr>
                        <m:t>常量</m:t>
                      </m:r>
                      <m:r>
                        <a:rPr kumimoji="1" lang="en-US" altLang="zh-CN" sz="2000" b="0" i="1" smtClean="0">
                          <a:latin typeface="Cambria Math" panose="02040503050406030204" pitchFamily="18" charset="0"/>
                        </a:rPr>
                        <m:t>)</m:t>
                      </m:r>
                    </m:oMath>
                  </m:oMathPara>
                </a14:m>
                <a:endParaRPr kumimoji="1" lang="en-US" altLang="zh-CN" sz="2000" b="0" dirty="0"/>
              </a:p>
            </p:txBody>
          </p:sp>
        </mc:Choice>
        <mc:Fallback xmlns="">
          <p:sp>
            <p:nvSpPr>
              <p:cNvPr id="4" name="文本框 3">
                <a:extLst>
                  <a:ext uri="{FF2B5EF4-FFF2-40B4-BE49-F238E27FC236}">
                    <a16:creationId xmlns:a16="http://schemas.microsoft.com/office/drawing/2014/main" id="{42060626-43D3-194F-B421-F4C6F3F253E8}"/>
                  </a:ext>
                </a:extLst>
              </p:cNvPr>
              <p:cNvSpPr txBox="1">
                <a:spLocks noRot="1" noChangeAspect="1" noMove="1" noResize="1" noEditPoints="1" noAdjustHandles="1" noChangeArrowheads="1" noChangeShapeType="1" noTextEdit="1"/>
              </p:cNvSpPr>
              <p:nvPr/>
            </p:nvSpPr>
            <p:spPr>
              <a:xfrm>
                <a:off x="2115959" y="4594480"/>
                <a:ext cx="8257260" cy="1846659"/>
              </a:xfrm>
              <a:prstGeom prst="rect">
                <a:avLst/>
              </a:prstGeom>
              <a:blipFill>
                <a:blip r:embed="rId6"/>
                <a:stretch>
                  <a:fillRect l="-1382" b="-476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10791583"/>
      </p:ext>
    </p:extLst>
  </p:cSld>
  <p:clrMapOvr>
    <a:masterClrMapping/>
  </p:clrMapOvr>
  <p:transition>
    <p:wipe dir="d"/>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smart_bid</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r>
              <a:rPr kumimoji="1" lang="zh-CN" altLang="en-US" dirty="0">
                <a:latin typeface="+mn-lt"/>
                <a:ea typeface="+mj-ea"/>
              </a:rPr>
              <a:t>主要功能：</a:t>
            </a:r>
            <a:r>
              <a:rPr lang="zh-CN" altLang="en-US" dirty="0">
                <a:latin typeface="+mn-lt"/>
                <a:ea typeface="+mj-ea"/>
              </a:rPr>
              <a:t>主要完成</a:t>
            </a:r>
            <a:r>
              <a:rPr lang="en" altLang="zh-CN" dirty="0" err="1">
                <a:latin typeface="+mn-lt"/>
                <a:ea typeface="+mj-ea"/>
              </a:rPr>
              <a:t>bid_ratio</a:t>
            </a:r>
            <a:r>
              <a:rPr lang="en" altLang="zh-CN" dirty="0">
                <a:latin typeface="+mn-lt"/>
                <a:ea typeface="+mj-ea"/>
              </a:rPr>
              <a:t>/</a:t>
            </a:r>
            <a:r>
              <a:rPr lang="en" altLang="zh-CN" dirty="0" err="1">
                <a:latin typeface="+mn-lt"/>
                <a:ea typeface="+mj-ea"/>
              </a:rPr>
              <a:t>ocpx_bid_ratio</a:t>
            </a:r>
            <a:r>
              <a:rPr lang="zh-CN" altLang="en-US" dirty="0">
                <a:latin typeface="+mn-lt"/>
                <a:ea typeface="+mj-ea"/>
              </a:rPr>
              <a:t>的调整，计算出最终调整后的</a:t>
            </a:r>
            <a:r>
              <a:rPr lang="en" altLang="zh-CN" dirty="0">
                <a:latin typeface="+mn-lt"/>
                <a:ea typeface="+mj-ea"/>
              </a:rPr>
              <a:t>bid</a:t>
            </a:r>
            <a:r>
              <a:rPr lang="zh-CN" altLang="en-US" dirty="0">
                <a:latin typeface="+mn-lt"/>
                <a:ea typeface="+mj-ea"/>
              </a:rPr>
              <a:t>及</a:t>
            </a:r>
            <a:r>
              <a:rPr lang="en" altLang="zh-CN" dirty="0" err="1">
                <a:latin typeface="+mn-lt"/>
                <a:ea typeface="+mj-ea"/>
              </a:rPr>
              <a:t>cpm</a:t>
            </a: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6" name="表格 3">
            <a:extLst>
              <a:ext uri="{FF2B5EF4-FFF2-40B4-BE49-F238E27FC236}">
                <a16:creationId xmlns:a16="http://schemas.microsoft.com/office/drawing/2014/main" id="{6580159B-BA06-544C-A278-9740805D39D3}"/>
              </a:ext>
            </a:extLst>
          </p:cNvPr>
          <p:cNvGraphicFramePr>
            <a:graphicFrameLocks noGrp="1"/>
          </p:cNvGraphicFramePr>
          <p:nvPr>
            <p:extLst>
              <p:ext uri="{D42A27DB-BD31-4B8C-83A1-F6EECF244321}">
                <p14:modId xmlns:p14="http://schemas.microsoft.com/office/powerpoint/2010/main" val="4240519897"/>
              </p:ext>
            </p:extLst>
          </p:nvPr>
        </p:nvGraphicFramePr>
        <p:xfrm>
          <a:off x="846137" y="1705504"/>
          <a:ext cx="10855327" cy="340360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3355757">
                  <a:extLst>
                    <a:ext uri="{9D8B030D-6E8A-4147-A177-3AD203B41FA5}">
                      <a16:colId xmlns:a16="http://schemas.microsoft.com/office/drawing/2014/main" val="2751353782"/>
                    </a:ext>
                  </a:extLst>
                </a:gridCol>
                <a:gridCol w="6908201">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rgbClr val="FF0000"/>
                          </a:solidFill>
                          <a:latin typeface="+mn-lt"/>
                          <a:ea typeface="+mn-ea"/>
                          <a:cs typeface="+mn-cs"/>
                        </a:rPr>
                        <a:t>user_smart_bid</a:t>
                      </a:r>
                      <a:endParaRPr lang="en" altLang="zh-CN" sz="1800" b="0" kern="1200" dirty="0">
                        <a:solidFill>
                          <a:srgbClr val="FF0000"/>
                        </a:solidFill>
                        <a:effectLst/>
                        <a:latin typeface="+mn-lt"/>
                        <a:ea typeface="+mn-ea"/>
                        <a:cs typeface="+mn-cs"/>
                      </a:endParaRPr>
                    </a:p>
                  </a:txBody>
                  <a:tcPr anchor="ctr"/>
                </a:tc>
                <a:tc>
                  <a:txBody>
                    <a:bodyPr/>
                    <a:lstStyle/>
                    <a:p>
                      <a:r>
                        <a:rPr lang="zh-CN" altLang="en-US" sz="1800" kern="1200" dirty="0">
                          <a:solidFill>
                            <a:schemeClr val="dk1"/>
                          </a:solidFill>
                          <a:latin typeface="+mn-lt"/>
                          <a:ea typeface="+mn-ea"/>
                          <a:cs typeface="+mn-cs"/>
                        </a:rPr>
                        <a:t>对非</a:t>
                      </a:r>
                      <a:r>
                        <a:rPr lang="en-US" altLang="zh-CN" sz="1800" kern="1200" dirty="0">
                          <a:solidFill>
                            <a:schemeClr val="dk1"/>
                          </a:solidFill>
                          <a:latin typeface="+mn-lt"/>
                          <a:ea typeface="+mn-ea"/>
                          <a:cs typeface="+mn-cs"/>
                        </a:rPr>
                        <a:t>CPM</a:t>
                      </a:r>
                      <a:r>
                        <a:rPr lang="zh-CN" altLang="en-US" sz="1800" kern="1200" dirty="0">
                          <a:solidFill>
                            <a:schemeClr val="dk1"/>
                          </a:solidFill>
                          <a:latin typeface="+mn-lt"/>
                          <a:ea typeface="+mn-ea"/>
                          <a:cs typeface="+mn-cs"/>
                        </a:rPr>
                        <a:t>和非</a:t>
                      </a:r>
                      <a:r>
                        <a:rPr lang="en-US" altLang="zh-CN" sz="1800" kern="1200" dirty="0">
                          <a:solidFill>
                            <a:schemeClr val="dk1"/>
                          </a:solidFill>
                          <a:latin typeface="+mn-lt"/>
                          <a:ea typeface="+mn-ea"/>
                          <a:cs typeface="+mn-cs"/>
                        </a:rPr>
                        <a:t>OCPC</a:t>
                      </a:r>
                      <a:r>
                        <a:rPr lang="zh-CN" altLang="en-US" sz="1800" kern="1200" dirty="0">
                          <a:solidFill>
                            <a:schemeClr val="dk1"/>
                          </a:solidFill>
                          <a:latin typeface="+mn-lt"/>
                          <a:ea typeface="+mn-ea"/>
                          <a:cs typeface="+mn-cs"/>
                        </a:rPr>
                        <a:t>二阶段调整，不同的维度调整</a:t>
                      </a:r>
                      <a:r>
                        <a:rPr lang="en-US" altLang="zh-CN" sz="1800" kern="1200" dirty="0" err="1">
                          <a:solidFill>
                            <a:schemeClr val="dk1"/>
                          </a:solidFill>
                          <a:latin typeface="+mn-lt"/>
                          <a:ea typeface="+mn-ea"/>
                          <a:cs typeface="+mn-cs"/>
                        </a:rPr>
                        <a:t>bid_ratio</a:t>
                      </a:r>
                      <a:r>
                        <a:rPr lang="zh-CN" altLang="en-US" sz="1800" kern="1200" dirty="0">
                          <a:solidFill>
                            <a:schemeClr val="dk1"/>
                          </a:solidFill>
                          <a:latin typeface="+mn-lt"/>
                          <a:ea typeface="+mn-ea"/>
                          <a:cs typeface="+mn-cs"/>
                        </a:rPr>
                        <a:t>，</a:t>
                      </a:r>
                      <a:r>
                        <a:rPr lang="zh-CN" altLang="en" sz="1800" kern="1200" dirty="0">
                          <a:solidFill>
                            <a:schemeClr val="dk1"/>
                          </a:solidFill>
                          <a:latin typeface="+mn-lt"/>
                          <a:ea typeface="+mn-ea"/>
                          <a:cs typeface="+mn-cs"/>
                        </a:rPr>
                        <a:t>进而</a:t>
                      </a:r>
                      <a:r>
                        <a:rPr lang="zh-CN" altLang="en-US" sz="1800" kern="1200" dirty="0">
                          <a:solidFill>
                            <a:schemeClr val="dk1"/>
                          </a:solidFill>
                          <a:latin typeface="+mn-lt"/>
                          <a:ea typeface="+mn-ea"/>
                          <a:cs typeface="+mn-cs"/>
                        </a:rPr>
                        <a:t>调整</a:t>
                      </a:r>
                      <a:r>
                        <a:rPr lang="en-US" altLang="zh-CN" sz="1800" kern="1200" dirty="0">
                          <a:solidFill>
                            <a:schemeClr val="dk1"/>
                          </a:solidFill>
                          <a:latin typeface="+mn-lt"/>
                          <a:ea typeface="+mn-ea"/>
                          <a:cs typeface="+mn-cs"/>
                        </a:rPr>
                        <a:t>bid</a:t>
                      </a:r>
                      <a:r>
                        <a:rPr lang="zh-CN" altLang="en-US" sz="1800" kern="1200" dirty="0">
                          <a:solidFill>
                            <a:schemeClr val="dk1"/>
                          </a:solidFill>
                          <a:latin typeface="+mn-lt"/>
                          <a:ea typeface="+mn-ea"/>
                          <a:cs typeface="+mn-cs"/>
                        </a:rPr>
                        <a:t>及</a:t>
                      </a:r>
                      <a:r>
                        <a:rPr lang="en-US" altLang="zh-CN" sz="1800" kern="1200" dirty="0">
                          <a:solidFill>
                            <a:schemeClr val="dk1"/>
                          </a:solidFill>
                          <a:latin typeface="+mn-lt"/>
                          <a:ea typeface="+mn-ea"/>
                          <a:cs typeface="+mn-cs"/>
                        </a:rPr>
                        <a:t>score</a:t>
                      </a:r>
                      <a:endParaRPr lang="zh-CN" altLang="en-US" dirty="0"/>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rgbClr val="FF0000"/>
                          </a:solidFill>
                          <a:latin typeface="+mn-lt"/>
                          <a:ea typeface="+mn-ea"/>
                          <a:cs typeface="+mn-cs"/>
                        </a:rPr>
                        <a:t>ocpc_bid</a:t>
                      </a:r>
                      <a:endParaRPr lang="en" altLang="zh-CN" sz="1800" b="0" kern="1200" dirty="0">
                        <a:solidFill>
                          <a:srgbClr val="FF0000"/>
                        </a:solidFill>
                        <a:effectLst/>
                        <a:latin typeface="+mn-lt"/>
                        <a:ea typeface="+mn-ea"/>
                        <a:cs typeface="+mn-cs"/>
                      </a:endParaRPr>
                    </a:p>
                  </a:txBody>
                  <a:tcPr anchor="ctr"/>
                </a:tc>
                <a:tc>
                  <a:txBody>
                    <a:bodyPr/>
                    <a:lstStyle/>
                    <a:p>
                      <a:r>
                        <a:rPr lang="zh-CN" altLang="en" sz="1800" kern="1200" dirty="0">
                          <a:solidFill>
                            <a:schemeClr val="dk1"/>
                          </a:solidFill>
                          <a:latin typeface="+mn-lt"/>
                          <a:ea typeface="+mn-ea"/>
                          <a:cs typeface="+mn-cs"/>
                        </a:rPr>
                        <a:t>对</a:t>
                      </a:r>
                      <a:r>
                        <a:rPr lang="en-US" altLang="zh-CN" sz="1800" kern="1200" dirty="0" err="1">
                          <a:solidFill>
                            <a:schemeClr val="dk1"/>
                          </a:solidFill>
                          <a:latin typeface="+mn-lt"/>
                          <a:ea typeface="+mn-ea"/>
                          <a:cs typeface="+mn-cs"/>
                        </a:rPr>
                        <a:t>ocpc</a:t>
                      </a:r>
                      <a:r>
                        <a:rPr lang="zh-CN" altLang="en-US" sz="1800" kern="1200" dirty="0">
                          <a:solidFill>
                            <a:schemeClr val="dk1"/>
                          </a:solidFill>
                          <a:latin typeface="+mn-lt"/>
                          <a:ea typeface="+mn-ea"/>
                          <a:cs typeface="+mn-cs"/>
                        </a:rPr>
                        <a:t>二阶段进行出价调整，不同维度调整</a:t>
                      </a:r>
                      <a:r>
                        <a:rPr lang="en-US" altLang="zh-CN" sz="1800" kern="1200" dirty="0" err="1">
                          <a:solidFill>
                            <a:schemeClr val="dk1"/>
                          </a:solidFill>
                          <a:latin typeface="+mn-lt"/>
                          <a:ea typeface="+mn-ea"/>
                          <a:cs typeface="+mn-cs"/>
                        </a:rPr>
                        <a:t>ocpc_bid_ratio</a:t>
                      </a:r>
                      <a:r>
                        <a:rPr lang="zh-CN" altLang="en-US" sz="1800" kern="1200" dirty="0">
                          <a:solidFill>
                            <a:schemeClr val="dk1"/>
                          </a:solidFill>
                          <a:latin typeface="+mn-lt"/>
                          <a:ea typeface="+mn-ea"/>
                          <a:cs typeface="+mn-cs"/>
                        </a:rPr>
                        <a:t>，进而调整</a:t>
                      </a:r>
                      <a:r>
                        <a:rPr lang="en-US" altLang="zh-CN" sz="1800" kern="1200" dirty="0">
                          <a:solidFill>
                            <a:schemeClr val="dk1"/>
                          </a:solidFill>
                          <a:latin typeface="+mn-lt"/>
                          <a:ea typeface="+mn-ea"/>
                          <a:cs typeface="+mn-cs"/>
                        </a:rPr>
                        <a:t>bid</a:t>
                      </a:r>
                      <a:r>
                        <a:rPr lang="zh-CN" altLang="en-US" sz="1800" kern="1200" dirty="0">
                          <a:solidFill>
                            <a:schemeClr val="dk1"/>
                          </a:solidFill>
                          <a:latin typeface="+mn-lt"/>
                          <a:ea typeface="+mn-ea"/>
                          <a:cs typeface="+mn-cs"/>
                        </a:rPr>
                        <a:t>及</a:t>
                      </a:r>
                      <a:r>
                        <a:rPr lang="en-US" altLang="zh-CN" sz="1800" kern="1200" dirty="0">
                          <a:solidFill>
                            <a:schemeClr val="dk1"/>
                          </a:solidFill>
                          <a:latin typeface="+mn-lt"/>
                          <a:ea typeface="+mn-ea"/>
                          <a:cs typeface="+mn-cs"/>
                        </a:rPr>
                        <a:t>score</a:t>
                      </a:r>
                      <a:endParaRPr lang="zh-CN" altLang="en-US" dirty="0"/>
                    </a:p>
                  </a:txBody>
                  <a:tcPr anchor="ctr"/>
                </a:tc>
                <a:extLst>
                  <a:ext uri="{0D108BD9-81ED-4DB2-BD59-A6C34878D82A}">
                    <a16:rowId xmlns:a16="http://schemas.microsoft.com/office/drawing/2014/main" val="1119534305"/>
                  </a:ext>
                </a:extLst>
              </a:tr>
              <a:tr h="370840">
                <a:tc>
                  <a:txBody>
                    <a:bodyPr/>
                    <a:lstStyle/>
                    <a:p>
                      <a:r>
                        <a:rPr lang="en-US" altLang="zh-CN" dirty="0"/>
                        <a:t>3</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n-ea"/>
                          <a:cs typeface="+mn-cs"/>
                        </a:rPr>
                        <a:t>convq_smart_bid</a:t>
                      </a:r>
                      <a:endParaRPr lang="en" altLang="zh-CN" sz="1800" b="0" kern="1200" dirty="0">
                        <a:solidFill>
                          <a:schemeClr val="dk1"/>
                        </a:solidFill>
                        <a:effectLst/>
                        <a:latin typeface="+mn-lt"/>
                        <a:ea typeface="+mn-ea"/>
                        <a:cs typeface="+mn-cs"/>
                      </a:endParaRPr>
                    </a:p>
                  </a:txBody>
                  <a:tcPr anchor="ctr"/>
                </a:tc>
                <a:tc>
                  <a:txBody>
                    <a:bodyPr/>
                    <a:lstStyle/>
                    <a:p>
                      <a:r>
                        <a:rPr lang="zh-CN" altLang="en" sz="1800" kern="1200" dirty="0">
                          <a:solidFill>
                            <a:schemeClr val="dk1"/>
                          </a:solidFill>
                          <a:latin typeface="+mn-lt"/>
                          <a:ea typeface="+mn-ea"/>
                          <a:cs typeface="+mn-cs"/>
                        </a:rPr>
                        <a:t>跳过</a:t>
                      </a:r>
                      <a:r>
                        <a:rPr lang="zh-CN" altLang="en-US" sz="1800" kern="1200" dirty="0">
                          <a:solidFill>
                            <a:schemeClr val="dk1"/>
                          </a:solidFill>
                          <a:latin typeface="+mn-lt"/>
                          <a:ea typeface="+mn-ea"/>
                          <a:cs typeface="+mn-cs"/>
                        </a:rPr>
                        <a:t>非</a:t>
                      </a:r>
                      <a:r>
                        <a:rPr lang="en-US" altLang="zh-CN" sz="1800" kern="1200" dirty="0" err="1">
                          <a:solidFill>
                            <a:schemeClr val="dk1"/>
                          </a:solidFill>
                          <a:latin typeface="+mn-lt"/>
                          <a:ea typeface="+mn-ea"/>
                          <a:cs typeface="+mn-cs"/>
                        </a:rPr>
                        <a:t>ococ</a:t>
                      </a:r>
                      <a:r>
                        <a:rPr lang="zh-CN" altLang="en-US" sz="1800" kern="1200" dirty="0">
                          <a:solidFill>
                            <a:schemeClr val="dk1"/>
                          </a:solidFill>
                          <a:latin typeface="+mn-lt"/>
                          <a:ea typeface="+mn-ea"/>
                          <a:cs typeface="+mn-cs"/>
                        </a:rPr>
                        <a:t>广告，根据</a:t>
                      </a:r>
                      <a:r>
                        <a:rPr lang="en-US" altLang="zh-CN" sz="1800" kern="1200" dirty="0" err="1">
                          <a:solidFill>
                            <a:schemeClr val="dk1"/>
                          </a:solidFill>
                          <a:latin typeface="+mn-lt"/>
                          <a:ea typeface="+mn-ea"/>
                          <a:cs typeface="+mn-cs"/>
                        </a:rPr>
                        <a:t>conv_bid_ratio</a:t>
                      </a:r>
                      <a:r>
                        <a:rPr lang="zh-CN" altLang="en-US" sz="1800" kern="1200" dirty="0">
                          <a:solidFill>
                            <a:schemeClr val="dk1"/>
                          </a:solidFill>
                          <a:latin typeface="+mn-lt"/>
                          <a:ea typeface="+mn-ea"/>
                          <a:cs typeface="+mn-cs"/>
                        </a:rPr>
                        <a:t>，计算</a:t>
                      </a:r>
                      <a:r>
                        <a:rPr lang="en-US" altLang="zh-CN" sz="1800" kern="1200" dirty="0">
                          <a:solidFill>
                            <a:schemeClr val="dk1"/>
                          </a:solidFill>
                          <a:latin typeface="+mn-lt"/>
                          <a:ea typeface="+mn-ea"/>
                          <a:cs typeface="+mn-cs"/>
                        </a:rPr>
                        <a:t>bid</a:t>
                      </a:r>
                      <a:r>
                        <a:rPr lang="zh-CN" altLang="en-US" sz="1800" kern="1200" dirty="0">
                          <a:solidFill>
                            <a:schemeClr val="dk1"/>
                          </a:solidFill>
                          <a:latin typeface="+mn-lt"/>
                          <a:ea typeface="+mn-ea"/>
                          <a:cs typeface="+mn-cs"/>
                        </a:rPr>
                        <a:t>及</a:t>
                      </a:r>
                      <a:r>
                        <a:rPr lang="en-US" altLang="zh-CN" sz="1800" kern="1200" dirty="0">
                          <a:solidFill>
                            <a:schemeClr val="dk1"/>
                          </a:solidFill>
                          <a:latin typeface="+mn-lt"/>
                          <a:ea typeface="+mn-ea"/>
                          <a:cs typeface="+mn-cs"/>
                        </a:rPr>
                        <a:t>score</a:t>
                      </a:r>
                      <a:endParaRPr lang="zh-CN" altLang="en-US" dirty="0"/>
                    </a:p>
                  </a:txBody>
                  <a:tcPr anchor="ctr"/>
                </a:tc>
                <a:extLst>
                  <a:ext uri="{0D108BD9-81ED-4DB2-BD59-A6C34878D82A}">
                    <a16:rowId xmlns:a16="http://schemas.microsoft.com/office/drawing/2014/main" val="1972687443"/>
                  </a:ext>
                </a:extLst>
              </a:tr>
              <a:tr h="370840">
                <a:tc>
                  <a:txBody>
                    <a:bodyPr/>
                    <a:lstStyle/>
                    <a:p>
                      <a:r>
                        <a:rPr lang="en-US" altLang="zh-CN" dirty="0">
                          <a:solidFill>
                            <a:schemeClr val="tx1"/>
                          </a:solidFill>
                        </a:rPr>
                        <a:t>4</a:t>
                      </a:r>
                      <a:endParaRPr lang="zh-CN" altLang="en-US" dirty="0">
                        <a:solidFill>
                          <a:schemeClr val="tx1"/>
                        </a:solidFill>
                      </a:endParaRPr>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tx1"/>
                          </a:solidFill>
                          <a:latin typeface="+mn-lt"/>
                          <a:ea typeface="+mn-ea"/>
                          <a:cs typeface="+mn-cs"/>
                        </a:rPr>
                        <a:t>ocpc_deep_obid_pk</a:t>
                      </a:r>
                      <a:endParaRPr lang="en" altLang="zh-CN" sz="1800" b="0" kern="1200" dirty="0">
                        <a:solidFill>
                          <a:schemeClr val="tx1"/>
                        </a:solidFill>
                        <a:effectLst/>
                        <a:latin typeface="+mn-lt"/>
                        <a:ea typeface="+mn-ea"/>
                        <a:cs typeface="+mn-cs"/>
                      </a:endParaRPr>
                    </a:p>
                  </a:txBody>
                  <a:tcPr anchor="ctr"/>
                </a:tc>
                <a:tc>
                  <a:txBody>
                    <a:bodyPr/>
                    <a:lstStyle/>
                    <a:p>
                      <a:r>
                        <a:rPr lang="en" altLang="zh-CN" sz="1800" kern="1200" dirty="0" err="1">
                          <a:solidFill>
                            <a:schemeClr val="dk1"/>
                          </a:solidFill>
                          <a:latin typeface="+mn-lt"/>
                          <a:ea typeface="+mn-ea"/>
                          <a:cs typeface="+mn-cs"/>
                        </a:rPr>
                        <a:t>ocpc</a:t>
                      </a:r>
                      <a:r>
                        <a:rPr lang="zh-CN" altLang="en" sz="1800" kern="1200" dirty="0">
                          <a:solidFill>
                            <a:schemeClr val="dk1"/>
                          </a:solidFill>
                          <a:latin typeface="+mn-lt"/>
                          <a:ea typeface="+mn-ea"/>
                          <a:cs typeface="+mn-cs"/>
                        </a:rPr>
                        <a:t>深度</a:t>
                      </a:r>
                      <a:r>
                        <a:rPr lang="zh-CN" altLang="en-US" sz="1800" kern="1200" dirty="0">
                          <a:solidFill>
                            <a:schemeClr val="dk1"/>
                          </a:solidFill>
                          <a:latin typeface="+mn-lt"/>
                          <a:ea typeface="+mn-ea"/>
                          <a:cs typeface="+mn-cs"/>
                        </a:rPr>
                        <a:t>转化溢价策略，计算深层成本和浅层成本，再融合计算</a:t>
                      </a:r>
                      <a:r>
                        <a:rPr lang="en-US" altLang="zh-CN" sz="1800" kern="1200" dirty="0">
                          <a:solidFill>
                            <a:schemeClr val="dk1"/>
                          </a:solidFill>
                          <a:latin typeface="+mn-lt"/>
                          <a:ea typeface="+mn-ea"/>
                          <a:cs typeface="+mn-cs"/>
                        </a:rPr>
                        <a:t>bid</a:t>
                      </a:r>
                      <a:r>
                        <a:rPr lang="zh-CN" altLang="en-US" sz="1800" kern="1200" dirty="0">
                          <a:solidFill>
                            <a:schemeClr val="dk1"/>
                          </a:solidFill>
                          <a:latin typeface="+mn-lt"/>
                          <a:ea typeface="+mn-ea"/>
                          <a:cs typeface="+mn-cs"/>
                        </a:rPr>
                        <a:t>，再根据深度反馈系数进行调整</a:t>
                      </a:r>
                      <a:endParaRPr lang="zh-CN" altLang="en-US" dirty="0"/>
                    </a:p>
                  </a:txBody>
                  <a:tcPr anchor="ctr"/>
                </a:tc>
                <a:extLst>
                  <a:ext uri="{0D108BD9-81ED-4DB2-BD59-A6C34878D82A}">
                    <a16:rowId xmlns:a16="http://schemas.microsoft.com/office/drawing/2014/main" val="1430602906"/>
                  </a:ext>
                </a:extLst>
              </a:tr>
              <a:tr h="370840">
                <a:tc>
                  <a:txBody>
                    <a:bodyPr/>
                    <a:lstStyle/>
                    <a:p>
                      <a:r>
                        <a:rPr lang="en-US" altLang="zh-CN" dirty="0"/>
                        <a:t>5</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n-ea"/>
                          <a:cs typeface="+mn-cs"/>
                        </a:rPr>
                        <a:t>set_rrate_bid</a:t>
                      </a:r>
                      <a:endParaRPr lang="en" altLang="zh-CN" sz="1800" b="0" kern="1200" dirty="0">
                        <a:solidFill>
                          <a:schemeClr val="dk1"/>
                        </a:solidFill>
                        <a:effectLst/>
                        <a:latin typeface="+mn-lt"/>
                        <a:ea typeface="+mn-ea"/>
                        <a:cs typeface="+mn-cs"/>
                      </a:endParaRPr>
                    </a:p>
                  </a:txBody>
                  <a:tcPr anchor="ctr"/>
                </a:tc>
                <a:tc>
                  <a:txBody>
                    <a:bodyPr/>
                    <a:lstStyle/>
                    <a:p>
                      <a:r>
                        <a:rPr lang="zh-CN" altLang="en" sz="1800" kern="1200" dirty="0">
                          <a:solidFill>
                            <a:schemeClr val="dk1"/>
                          </a:solidFill>
                          <a:latin typeface="+mn-lt"/>
                          <a:ea typeface="+mn-ea"/>
                          <a:cs typeface="+mn-cs"/>
                        </a:rPr>
                        <a:t>根据</a:t>
                      </a:r>
                      <a:r>
                        <a:rPr lang="zh-CN" altLang="en-US" sz="1800" kern="1200" dirty="0">
                          <a:solidFill>
                            <a:schemeClr val="dk1"/>
                          </a:solidFill>
                          <a:latin typeface="+mn-lt"/>
                          <a:ea typeface="+mn-ea"/>
                          <a:cs typeface="+mn-cs"/>
                        </a:rPr>
                        <a:t>现金比例进行调价</a:t>
                      </a:r>
                      <a:endParaRPr lang="zh-CN" altLang="en-US" dirty="0"/>
                    </a:p>
                  </a:txBody>
                  <a:tcPr anchor="ctr"/>
                </a:tc>
                <a:extLst>
                  <a:ext uri="{0D108BD9-81ED-4DB2-BD59-A6C34878D82A}">
                    <a16:rowId xmlns:a16="http://schemas.microsoft.com/office/drawing/2014/main" val="4093976625"/>
                  </a:ext>
                </a:extLst>
              </a:tr>
              <a:tr h="370840">
                <a:tc>
                  <a:txBody>
                    <a:bodyPr/>
                    <a:lstStyle/>
                    <a:p>
                      <a:r>
                        <a:rPr lang="en-US" altLang="zh-CN" dirty="0"/>
                        <a:t>6</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n-ea"/>
                          <a:cs typeface="+mn-cs"/>
                        </a:rPr>
                        <a:t>preconvq_bid_ratio</a:t>
                      </a:r>
                      <a:endParaRPr lang="en" altLang="zh-CN" sz="1800" b="0" kern="1200" dirty="0">
                        <a:solidFill>
                          <a:schemeClr val="dk1"/>
                        </a:solidFill>
                        <a:effectLst/>
                        <a:latin typeface="+mn-lt"/>
                        <a:ea typeface="+mn-ea"/>
                        <a:cs typeface="+mn-cs"/>
                      </a:endParaRPr>
                    </a:p>
                  </a:txBody>
                  <a:tcPr anchor="ctr"/>
                </a:tc>
                <a:tc>
                  <a:txBody>
                    <a:bodyPr/>
                    <a:lstStyle/>
                    <a:p>
                      <a:r>
                        <a:rPr lang="zh-CN" altLang="en" sz="1800" kern="1200" dirty="0">
                          <a:solidFill>
                            <a:schemeClr val="dk1"/>
                          </a:solidFill>
                          <a:latin typeface="+mn-lt"/>
                          <a:ea typeface="+mn-ea"/>
                          <a:cs typeface="+mn-cs"/>
                        </a:rPr>
                        <a:t>对</a:t>
                      </a:r>
                      <a:r>
                        <a:rPr lang="en-US" altLang="zh-CN" sz="1800" kern="1200" dirty="0" err="1">
                          <a:solidFill>
                            <a:schemeClr val="dk1"/>
                          </a:solidFill>
                          <a:latin typeface="+mn-lt"/>
                          <a:ea typeface="+mn-ea"/>
                          <a:cs typeface="+mn-cs"/>
                        </a:rPr>
                        <a:t>ocpc</a:t>
                      </a:r>
                      <a:r>
                        <a:rPr lang="zh-CN" altLang="en-US" sz="1800" kern="1200" dirty="0">
                          <a:solidFill>
                            <a:schemeClr val="dk1"/>
                          </a:solidFill>
                          <a:latin typeface="+mn-lt"/>
                          <a:ea typeface="+mn-ea"/>
                          <a:cs typeface="+mn-cs"/>
                        </a:rPr>
                        <a:t>二阶段进行调价，根据</a:t>
                      </a:r>
                      <a:r>
                        <a:rPr lang="en" altLang="zh-CN" sz="1800" kern="1200" dirty="0" err="1">
                          <a:solidFill>
                            <a:schemeClr val="dk1"/>
                          </a:solidFill>
                          <a:latin typeface="+mn-lt"/>
                          <a:ea typeface="+mn-ea"/>
                          <a:cs typeface="+mn-cs"/>
                        </a:rPr>
                        <a:t>preconvq_bid_ratio</a:t>
                      </a:r>
                      <a:r>
                        <a:rPr lang="zh-CN" altLang="en" sz="1800" kern="1200" dirty="0">
                          <a:solidFill>
                            <a:schemeClr val="dk1"/>
                          </a:solidFill>
                          <a:latin typeface="+mn-lt"/>
                          <a:ea typeface="+mn-ea"/>
                          <a:cs typeface="+mn-cs"/>
                        </a:rPr>
                        <a:t>进行</a:t>
                      </a:r>
                      <a:r>
                        <a:rPr lang="zh-CN" altLang="en-US" sz="1800" kern="1200" dirty="0">
                          <a:solidFill>
                            <a:schemeClr val="dk1"/>
                          </a:solidFill>
                          <a:latin typeface="+mn-lt"/>
                          <a:ea typeface="+mn-ea"/>
                          <a:cs typeface="+mn-cs"/>
                        </a:rPr>
                        <a:t>调价</a:t>
                      </a:r>
                      <a:endParaRPr lang="zh-CN" altLang="en-US" dirty="0"/>
                    </a:p>
                  </a:txBody>
                  <a:tcPr anchor="ctr"/>
                </a:tc>
                <a:extLst>
                  <a:ext uri="{0D108BD9-81ED-4DB2-BD59-A6C34878D82A}">
                    <a16:rowId xmlns:a16="http://schemas.microsoft.com/office/drawing/2014/main" val="738504159"/>
                  </a:ext>
                </a:extLst>
              </a:tr>
            </a:tbl>
          </a:graphicData>
        </a:graphic>
      </p:graphicFrame>
    </p:spTree>
    <p:extLst>
      <p:ext uri="{BB962C8B-B14F-4D97-AF65-F5344CB8AC3E}">
        <p14:creationId xmlns:p14="http://schemas.microsoft.com/office/powerpoint/2010/main" val="3777343916"/>
      </p:ext>
    </p:extLst>
  </p:cSld>
  <p:clrMapOvr>
    <a:masterClrMapping/>
  </p:clrMapOvr>
  <p:transition>
    <p:wipe dir="d"/>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user_smart_bid</a:t>
            </a:r>
            <a:r>
              <a:rPr kumimoji="1" lang="zh-CN" altLang="en-US" sz="3600" dirty="0"/>
              <a:t> </a:t>
            </a:r>
            <a:r>
              <a:rPr kumimoji="1" lang="en-US" altLang="zh-CN" sz="3600" dirty="0"/>
              <a:t>&amp;</a:t>
            </a:r>
            <a:r>
              <a:rPr kumimoji="1" lang="zh-CN" altLang="en-US" sz="3600" dirty="0"/>
              <a:t> </a:t>
            </a:r>
            <a:r>
              <a:rPr kumimoji="1" lang="en-US" altLang="zh-CN" sz="3600" dirty="0" err="1"/>
              <a:t>ocpc_bid</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854908"/>
            <a:ext cx="12072732" cy="5830816"/>
          </a:xfrm>
        </p:spPr>
        <p:txBody>
          <a:bodyPr/>
          <a:lstStyle/>
          <a:p>
            <a:pPr lvl="1">
              <a:lnSpc>
                <a:spcPct val="150000"/>
              </a:lnSpc>
              <a:buClrTx/>
              <a:buSzPct val="120000"/>
            </a:pPr>
            <a:r>
              <a:rPr lang="en" altLang="zh-CN" dirty="0">
                <a:latin typeface="+mn-lt"/>
                <a:ea typeface="+mj-ea"/>
              </a:rPr>
              <a:t>user</a:t>
            </a:r>
            <a:r>
              <a:rPr lang="en-US" altLang="zh-CN" dirty="0">
                <a:latin typeface="+mn-lt"/>
                <a:ea typeface="+mj-ea"/>
              </a:rPr>
              <a:t>_</a:t>
            </a:r>
            <a:r>
              <a:rPr lang="en-US" altLang="zh-CN" dirty="0" err="1">
                <a:latin typeface="+mn-lt"/>
                <a:ea typeface="+mj-ea"/>
              </a:rPr>
              <a:t>smart_bid</a:t>
            </a:r>
            <a:r>
              <a:rPr lang="zh-CN" altLang="en-US" dirty="0">
                <a:latin typeface="+mn-lt"/>
                <a:ea typeface="+mj-ea"/>
              </a:rPr>
              <a:t>：</a:t>
            </a:r>
            <a:endParaRPr lang="en-US" altLang="zh-CN" dirty="0">
              <a:latin typeface="+mn-lt"/>
              <a:ea typeface="+mj-ea"/>
            </a:endParaRPr>
          </a:p>
          <a:p>
            <a:pPr lvl="1">
              <a:lnSpc>
                <a:spcPct val="150000"/>
              </a:lnSpc>
              <a:buClrTx/>
              <a:buSzPct val="120000"/>
            </a:pPr>
            <a:r>
              <a:rPr lang="en-US" altLang="zh-CN" dirty="0">
                <a:latin typeface="+mn-lt"/>
                <a:ea typeface="+mj-ea"/>
              </a:rPr>
              <a:t>step1</a:t>
            </a:r>
            <a:r>
              <a:rPr lang="zh-CN" altLang="en-US" dirty="0">
                <a:latin typeface="+mn-lt"/>
                <a:ea typeface="+mj-ea"/>
              </a:rPr>
              <a:t>：分不同维度调整</a:t>
            </a:r>
            <a:r>
              <a:rPr lang="en-US" altLang="zh-CN" dirty="0" err="1">
                <a:latin typeface="+mn-lt"/>
                <a:ea typeface="+mj-ea"/>
              </a:rPr>
              <a:t>bid_ratio</a:t>
            </a:r>
            <a:endParaRPr lang="en-US" altLang="zh-CN" dirty="0">
              <a:latin typeface="+mn-lt"/>
              <a:ea typeface="+mj-ea"/>
            </a:endParaRPr>
          </a:p>
          <a:p>
            <a:pPr lvl="1">
              <a:lnSpc>
                <a:spcPct val="150000"/>
              </a:lnSpc>
              <a:buClrTx/>
              <a:buSzPct val="120000"/>
            </a:pPr>
            <a:r>
              <a:rPr lang="en-US" altLang="zh-CN" dirty="0">
                <a:latin typeface="+mn-lt"/>
                <a:ea typeface="+mj-ea"/>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bid_ratio</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ori_ratio</a:t>
            </a:r>
            <a:r>
              <a:rPr lang="zh-CN" altLang="en-US" dirty="0">
                <a:latin typeface="Times New Roman" panose="02020603050405020304" pitchFamily="18" charset="0"/>
                <a:cs typeface="Times New Roman" panose="02020603050405020304" pitchFamily="18" charset="0"/>
              </a:rPr>
              <a:t> * </a:t>
            </a:r>
            <a:r>
              <a:rPr lang="en-US" altLang="zh-CN" dirty="0" err="1">
                <a:solidFill>
                  <a:srgbClr val="00B050"/>
                </a:solidFill>
                <a:latin typeface="Times New Roman" panose="02020603050405020304" pitchFamily="18" charset="0"/>
                <a:cs typeface="Times New Roman" panose="02020603050405020304" pitchFamily="18" charset="0"/>
              </a:rPr>
              <a:t>src_id_bid_ratio</a:t>
            </a:r>
            <a:r>
              <a:rPr lang="zh-CN" altLang="en-US" dirty="0">
                <a:solidFill>
                  <a:srgbClr val="00B050"/>
                </a:solidFill>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US" altLang="zh-CN" dirty="0" err="1">
                <a:solidFill>
                  <a:srgbClr val="00B050"/>
                </a:solidFill>
                <a:latin typeface="Times New Roman" panose="02020603050405020304" pitchFamily="18" charset="0"/>
                <a:cs typeface="Times New Roman" panose="02020603050405020304" pitchFamily="18" charset="0"/>
              </a:rPr>
              <a:t>os_bid_ratio</a:t>
            </a:r>
            <a:r>
              <a:rPr lang="zh-CN" altLang="en-US" dirty="0">
                <a:solidFill>
                  <a:srgbClr val="00B050"/>
                </a:solidFill>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 altLang="zh-CN" dirty="0" err="1">
                <a:solidFill>
                  <a:srgbClr val="00B050"/>
                </a:solidFill>
                <a:latin typeface="Times New Roman" panose="02020603050405020304" pitchFamily="18" charset="0"/>
                <a:cs typeface="Times New Roman" panose="02020603050405020304" pitchFamily="18" charset="0"/>
              </a:rPr>
              <a:t>mt_info_desc.src_mt_bid_ratio</a:t>
            </a:r>
            <a:r>
              <a:rPr lang="zh-CN" altLang="en-US" dirty="0">
                <a:solidFill>
                  <a:srgbClr val="00B050"/>
                </a:solidFill>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t>
            </a:r>
          </a:p>
          <a:p>
            <a:pPr lvl="1">
              <a:lnSpc>
                <a:spcPct val="150000"/>
              </a:lnSpc>
              <a:buClrTx/>
              <a:buSzPct val="120000"/>
            </a:pPr>
            <a:r>
              <a:rPr lang="en-US" altLang="zh-CN" dirty="0">
                <a:latin typeface="Times New Roman" panose="02020603050405020304" pitchFamily="18" charset="0"/>
                <a:ea typeface="+mj-ea"/>
                <a:cs typeface="Times New Roman" panose="02020603050405020304" pitchFamily="18" charset="0"/>
              </a:rPr>
              <a:t>step2</a:t>
            </a:r>
            <a:r>
              <a:rPr lang="zh-CN" altLang="en-US" dirty="0">
                <a:latin typeface="Times New Roman" panose="02020603050405020304" pitchFamily="18" charset="0"/>
                <a:ea typeface="+mj-ea"/>
                <a:cs typeface="Times New Roman" panose="02020603050405020304" pitchFamily="18" charset="0"/>
              </a:rPr>
              <a:t>： 重新计算</a:t>
            </a:r>
            <a:r>
              <a:rPr lang="en-US" altLang="zh-CN" dirty="0">
                <a:latin typeface="Times New Roman" panose="02020603050405020304" pitchFamily="18" charset="0"/>
                <a:ea typeface="+mj-ea"/>
                <a:cs typeface="Times New Roman" panose="02020603050405020304" pitchFamily="18" charset="0"/>
              </a:rPr>
              <a:t>bid</a:t>
            </a:r>
          </a:p>
          <a:p>
            <a:pPr lvl="1">
              <a:lnSpc>
                <a:spcPct val="150000"/>
              </a:lnSpc>
              <a:buClrTx/>
              <a:buSzPct val="120000"/>
            </a:pPr>
            <a:r>
              <a:rPr lang="en-US" altLang="zh-CN" dirty="0">
                <a:latin typeface="Times New Roman" panose="02020603050405020304" pitchFamily="18" charset="0"/>
                <a:ea typeface="+mj-ea"/>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adv.bid</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adv.ori_bid</a:t>
            </a:r>
            <a:r>
              <a:rPr lang="zh-CN" altLang="en-US" dirty="0">
                <a:latin typeface="Times New Roman" panose="02020603050405020304" pitchFamily="18" charset="0"/>
                <a:cs typeface="Times New Roman" panose="02020603050405020304" pitchFamily="18" charset="0"/>
              </a:rPr>
              <a:t> * </a:t>
            </a:r>
            <a:r>
              <a:rPr lang="en-US" altLang="zh-CN" dirty="0" err="1">
                <a:latin typeface="Times New Roman" panose="02020603050405020304" pitchFamily="18" charset="0"/>
                <a:cs typeface="Times New Roman" panose="02020603050405020304" pitchFamily="18" charset="0"/>
              </a:rPr>
              <a:t>bid_ratio</a:t>
            </a:r>
            <a:endParaRPr lang="en-US" altLang="zh-CN" dirty="0">
              <a:latin typeface="Times New Roman" panose="02020603050405020304" pitchFamily="18" charset="0"/>
              <a:cs typeface="Times New Roman" panose="02020603050405020304" pitchFamily="18" charset="0"/>
            </a:endParaRPr>
          </a:p>
          <a:p>
            <a:pPr lvl="1">
              <a:lnSpc>
                <a:spcPct val="150000"/>
              </a:lnSpc>
              <a:buClrTx/>
              <a:buSzPct val="120000"/>
            </a:pPr>
            <a:endParaRPr lang="en-US" altLang="zh-CN" dirty="0">
              <a:latin typeface="Times New Roman" panose="02020603050405020304" pitchFamily="18" charset="0"/>
              <a:ea typeface="+mj-ea"/>
              <a:cs typeface="Times New Roman" panose="02020603050405020304" pitchFamily="18" charset="0"/>
            </a:endParaRPr>
          </a:p>
          <a:p>
            <a:pPr lvl="1">
              <a:lnSpc>
                <a:spcPct val="150000"/>
              </a:lnSpc>
              <a:buClrTx/>
              <a:buSzPct val="120000"/>
            </a:pPr>
            <a:r>
              <a:rPr lang="en-US" altLang="zh-CN" dirty="0" err="1">
                <a:latin typeface="Times New Roman" panose="02020603050405020304" pitchFamily="18" charset="0"/>
                <a:ea typeface="+mj-ea"/>
                <a:cs typeface="Times New Roman" panose="02020603050405020304" pitchFamily="18" charset="0"/>
              </a:rPr>
              <a:t>ocpc_bid</a:t>
            </a:r>
            <a:r>
              <a:rPr lang="zh-CN" altLang="en-US" dirty="0">
                <a:latin typeface="Times New Roman" panose="02020603050405020304" pitchFamily="18" charset="0"/>
                <a:ea typeface="+mj-ea"/>
                <a:cs typeface="Times New Roman" panose="02020603050405020304" pitchFamily="18" charset="0"/>
              </a:rPr>
              <a:t>：</a:t>
            </a:r>
            <a:endParaRPr lang="en" altLang="zh-CN" dirty="0">
              <a:latin typeface="+mn-lt"/>
              <a:ea typeface="+mj-ea"/>
            </a:endParaRPr>
          </a:p>
          <a:p>
            <a:pPr lvl="1">
              <a:lnSpc>
                <a:spcPct val="150000"/>
              </a:lnSpc>
              <a:buClrTx/>
              <a:buSzPct val="120000"/>
            </a:pPr>
            <a:r>
              <a:rPr lang="en-US" altLang="zh-CN" sz="1800" dirty="0">
                <a:latin typeface="+mn-lt"/>
                <a:ea typeface="+mj-ea"/>
              </a:rPr>
              <a:t>step1</a:t>
            </a:r>
            <a:r>
              <a:rPr lang="zh-CN" altLang="en-US" sz="1800" dirty="0">
                <a:latin typeface="+mn-lt"/>
                <a:ea typeface="+mj-ea"/>
              </a:rPr>
              <a:t>：分不同维度调整</a:t>
            </a:r>
            <a:r>
              <a:rPr lang="en-US" altLang="zh-CN" sz="1800" dirty="0" err="1">
                <a:latin typeface="+mn-lt"/>
                <a:ea typeface="+mj-ea"/>
              </a:rPr>
              <a:t>ocpc_bid_ratio</a:t>
            </a:r>
            <a:endParaRPr lang="en-US" altLang="zh-CN" sz="1800" dirty="0">
              <a:latin typeface="+mn-lt"/>
              <a:ea typeface="+mj-ea"/>
            </a:endParaRPr>
          </a:p>
          <a:p>
            <a:pPr lvl="1">
              <a:lnSpc>
                <a:spcPct val="150000"/>
              </a:lnSpc>
              <a:buClrTx/>
              <a:buSzPct val="120000"/>
            </a:pPr>
            <a:r>
              <a:rPr lang="en-US" altLang="zh-CN" sz="1800" dirty="0">
                <a:latin typeface="+mn-lt"/>
                <a:ea typeface="+mj-ea"/>
                <a:cs typeface="Times New Roman" panose="02020603050405020304" pitchFamily="18" charset="0"/>
              </a:rPr>
              <a:t>	</a:t>
            </a:r>
            <a:r>
              <a:rPr lang="en-US" altLang="zh-CN" sz="1800" dirty="0" err="1">
                <a:latin typeface="Times New Roman" panose="02020603050405020304" pitchFamily="18" charset="0"/>
                <a:cs typeface="Times New Roman" panose="02020603050405020304" pitchFamily="18" charset="0"/>
              </a:rPr>
              <a:t>ocpc_bid_ratio</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a:t>
            </a:r>
            <a:r>
              <a:rPr lang="zh-CN" altLang="en-US" sz="1800" dirty="0">
                <a:latin typeface="Times New Roman" panose="02020603050405020304" pitchFamily="18" charset="0"/>
                <a:cs typeface="Times New Roman" panose="02020603050405020304" pitchFamily="18" charset="0"/>
              </a:rPr>
              <a:t> </a:t>
            </a:r>
            <a:r>
              <a:rPr lang="en-US" altLang="zh-CN" sz="1800" dirty="0" err="1">
                <a:latin typeface="Times New Roman" panose="02020603050405020304" pitchFamily="18" charset="0"/>
                <a:cs typeface="Times New Roman" panose="02020603050405020304" pitchFamily="18" charset="0"/>
              </a:rPr>
              <a:t>ori_ratio</a:t>
            </a:r>
            <a:r>
              <a:rPr lang="zh-CN" altLang="en-US" sz="1800" dirty="0">
                <a:latin typeface="Times New Roman" panose="02020603050405020304" pitchFamily="18" charset="0"/>
                <a:cs typeface="Times New Roman" panose="02020603050405020304" pitchFamily="18" charset="0"/>
              </a:rPr>
              <a:t> * </a:t>
            </a:r>
            <a:r>
              <a:rPr lang="en-US" altLang="zh-CN" sz="1800" dirty="0" err="1">
                <a:solidFill>
                  <a:srgbClr val="00B050"/>
                </a:solidFill>
                <a:latin typeface="Times New Roman" panose="02020603050405020304" pitchFamily="18" charset="0"/>
                <a:cs typeface="Times New Roman" panose="02020603050405020304" pitchFamily="18" charset="0"/>
              </a:rPr>
              <a:t>ocpc_virtual_mt_bid_ratio</a:t>
            </a:r>
            <a:r>
              <a:rPr lang="zh-CN" altLang="en-US" sz="1800" dirty="0">
                <a:solidFill>
                  <a:srgbClr val="00B050"/>
                </a:solidFill>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 </a:t>
            </a:r>
            <a:r>
              <a:rPr lang="en-US" altLang="zh-CN" sz="1800" dirty="0" err="1">
                <a:solidFill>
                  <a:srgbClr val="00B050"/>
                </a:solidFill>
                <a:latin typeface="Times New Roman" panose="02020603050405020304" pitchFamily="18" charset="0"/>
                <a:cs typeface="Times New Roman" panose="02020603050405020304" pitchFamily="18" charset="0"/>
              </a:rPr>
              <a:t>ann_ocpc_bid_ratio</a:t>
            </a:r>
            <a:r>
              <a:rPr lang="zh-CN" altLang="en-US" sz="1800" dirty="0">
                <a:solidFill>
                  <a:srgbClr val="00B050"/>
                </a:solidFill>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 </a:t>
            </a:r>
            <a:r>
              <a:rPr lang="en-US" altLang="zh-CN" sz="1800" dirty="0" err="1">
                <a:solidFill>
                  <a:srgbClr val="00B050"/>
                </a:solidFill>
                <a:latin typeface="Times New Roman" panose="02020603050405020304" pitchFamily="18" charset="0"/>
                <a:cs typeface="Times New Roman" panose="02020603050405020304" pitchFamily="18" charset="0"/>
              </a:rPr>
              <a:t>src_mt_ocpc_bid_ratio</a:t>
            </a:r>
            <a:r>
              <a:rPr lang="zh-CN" altLang="en-US" sz="1800" dirty="0">
                <a:solidFill>
                  <a:srgbClr val="00B050"/>
                </a:solidFill>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w</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b</a:t>
            </a:r>
          </a:p>
          <a:p>
            <a:pPr lvl="1">
              <a:lnSpc>
                <a:spcPct val="150000"/>
              </a:lnSpc>
              <a:buClrTx/>
              <a:buSzPct val="120000"/>
            </a:pPr>
            <a:r>
              <a:rPr lang="en-US" altLang="zh-CN" sz="1800" dirty="0">
                <a:latin typeface="+mn-lt"/>
                <a:ea typeface="+mj-ea"/>
                <a:cs typeface="Times New Roman" panose="02020603050405020304" pitchFamily="18" charset="0"/>
              </a:rPr>
              <a:t>step2</a:t>
            </a:r>
            <a:r>
              <a:rPr lang="zh-CN" altLang="en-US" sz="1800" dirty="0">
                <a:latin typeface="Times New Roman" panose="02020603050405020304" pitchFamily="18" charset="0"/>
                <a:ea typeface="+mj-ea"/>
                <a:cs typeface="Times New Roman" panose="02020603050405020304" pitchFamily="18" charset="0"/>
              </a:rPr>
              <a:t>：</a:t>
            </a:r>
            <a:r>
              <a:rPr lang="en-US" altLang="zh-CN" sz="1800" dirty="0">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重新计算</a:t>
            </a:r>
            <a:r>
              <a:rPr lang="en-US" altLang="zh-CN" sz="1800" dirty="0">
                <a:latin typeface="Times New Roman" panose="02020603050405020304" pitchFamily="18" charset="0"/>
                <a:cs typeface="Times New Roman" panose="02020603050405020304" pitchFamily="18" charset="0"/>
              </a:rPr>
              <a:t>bid</a:t>
            </a:r>
            <a:r>
              <a:rPr lang="zh-CN" altLang="en-US" sz="1800" dirty="0">
                <a:latin typeface="Times New Roman" panose="02020603050405020304" pitchFamily="18" charset="0"/>
                <a:cs typeface="Times New Roman" panose="02020603050405020304" pitchFamily="18" charset="0"/>
              </a:rPr>
              <a:t>，增加了两个调整系数</a:t>
            </a:r>
            <a:endParaRPr lang="en-US" altLang="zh-CN" sz="1800" dirty="0">
              <a:latin typeface="Times New Roman" panose="02020603050405020304" pitchFamily="18" charset="0"/>
              <a:cs typeface="Times New Roman" panose="02020603050405020304" pitchFamily="18" charset="0"/>
            </a:endParaRPr>
          </a:p>
          <a:p>
            <a:pPr lvl="1">
              <a:lnSpc>
                <a:spcPct val="150000"/>
              </a:lnSpc>
              <a:buClrTx/>
              <a:buSzPct val="120000"/>
            </a:pPr>
            <a:r>
              <a:rPr lang="en-US" altLang="zh-CN" sz="1800" dirty="0">
                <a:latin typeface="Times New Roman" panose="02020603050405020304" pitchFamily="18" charset="0"/>
                <a:cs typeface="Times New Roman" panose="02020603050405020304" pitchFamily="18" charset="0"/>
              </a:rPr>
              <a:t>	</a:t>
            </a:r>
            <a:r>
              <a:rPr lang="en-US" altLang="zh-CN" sz="1800" dirty="0" err="1">
                <a:latin typeface="Times New Roman" panose="02020603050405020304" pitchFamily="18" charset="0"/>
                <a:cs typeface="Times New Roman" panose="02020603050405020304" pitchFamily="18" charset="0"/>
              </a:rPr>
              <a:t>adv.bid</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a:t>
            </a:r>
            <a:r>
              <a:rPr lang="zh-CN" altLang="en-US" sz="1800" dirty="0">
                <a:latin typeface="Times New Roman" panose="02020603050405020304" pitchFamily="18" charset="0"/>
                <a:cs typeface="Times New Roman" panose="02020603050405020304" pitchFamily="18" charset="0"/>
              </a:rPr>
              <a:t> </a:t>
            </a:r>
            <a:r>
              <a:rPr lang="en-US" altLang="zh-CN" sz="1800" dirty="0" err="1">
                <a:latin typeface="Times New Roman" panose="02020603050405020304" pitchFamily="18" charset="0"/>
                <a:cs typeface="Times New Roman" panose="02020603050405020304" pitchFamily="18" charset="0"/>
              </a:rPr>
              <a:t>adv.ocpc_bid</a:t>
            </a:r>
            <a:r>
              <a:rPr lang="zh-CN" altLang="en-US" sz="1800" dirty="0">
                <a:latin typeface="Times New Roman" panose="02020603050405020304" pitchFamily="18" charset="0"/>
                <a:cs typeface="Times New Roman" panose="02020603050405020304" pitchFamily="18" charset="0"/>
              </a:rPr>
              <a:t> * </a:t>
            </a:r>
            <a:r>
              <a:rPr lang="en-US" altLang="zh-CN" sz="1800" dirty="0" err="1">
                <a:latin typeface="Times New Roman" panose="02020603050405020304" pitchFamily="18" charset="0"/>
                <a:cs typeface="Times New Roman" panose="02020603050405020304" pitchFamily="18" charset="0"/>
              </a:rPr>
              <a:t>roiq</a:t>
            </a:r>
            <a:r>
              <a:rPr lang="zh-CN" altLang="en-US" sz="1800" dirty="0">
                <a:latin typeface="Times New Roman" panose="02020603050405020304" pitchFamily="18" charset="0"/>
                <a:cs typeface="Times New Roman" panose="02020603050405020304" pitchFamily="18" charset="0"/>
              </a:rPr>
              <a:t> * </a:t>
            </a:r>
            <a:r>
              <a:rPr lang="en" altLang="zh-CN" sz="1800" dirty="0" err="1">
                <a:solidFill>
                  <a:srgbClr val="FF0000"/>
                </a:solidFill>
                <a:latin typeface="Times New Roman" panose="02020603050405020304" pitchFamily="18" charset="0"/>
                <a:cs typeface="Times New Roman" panose="02020603050405020304" pitchFamily="18" charset="0"/>
              </a:rPr>
              <a:t>reach_adjust_coe</a:t>
            </a:r>
            <a:r>
              <a:rPr lang="zh-CN" altLang="en-US" sz="1800" dirty="0">
                <a:solidFill>
                  <a:srgbClr val="FF0000"/>
                </a:solidFill>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 </a:t>
            </a:r>
            <a:r>
              <a:rPr lang="en" altLang="zh-CN" sz="1800" dirty="0" err="1">
                <a:solidFill>
                  <a:srgbClr val="FF0000"/>
                </a:solidFill>
                <a:latin typeface="Times New Roman" panose="02020603050405020304" pitchFamily="18" charset="0"/>
                <a:cs typeface="Times New Roman" panose="02020603050405020304" pitchFamily="18" charset="0"/>
              </a:rPr>
              <a:t>price_adjust_coe</a:t>
            </a:r>
            <a:r>
              <a:rPr lang="zh-CN" altLang="en-US" sz="1800" dirty="0">
                <a:solidFill>
                  <a:srgbClr val="FF0000"/>
                </a:solidFill>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 * </a:t>
            </a:r>
            <a:r>
              <a:rPr lang="en" altLang="zh-CN" sz="1800" dirty="0" err="1">
                <a:latin typeface="Times New Roman" panose="02020603050405020304" pitchFamily="18" charset="0"/>
                <a:cs typeface="Times New Roman" panose="02020603050405020304" pitchFamily="18" charset="0"/>
              </a:rPr>
              <a:t>ocpc_bid_ratio</a:t>
            </a:r>
            <a:r>
              <a:rPr lang="zh-CN" altLang="en-US" sz="1800" dirty="0">
                <a:latin typeface="Times New Roman" panose="02020603050405020304" pitchFamily="18" charset="0"/>
                <a:cs typeface="Times New Roman" panose="02020603050405020304" pitchFamily="18" charset="0"/>
              </a:rPr>
              <a:t> </a:t>
            </a: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spTree>
    <p:extLst>
      <p:ext uri="{BB962C8B-B14F-4D97-AF65-F5344CB8AC3E}">
        <p14:creationId xmlns:p14="http://schemas.microsoft.com/office/powerpoint/2010/main" val="1570714466"/>
      </p:ext>
    </p:extLst>
  </p:cSld>
  <p:clrMapOvr>
    <a:masterClrMapping/>
  </p:clrMapOvr>
  <p:transition>
    <p:wipe dir="d"/>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-filter</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r>
              <a:rPr kumimoji="1" lang="zh-CN" altLang="en-US" dirty="0">
                <a:latin typeface="+mn-lt"/>
                <a:ea typeface="+mj-ea"/>
              </a:rPr>
              <a:t>主要功能：</a:t>
            </a:r>
            <a:r>
              <a:rPr lang="zh-CN" altLang="en-US" dirty="0"/>
              <a:t>进行门槛的准入，包括</a:t>
            </a:r>
            <a:r>
              <a:rPr lang="en" altLang="zh-CN" dirty="0"/>
              <a:t>ctr</a:t>
            </a:r>
            <a:r>
              <a:rPr lang="zh-CN" altLang="en" dirty="0"/>
              <a:t>、</a:t>
            </a:r>
            <a:r>
              <a:rPr lang="en" altLang="zh-CN" dirty="0" err="1"/>
              <a:t>cpm</a:t>
            </a:r>
            <a:r>
              <a:rPr lang="zh-CN" altLang="en-US" dirty="0"/>
              <a:t>等，并且进行依赖</a:t>
            </a:r>
            <a:r>
              <a:rPr lang="en" altLang="zh-CN" dirty="0"/>
              <a:t>q</a:t>
            </a:r>
            <a:r>
              <a:rPr lang="zh-CN" altLang="en-US" dirty="0"/>
              <a:t>值的广告过滤</a:t>
            </a:r>
            <a:endParaRPr lang="en-US" altLang="zh-CN" dirty="0"/>
          </a:p>
          <a:p>
            <a:pPr lvl="1">
              <a:lnSpc>
                <a:spcPct val="150000"/>
              </a:lnSpc>
              <a:buClrTx/>
              <a:buSzPct val="120000"/>
            </a:pPr>
            <a:endParaRPr lang="en-US" altLang="zh-CN" sz="1800" dirty="0">
              <a:latin typeface="+mn-lt"/>
              <a:ea typeface="+mj-ea"/>
            </a:endParaRPr>
          </a:p>
          <a:p>
            <a:pPr lvl="1">
              <a:lnSpc>
                <a:spcPct val="150000"/>
              </a:lnSpc>
              <a:buClrTx/>
              <a:buSzPct val="120000"/>
            </a:pP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3">
            <a:extLst>
              <a:ext uri="{FF2B5EF4-FFF2-40B4-BE49-F238E27FC236}">
                <a16:creationId xmlns:a16="http://schemas.microsoft.com/office/drawing/2014/main" id="{CAB44F50-2ECF-0842-A9CA-7050D1D43858}"/>
              </a:ext>
            </a:extLst>
          </p:cNvPr>
          <p:cNvGraphicFramePr>
            <a:graphicFrameLocks noGrp="1"/>
          </p:cNvGraphicFramePr>
          <p:nvPr/>
        </p:nvGraphicFramePr>
        <p:xfrm>
          <a:off x="846137" y="1705504"/>
          <a:ext cx="10855327" cy="482092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3355757">
                  <a:extLst>
                    <a:ext uri="{9D8B030D-6E8A-4147-A177-3AD203B41FA5}">
                      <a16:colId xmlns:a16="http://schemas.microsoft.com/office/drawing/2014/main" val="2751353782"/>
                    </a:ext>
                  </a:extLst>
                </a:gridCol>
                <a:gridCol w="6908201">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cuid_refresh_control_ad_filter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刷次优化</a:t>
                      </a:r>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blacklist_status_filter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黑名单过滤</a:t>
                      </a:r>
                    </a:p>
                  </a:txBody>
                  <a:tcPr anchor="ctr"/>
                </a:tc>
                <a:extLst>
                  <a:ext uri="{0D108BD9-81ED-4DB2-BD59-A6C34878D82A}">
                    <a16:rowId xmlns:a16="http://schemas.microsoft.com/office/drawing/2014/main" val="1119534305"/>
                  </a:ext>
                </a:extLst>
              </a:tr>
              <a:tr h="370840">
                <a:tc>
                  <a:txBody>
                    <a:bodyPr/>
                    <a:lstStyle/>
                    <a:p>
                      <a:r>
                        <a:rPr lang="en-US" altLang="zh-CN" dirty="0"/>
                        <a:t>3</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rgbClr val="FF0000"/>
                          </a:solidFill>
                          <a:effectLst/>
                          <a:latin typeface="+mn-lt"/>
                          <a:ea typeface="+mn-ea"/>
                          <a:cs typeface="+mn-cs"/>
                        </a:rPr>
                        <a:t>thr_filter</a:t>
                      </a:r>
                      <a:endParaRPr lang="en" altLang="zh-CN" sz="1800" b="0" kern="1200" dirty="0">
                        <a:solidFill>
                          <a:srgbClr val="FF0000"/>
                        </a:solidFill>
                        <a:effectLst/>
                        <a:latin typeface="+mn-lt"/>
                        <a:ea typeface="+mn-ea"/>
                        <a:cs typeface="+mn-cs"/>
                      </a:endParaRPr>
                    </a:p>
                  </a:txBody>
                  <a:tcPr anchor="ctr"/>
                </a:tc>
                <a:tc>
                  <a:txBody>
                    <a:bodyPr/>
                    <a:lstStyle/>
                    <a:p>
                      <a:r>
                        <a:rPr lang="zh-CN" altLang="en-US" dirty="0"/>
                        <a:t>多方式设置</a:t>
                      </a:r>
                      <a:r>
                        <a:rPr lang="en-US" altLang="zh-CN" dirty="0" err="1"/>
                        <a:t>cpm</a:t>
                      </a:r>
                      <a:r>
                        <a:rPr lang="zh-CN" altLang="en-US" dirty="0"/>
                        <a:t>、</a:t>
                      </a:r>
                      <a:r>
                        <a:rPr lang="en-US" altLang="zh-CN" dirty="0"/>
                        <a:t>ctr</a:t>
                      </a:r>
                      <a:r>
                        <a:rPr lang="zh-CN" altLang="en-US" dirty="0"/>
                        <a:t>门槛，进行过滤</a:t>
                      </a:r>
                    </a:p>
                  </a:txBody>
                  <a:tcPr anchor="ctr"/>
                </a:tc>
                <a:extLst>
                  <a:ext uri="{0D108BD9-81ED-4DB2-BD59-A6C34878D82A}">
                    <a16:rowId xmlns:a16="http://schemas.microsoft.com/office/drawing/2014/main" val="1972687443"/>
                  </a:ext>
                </a:extLst>
              </a:tr>
              <a:tr h="370840">
                <a:tc>
                  <a:txBody>
                    <a:bodyPr/>
                    <a:lstStyle/>
                    <a:p>
                      <a:r>
                        <a:rPr lang="en-US" altLang="zh-CN" dirty="0"/>
                        <a:t>4</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roi_status_filter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US" altLang="zh-CN" dirty="0" err="1"/>
                        <a:t>roi_status</a:t>
                      </a:r>
                      <a:r>
                        <a:rPr lang="zh-CN" altLang="en-US" dirty="0"/>
                        <a:t>状态进行过滤</a:t>
                      </a:r>
                    </a:p>
                  </a:txBody>
                  <a:tcPr anchor="ctr"/>
                </a:tc>
                <a:extLst>
                  <a:ext uri="{0D108BD9-81ED-4DB2-BD59-A6C34878D82A}">
                    <a16:rowId xmlns:a16="http://schemas.microsoft.com/office/drawing/2014/main" val="1430602906"/>
                  </a:ext>
                </a:extLst>
              </a:tr>
              <a:tr h="370840">
                <a:tc>
                  <a:txBody>
                    <a:bodyPr/>
                    <a:lstStyle/>
                    <a:p>
                      <a:r>
                        <a:rPr lang="en-US" altLang="zh-CN" dirty="0"/>
                        <a:t>5</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mt_filter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 altLang="zh-CN" sz="1800" dirty="0" err="1">
                          <a:solidFill>
                            <a:srgbClr val="333333"/>
                          </a:solidFill>
                          <a:latin typeface="Arial" panose="020B0604020202020204" pitchFamily="34" charset="0"/>
                        </a:rPr>
                        <a:t>show_control_exp.conf</a:t>
                      </a:r>
                      <a:r>
                        <a:rPr lang="zh-CN" altLang="en" sz="1800" dirty="0">
                          <a:solidFill>
                            <a:srgbClr val="333333"/>
                          </a:solidFill>
                          <a:latin typeface="Arial" panose="020B0604020202020204" pitchFamily="34" charset="0"/>
                        </a:rPr>
                        <a:t>配置</a:t>
                      </a:r>
                      <a:r>
                        <a:rPr lang="zh-CN" altLang="en-US" sz="1800" dirty="0">
                          <a:solidFill>
                            <a:srgbClr val="333333"/>
                          </a:solidFill>
                          <a:latin typeface="Arial" panose="020B0604020202020204" pitchFamily="34" charset="0"/>
                        </a:rPr>
                        <a:t>文件，进行</a:t>
                      </a:r>
                      <a:r>
                        <a:rPr lang="zh-CN" altLang="en-US" dirty="0"/>
                        <a:t>基础物料样式过滤</a:t>
                      </a:r>
                    </a:p>
                  </a:txBody>
                  <a:tcPr anchor="ctr"/>
                </a:tc>
                <a:extLst>
                  <a:ext uri="{0D108BD9-81ED-4DB2-BD59-A6C34878D82A}">
                    <a16:rowId xmlns:a16="http://schemas.microsoft.com/office/drawing/2014/main" val="4093976625"/>
                  </a:ext>
                </a:extLst>
              </a:tr>
              <a:tr h="370840">
                <a:tc>
                  <a:txBody>
                    <a:bodyPr/>
                    <a:lstStyle/>
                    <a:p>
                      <a:r>
                        <a:rPr lang="en-US" altLang="zh-CN" dirty="0"/>
                        <a:t>6</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newstyle_mt_filter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 altLang="zh-CN" dirty="0" err="1"/>
                        <a:t>src_mt_newstyle.conf</a:t>
                      </a:r>
                      <a:r>
                        <a:rPr lang="zh-CN" altLang="en" dirty="0"/>
                        <a:t>配置</a:t>
                      </a:r>
                      <a:r>
                        <a:rPr lang="zh-CN" altLang="en-US" dirty="0"/>
                        <a:t>文件，进行组件样式物料过滤</a:t>
                      </a:r>
                    </a:p>
                  </a:txBody>
                  <a:tcPr anchor="ctr"/>
                </a:tc>
                <a:extLst>
                  <a:ext uri="{0D108BD9-81ED-4DB2-BD59-A6C34878D82A}">
                    <a16:rowId xmlns:a16="http://schemas.microsoft.com/office/drawing/2014/main" val="738504159"/>
                  </a:ext>
                </a:extLst>
              </a:tr>
              <a:tr h="370840">
                <a:tc>
                  <a:txBody>
                    <a:bodyPr/>
                    <a:lstStyle/>
                    <a:p>
                      <a:r>
                        <a:rPr lang="en-US" altLang="zh-CN" dirty="0"/>
                        <a:t>7</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channel_trade_filter</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渠道行业过滤，广告行业与当前频道不同则过滤</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4174108288"/>
                  </a:ext>
                </a:extLst>
              </a:tr>
              <a:tr h="370840">
                <a:tc>
                  <a:txBody>
                    <a:bodyPr/>
                    <a:lstStyle/>
                    <a:p>
                      <a:r>
                        <a:rPr lang="en-US" altLang="zh-CN" dirty="0"/>
                        <a:t>8</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intentkeyword_roi_filter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根据意图词的</a:t>
                      </a:r>
                      <a:r>
                        <a:rPr lang="en-US" altLang="zh-CN" dirty="0" err="1"/>
                        <a:t>roiq</a:t>
                      </a:r>
                      <a:r>
                        <a:rPr lang="zh-CN" altLang="en-US" dirty="0"/>
                        <a:t>进行过滤</a:t>
                      </a:r>
                    </a:p>
                  </a:txBody>
                  <a:tcPr anchor="ctr"/>
                </a:tc>
                <a:extLst>
                  <a:ext uri="{0D108BD9-81ED-4DB2-BD59-A6C34878D82A}">
                    <a16:rowId xmlns:a16="http://schemas.microsoft.com/office/drawing/2014/main" val="629025640"/>
                  </a:ext>
                </a:extLst>
              </a:tr>
              <a:tr h="370840">
                <a:tc>
                  <a:txBody>
                    <a:bodyPr/>
                    <a:lstStyle/>
                    <a:p>
                      <a:r>
                        <a:rPr lang="en-US" altLang="zh-CN" dirty="0"/>
                        <a:t>9</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eplayq_filter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US" altLang="zh-CN" dirty="0" err="1"/>
                        <a:t>eplayq</a:t>
                      </a:r>
                      <a:r>
                        <a:rPr lang="zh-CN" altLang="en-US" dirty="0"/>
                        <a:t>阈值进行过滤</a:t>
                      </a:r>
                    </a:p>
                  </a:txBody>
                  <a:tcPr anchor="ctr"/>
                </a:tc>
                <a:extLst>
                  <a:ext uri="{0D108BD9-81ED-4DB2-BD59-A6C34878D82A}">
                    <a16:rowId xmlns:a16="http://schemas.microsoft.com/office/drawing/2014/main" val="3841166698"/>
                  </a:ext>
                </a:extLst>
              </a:tr>
              <a:tr h="370840">
                <a:tc>
                  <a:txBody>
                    <a:bodyPr/>
                    <a:lstStyle/>
                    <a:p>
                      <a:r>
                        <a:rPr lang="en-US" altLang="zh-CN" dirty="0"/>
                        <a:t>10</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unit_roi_filter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US" altLang="zh-CN" dirty="0"/>
                        <a:t>unit</a:t>
                      </a:r>
                      <a:r>
                        <a:rPr lang="zh-CN" altLang="en-US" dirty="0"/>
                        <a:t> </a:t>
                      </a:r>
                      <a:r>
                        <a:rPr lang="en-US" altLang="zh-CN" dirty="0" err="1"/>
                        <a:t>roiq</a:t>
                      </a:r>
                      <a:r>
                        <a:rPr lang="zh-CN" altLang="en-US" dirty="0"/>
                        <a:t>阈值进行过滤</a:t>
                      </a:r>
                    </a:p>
                  </a:txBody>
                  <a:tcPr anchor="ctr"/>
                </a:tc>
                <a:extLst>
                  <a:ext uri="{0D108BD9-81ED-4DB2-BD59-A6C34878D82A}">
                    <a16:rowId xmlns:a16="http://schemas.microsoft.com/office/drawing/2014/main" val="1373123771"/>
                  </a:ext>
                </a:extLst>
              </a:tr>
              <a:tr h="370840">
                <a:tc>
                  <a:txBody>
                    <a:bodyPr/>
                    <a:lstStyle/>
                    <a:p>
                      <a:r>
                        <a:rPr lang="en-US" altLang="zh-CN" dirty="0"/>
                        <a:t>11</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unit_ctr_filter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US" altLang="zh-CN" dirty="0"/>
                        <a:t>unit</a:t>
                      </a:r>
                      <a:r>
                        <a:rPr lang="zh-CN" altLang="en-US" dirty="0"/>
                        <a:t> </a:t>
                      </a:r>
                      <a:r>
                        <a:rPr lang="en-US" altLang="zh-CN" dirty="0" err="1"/>
                        <a:t>ctrq</a:t>
                      </a:r>
                      <a:r>
                        <a:rPr lang="zh-CN" altLang="en-US" dirty="0"/>
                        <a:t>阈值进行过滤</a:t>
                      </a:r>
                    </a:p>
                  </a:txBody>
                  <a:tcPr anchor="ctr"/>
                </a:tc>
                <a:extLst>
                  <a:ext uri="{0D108BD9-81ED-4DB2-BD59-A6C34878D82A}">
                    <a16:rowId xmlns:a16="http://schemas.microsoft.com/office/drawing/2014/main" val="2307149901"/>
                  </a:ext>
                </a:extLst>
              </a:tr>
              <a:tr h="370840">
                <a:tc>
                  <a:txBody>
                    <a:bodyPr/>
                    <a:lstStyle/>
                    <a:p>
                      <a:r>
                        <a:rPr lang="en-US" altLang="zh-CN" dirty="0"/>
                        <a:t>12</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cold_boot_ad_filter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冷启动广告退场</a:t>
                      </a:r>
                    </a:p>
                  </a:txBody>
                  <a:tcPr anchor="ctr"/>
                </a:tc>
                <a:extLst>
                  <a:ext uri="{0D108BD9-81ED-4DB2-BD59-A6C34878D82A}">
                    <a16:rowId xmlns:a16="http://schemas.microsoft.com/office/drawing/2014/main" val="998257547"/>
                  </a:ext>
                </a:extLst>
              </a:tr>
            </a:tbl>
          </a:graphicData>
        </a:graphic>
      </p:graphicFrame>
    </p:spTree>
    <p:extLst>
      <p:ext uri="{BB962C8B-B14F-4D97-AF65-F5344CB8AC3E}">
        <p14:creationId xmlns:p14="http://schemas.microsoft.com/office/powerpoint/2010/main" val="3749263161"/>
      </p:ext>
    </p:extLst>
  </p:cSld>
  <p:clrMapOvr>
    <a:masterClrMapping/>
  </p:clrMapOvr>
  <p:transition>
    <p:wipe dir="d"/>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-filter</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endParaRPr lang="en-US" altLang="zh-CN" sz="1800" dirty="0">
              <a:latin typeface="+mn-lt"/>
              <a:ea typeface="+mj-ea"/>
            </a:endParaRPr>
          </a:p>
          <a:p>
            <a:pPr lvl="1">
              <a:lnSpc>
                <a:spcPct val="150000"/>
              </a:lnSpc>
              <a:buClrTx/>
              <a:buSzPct val="120000"/>
            </a:pP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r>
              <a:rPr lang="en" altLang="zh-CN" dirty="0">
                <a:latin typeface="+mn-lt"/>
                <a:ea typeface="+mj-ea"/>
              </a:rPr>
              <a:t>step</a:t>
            </a:r>
            <a:r>
              <a:rPr lang="en-US" altLang="zh-CN" dirty="0">
                <a:latin typeface="+mn-lt"/>
                <a:ea typeface="+mj-ea"/>
              </a:rPr>
              <a:t>1</a:t>
            </a:r>
            <a:r>
              <a:rPr lang="zh-CN" altLang="en-US" dirty="0">
                <a:latin typeface="+mn-lt"/>
                <a:ea typeface="+mj-ea"/>
              </a:rPr>
              <a:t>：</a:t>
            </a:r>
            <a:r>
              <a:rPr lang="en-US" altLang="zh-CN" dirty="0" err="1">
                <a:latin typeface="+mn-lt"/>
                <a:ea typeface="+mj-ea"/>
              </a:rPr>
              <a:t>bes</a:t>
            </a:r>
            <a:r>
              <a:rPr lang="zh-CN" altLang="en-US" dirty="0">
                <a:latin typeface="+mn-lt"/>
                <a:ea typeface="+mj-ea"/>
              </a:rPr>
              <a:t>流量跳过此插件</a:t>
            </a:r>
            <a:endParaRPr lang="en-US" altLang="zh-CN" dirty="0">
              <a:latin typeface="+mn-lt"/>
              <a:ea typeface="+mj-ea"/>
            </a:endParaRPr>
          </a:p>
          <a:p>
            <a:pPr lvl="2">
              <a:lnSpc>
                <a:spcPct val="150000"/>
              </a:lnSpc>
              <a:buClrTx/>
              <a:buSzPct val="120000"/>
            </a:pPr>
            <a:r>
              <a:rPr lang="en-US" altLang="zh-CN" dirty="0">
                <a:latin typeface="+mn-lt"/>
                <a:ea typeface="+mj-ea"/>
              </a:rPr>
              <a:t>step2</a:t>
            </a:r>
            <a:r>
              <a:rPr lang="zh-CN" altLang="en-US" dirty="0">
                <a:latin typeface="+mn-lt"/>
                <a:ea typeface="+mj-ea"/>
              </a:rPr>
              <a:t>：根据触发分支，从配置中读取</a:t>
            </a:r>
            <a:r>
              <a:rPr lang="en-US" altLang="zh-CN" dirty="0" err="1">
                <a:latin typeface="+mn-lt"/>
                <a:ea typeface="+mj-ea"/>
              </a:rPr>
              <a:t>ctr_thr</a:t>
            </a:r>
            <a:r>
              <a:rPr lang="zh-CN" altLang="en-US" dirty="0">
                <a:latin typeface="+mn-lt"/>
                <a:ea typeface="+mj-ea"/>
              </a:rPr>
              <a:t>，</a:t>
            </a:r>
            <a:r>
              <a:rPr lang="en-US" altLang="zh-CN" dirty="0" err="1">
                <a:latin typeface="+mn-lt"/>
                <a:ea typeface="+mj-ea"/>
              </a:rPr>
              <a:t>cpm_thr</a:t>
            </a:r>
            <a:endParaRPr lang="en-US" altLang="zh-CN" dirty="0">
              <a:latin typeface="+mn-lt"/>
              <a:ea typeface="+mj-ea"/>
            </a:endParaRPr>
          </a:p>
          <a:p>
            <a:pPr lvl="2">
              <a:lnSpc>
                <a:spcPct val="150000"/>
              </a:lnSpc>
              <a:buClrTx/>
              <a:buSzPct val="120000"/>
            </a:pPr>
            <a:r>
              <a:rPr lang="en-US" altLang="zh-CN" dirty="0">
                <a:latin typeface="+mn-lt"/>
                <a:ea typeface="+mj-ea"/>
              </a:rPr>
              <a:t>step3</a:t>
            </a:r>
            <a:r>
              <a:rPr lang="zh-CN" altLang="en-US" dirty="0">
                <a:latin typeface="+mn-lt"/>
                <a:ea typeface="+mj-ea"/>
              </a:rPr>
              <a:t>：计算</a:t>
            </a:r>
            <a:r>
              <a:rPr lang="en-US" altLang="zh-CN" dirty="0" err="1">
                <a:latin typeface="+mn-lt"/>
                <a:ea typeface="+mj-ea"/>
              </a:rPr>
              <a:t>cpm</a:t>
            </a:r>
            <a:r>
              <a:rPr lang="zh-CN" altLang="en-US" dirty="0">
                <a:latin typeface="+mn-lt"/>
                <a:ea typeface="+mj-ea"/>
              </a:rPr>
              <a:t>，分为</a:t>
            </a:r>
            <a:r>
              <a:rPr lang="en-US" altLang="zh-CN" dirty="0" err="1">
                <a:latin typeface="+mn-lt"/>
                <a:ea typeface="+mj-ea"/>
              </a:rPr>
              <a:t>cpm</a:t>
            </a:r>
            <a:r>
              <a:rPr lang="zh-CN" altLang="en-US" dirty="0">
                <a:latin typeface="+mn-lt"/>
                <a:ea typeface="+mj-ea"/>
              </a:rPr>
              <a:t>广告和非</a:t>
            </a:r>
            <a:r>
              <a:rPr lang="en-US" altLang="zh-CN" dirty="0" err="1">
                <a:latin typeface="+mn-lt"/>
                <a:ea typeface="+mj-ea"/>
              </a:rPr>
              <a:t>cpm</a:t>
            </a:r>
            <a:r>
              <a:rPr lang="zh-CN" altLang="en-US" dirty="0">
                <a:latin typeface="+mn-lt"/>
                <a:ea typeface="+mj-ea"/>
              </a:rPr>
              <a:t>广告，计算方式同前</a:t>
            </a:r>
            <a:endParaRPr lang="en-US" altLang="zh-CN" dirty="0">
              <a:latin typeface="+mn-lt"/>
              <a:ea typeface="+mj-ea"/>
            </a:endParaRPr>
          </a:p>
          <a:p>
            <a:pPr lvl="2">
              <a:lnSpc>
                <a:spcPct val="150000"/>
              </a:lnSpc>
              <a:buClrTx/>
              <a:buSzPct val="120000"/>
            </a:pPr>
            <a:r>
              <a:rPr lang="en-US" altLang="zh-CN" dirty="0">
                <a:latin typeface="+mn-lt"/>
                <a:ea typeface="+mj-ea"/>
              </a:rPr>
              <a:t>step4</a:t>
            </a:r>
            <a:r>
              <a:rPr lang="zh-CN" altLang="en-US" dirty="0">
                <a:latin typeface="+mn-lt"/>
                <a:ea typeface="+mj-ea"/>
              </a:rPr>
              <a:t>：若需要加速投放，降低</a:t>
            </a:r>
            <a:r>
              <a:rPr lang="en-US" altLang="zh-CN" dirty="0" err="1">
                <a:latin typeface="+mn-lt"/>
                <a:ea typeface="+mj-ea"/>
              </a:rPr>
              <a:t>ctr_thr</a:t>
            </a:r>
            <a:endParaRPr lang="en-US" altLang="zh-CN" dirty="0">
              <a:latin typeface="+mn-lt"/>
              <a:ea typeface="+mj-ea"/>
            </a:endParaRPr>
          </a:p>
          <a:p>
            <a:pPr lvl="2">
              <a:lnSpc>
                <a:spcPct val="150000"/>
              </a:lnSpc>
              <a:buClrTx/>
              <a:buSzPct val="120000"/>
            </a:pPr>
            <a:r>
              <a:rPr lang="en-US" altLang="zh-CN" dirty="0">
                <a:latin typeface="+mn-lt"/>
                <a:ea typeface="+mj-ea"/>
              </a:rPr>
              <a:t>	</a:t>
            </a:r>
            <a:r>
              <a:rPr lang="en" altLang="zh-CN" dirty="0">
                <a:latin typeface="Times New Roman" panose="02020603050405020304" pitchFamily="18" charset="0"/>
                <a:cs typeface="Times New Roman" panose="02020603050405020304" pitchFamily="18" charset="0"/>
              </a:rPr>
              <a:t> </a:t>
            </a:r>
            <a:r>
              <a:rPr lang="en" altLang="zh-CN" dirty="0" err="1">
                <a:highlight>
                  <a:srgbClr val="FFFF00"/>
                </a:highlight>
                <a:latin typeface="Times New Roman" panose="02020603050405020304" pitchFamily="18" charset="0"/>
                <a:cs typeface="Times New Roman" panose="02020603050405020304" pitchFamily="18" charset="0"/>
              </a:rPr>
              <a:t>ctr_thr</a:t>
            </a:r>
            <a:r>
              <a:rPr lang="en" altLang="zh-CN" dirty="0">
                <a:highlight>
                  <a:srgbClr val="FFFF00"/>
                </a:highlight>
                <a:latin typeface="Times New Roman" panose="02020603050405020304" pitchFamily="18" charset="0"/>
                <a:cs typeface="Times New Roman" panose="02020603050405020304" pitchFamily="18" charset="0"/>
              </a:rPr>
              <a:t> = </a:t>
            </a:r>
            <a:r>
              <a:rPr lang="en" altLang="zh-CN" dirty="0" err="1">
                <a:highlight>
                  <a:srgbClr val="FFFF00"/>
                </a:highlight>
                <a:latin typeface="Times New Roman" panose="02020603050405020304" pitchFamily="18" charset="0"/>
                <a:cs typeface="Times New Roman" panose="02020603050405020304" pitchFamily="18" charset="0"/>
              </a:rPr>
              <a:t>ctr_thr</a:t>
            </a:r>
            <a:r>
              <a:rPr lang="en" altLang="zh-CN" dirty="0">
                <a:highlight>
                  <a:srgbClr val="FFFF00"/>
                </a:highlight>
                <a:latin typeface="Times New Roman" panose="02020603050405020304" pitchFamily="18" charset="0"/>
                <a:cs typeface="Times New Roman" panose="02020603050405020304" pitchFamily="18" charset="0"/>
              </a:rPr>
              <a:t> - </a:t>
            </a:r>
            <a:r>
              <a:rPr lang="en" altLang="zh-CN" dirty="0" err="1">
                <a:highlight>
                  <a:srgbClr val="FFFF00"/>
                </a:highlight>
                <a:latin typeface="Times New Roman" panose="02020603050405020304" pitchFamily="18" charset="0"/>
                <a:cs typeface="Times New Roman" panose="02020603050405020304" pitchFamily="18" charset="0"/>
              </a:rPr>
              <a:t>accelerate_ctr_sub_delta</a:t>
            </a:r>
            <a:endParaRPr lang="en" altLang="zh-CN" dirty="0">
              <a:highlight>
                <a:srgbClr val="FFFF00"/>
              </a:highlight>
              <a:latin typeface="Times New Roman" panose="02020603050405020304" pitchFamily="18" charset="0"/>
              <a:cs typeface="Times New Roman" panose="02020603050405020304" pitchFamily="18" charset="0"/>
            </a:endParaRPr>
          </a:p>
          <a:p>
            <a:pPr lvl="2">
              <a:lnSpc>
                <a:spcPct val="150000"/>
              </a:lnSpc>
              <a:buClrTx/>
              <a:buSzPct val="120000"/>
            </a:pPr>
            <a:r>
              <a:rPr lang="en-US" altLang="zh-CN" dirty="0">
                <a:latin typeface="Times New Roman" panose="02020603050405020304" pitchFamily="18" charset="0"/>
                <a:ea typeface="+mj-ea"/>
                <a:cs typeface="Times New Roman" panose="02020603050405020304" pitchFamily="18" charset="0"/>
              </a:rPr>
              <a:t>step5</a:t>
            </a:r>
            <a:r>
              <a:rPr lang="zh-CN" altLang="en-US" dirty="0">
                <a:latin typeface="Times New Roman" panose="02020603050405020304" pitchFamily="18" charset="0"/>
                <a:ea typeface="+mj-ea"/>
                <a:cs typeface="Times New Roman" panose="02020603050405020304" pitchFamily="18" charset="0"/>
              </a:rPr>
              <a:t>：</a:t>
            </a:r>
            <a:r>
              <a:rPr lang="zh-CN" altLang="en" dirty="0">
                <a:latin typeface="Times New Roman" panose="02020603050405020304" pitchFamily="18" charset="0"/>
                <a:ea typeface="+mj-ea"/>
                <a:cs typeface="Times New Roman" panose="02020603050405020304" pitchFamily="18" charset="0"/>
              </a:rPr>
              <a:t>分</a:t>
            </a:r>
            <a:r>
              <a:rPr lang="zh-CN" altLang="en-US" dirty="0">
                <a:latin typeface="Times New Roman" panose="02020603050405020304" pitchFamily="18" charset="0"/>
                <a:ea typeface="+mj-ea"/>
                <a:cs typeface="Times New Roman" panose="02020603050405020304" pitchFamily="18" charset="0"/>
              </a:rPr>
              <a:t>行业</a:t>
            </a:r>
            <a:r>
              <a:rPr lang="en-US" altLang="zh-CN" dirty="0">
                <a:latin typeface="Times New Roman" panose="02020603050405020304" pitchFamily="18" charset="0"/>
                <a:ea typeface="+mj-ea"/>
                <a:cs typeface="Times New Roman" panose="02020603050405020304" pitchFamily="18" charset="0"/>
              </a:rPr>
              <a:t>+</a:t>
            </a:r>
            <a:r>
              <a:rPr lang="zh-CN" altLang="en-US" dirty="0">
                <a:latin typeface="Times New Roman" panose="02020603050405020304" pitchFamily="18" charset="0"/>
                <a:ea typeface="+mj-ea"/>
                <a:cs typeface="Times New Roman" panose="02020603050405020304" pitchFamily="18" charset="0"/>
              </a:rPr>
              <a:t>地域，行业</a:t>
            </a:r>
            <a:r>
              <a:rPr lang="en-US" altLang="zh-CN" dirty="0">
                <a:latin typeface="Times New Roman" panose="02020603050405020304" pitchFamily="18" charset="0"/>
                <a:ea typeface="+mj-ea"/>
                <a:cs typeface="Times New Roman" panose="02020603050405020304" pitchFamily="18" charset="0"/>
              </a:rPr>
              <a:t>+</a:t>
            </a:r>
            <a:r>
              <a:rPr lang="zh-CN" altLang="en-US" dirty="0">
                <a:latin typeface="Times New Roman" panose="02020603050405020304" pitchFamily="18" charset="0"/>
                <a:ea typeface="+mj-ea"/>
                <a:cs typeface="Times New Roman" panose="02020603050405020304" pitchFamily="18" charset="0"/>
              </a:rPr>
              <a:t>样式调整</a:t>
            </a:r>
            <a:r>
              <a:rPr lang="en-US" altLang="zh-CN" dirty="0" err="1">
                <a:latin typeface="Times New Roman" panose="02020603050405020304" pitchFamily="18" charset="0"/>
                <a:ea typeface="+mj-ea"/>
                <a:cs typeface="Times New Roman" panose="02020603050405020304" pitchFamily="18" charset="0"/>
              </a:rPr>
              <a:t>ctr_thr</a:t>
            </a:r>
            <a:r>
              <a:rPr lang="zh-CN" altLang="en-US" dirty="0">
                <a:latin typeface="Times New Roman" panose="02020603050405020304" pitchFamily="18" charset="0"/>
                <a:ea typeface="+mj-ea"/>
                <a:cs typeface="Times New Roman" panose="02020603050405020304" pitchFamily="18" charset="0"/>
              </a:rPr>
              <a:t>，</a:t>
            </a:r>
            <a:r>
              <a:rPr lang="en-US" altLang="zh-CN" dirty="0" err="1">
                <a:latin typeface="Times New Roman" panose="02020603050405020304" pitchFamily="18" charset="0"/>
                <a:ea typeface="+mj-ea"/>
                <a:cs typeface="Times New Roman" panose="02020603050405020304" pitchFamily="18" charset="0"/>
              </a:rPr>
              <a:t>cpm_thr</a:t>
            </a:r>
            <a:endParaRPr lang="en-US" altLang="zh-CN" dirty="0">
              <a:latin typeface="Times New Roman" panose="02020603050405020304" pitchFamily="18" charset="0"/>
              <a:ea typeface="+mj-ea"/>
              <a:cs typeface="Times New Roman" panose="02020603050405020304" pitchFamily="18" charset="0"/>
            </a:endParaRPr>
          </a:p>
          <a:p>
            <a:pPr lvl="2">
              <a:lnSpc>
                <a:spcPct val="150000"/>
              </a:lnSpc>
              <a:buClrTx/>
              <a:buSzPct val="120000"/>
            </a:pPr>
            <a:r>
              <a:rPr lang="en" altLang="zh-CN" dirty="0">
                <a:latin typeface="+mn-lt"/>
                <a:ea typeface="+mj-ea"/>
              </a:rPr>
              <a:t>	</a:t>
            </a:r>
            <a:r>
              <a:rPr lang="en" altLang="zh-CN" dirty="0" err="1">
                <a:highlight>
                  <a:srgbClr val="FFFF00"/>
                </a:highlight>
                <a:latin typeface="Times New Roman" panose="02020603050405020304" pitchFamily="18" charset="0"/>
                <a:cs typeface="Times New Roman" panose="02020603050405020304" pitchFamily="18" charset="0"/>
              </a:rPr>
              <a:t>ctr_thr</a:t>
            </a:r>
            <a:r>
              <a:rPr lang="en" altLang="zh-CN" dirty="0">
                <a:highlight>
                  <a:srgbClr val="FFFF00"/>
                </a:highlight>
                <a:latin typeface="Times New Roman" panose="02020603050405020304" pitchFamily="18" charset="0"/>
                <a:cs typeface="Times New Roman" panose="02020603050405020304" pitchFamily="18" charset="0"/>
              </a:rPr>
              <a:t> =</a:t>
            </a:r>
            <a:r>
              <a:rPr lang="zh-CN" altLang="en-US" dirty="0">
                <a:highlight>
                  <a:srgbClr val="FFFF00"/>
                </a:highlight>
                <a:latin typeface="Times New Roman" panose="02020603050405020304" pitchFamily="18" charset="0"/>
                <a:cs typeface="Times New Roman" panose="02020603050405020304" pitchFamily="18" charset="0"/>
              </a:rPr>
              <a:t> </a:t>
            </a:r>
            <a:r>
              <a:rPr lang="en" altLang="zh-CN" dirty="0" err="1">
                <a:highlight>
                  <a:srgbClr val="FFFF00"/>
                </a:highlight>
                <a:latin typeface="Times New Roman" panose="02020603050405020304" pitchFamily="18" charset="0"/>
                <a:cs typeface="Times New Roman" panose="02020603050405020304" pitchFamily="18" charset="0"/>
              </a:rPr>
              <a:t>ctr_thr</a:t>
            </a:r>
            <a:r>
              <a:rPr lang="en" altLang="zh-CN" dirty="0">
                <a:highlight>
                  <a:srgbClr val="FFFF00"/>
                </a:highlight>
                <a:latin typeface="Times New Roman" panose="02020603050405020304" pitchFamily="18" charset="0"/>
                <a:cs typeface="Times New Roman" panose="02020603050405020304" pitchFamily="18" charset="0"/>
              </a:rPr>
              <a:t> * adv-&gt;</a:t>
            </a:r>
            <a:r>
              <a:rPr lang="en" altLang="zh-CN" dirty="0" err="1">
                <a:highlight>
                  <a:srgbClr val="FFFF00"/>
                </a:highlight>
                <a:latin typeface="Times New Roman" panose="02020603050405020304" pitchFamily="18" charset="0"/>
                <a:cs typeface="Times New Roman" panose="02020603050405020304" pitchFamily="18" charset="0"/>
              </a:rPr>
              <a:t>ctr_thr_ratio</a:t>
            </a:r>
            <a:br>
              <a:rPr lang="en" altLang="zh-CN" dirty="0">
                <a:latin typeface="Times New Roman" panose="02020603050405020304" pitchFamily="18" charset="0"/>
                <a:cs typeface="Times New Roman" panose="02020603050405020304" pitchFamily="18" charset="0"/>
              </a:rPr>
            </a:br>
            <a:r>
              <a:rPr lang="en" altLang="zh-CN" dirty="0">
                <a:latin typeface="Times New Roman" panose="02020603050405020304" pitchFamily="18" charset="0"/>
                <a:cs typeface="Times New Roman" panose="02020603050405020304" pitchFamily="18" charset="0"/>
              </a:rPr>
              <a:t>	</a:t>
            </a:r>
            <a:r>
              <a:rPr lang="en" altLang="zh-CN" dirty="0" err="1">
                <a:highlight>
                  <a:srgbClr val="FFFF00"/>
                </a:highlight>
                <a:latin typeface="Times New Roman" panose="02020603050405020304" pitchFamily="18" charset="0"/>
                <a:cs typeface="Times New Roman" panose="02020603050405020304" pitchFamily="18" charset="0"/>
              </a:rPr>
              <a:t>cpm_thr</a:t>
            </a:r>
            <a:r>
              <a:rPr lang="en" altLang="zh-CN" dirty="0">
                <a:highlight>
                  <a:srgbClr val="FFFF00"/>
                </a:highlight>
                <a:latin typeface="Times New Roman" panose="02020603050405020304" pitchFamily="18" charset="0"/>
                <a:cs typeface="Times New Roman" panose="02020603050405020304" pitchFamily="18" charset="0"/>
              </a:rPr>
              <a:t> = </a:t>
            </a:r>
            <a:r>
              <a:rPr lang="en" altLang="zh-CN" dirty="0" err="1">
                <a:highlight>
                  <a:srgbClr val="FFFF00"/>
                </a:highlight>
                <a:latin typeface="Times New Roman" panose="02020603050405020304" pitchFamily="18" charset="0"/>
                <a:cs typeface="Times New Roman" panose="02020603050405020304" pitchFamily="18" charset="0"/>
              </a:rPr>
              <a:t>cpm_thr</a:t>
            </a:r>
            <a:r>
              <a:rPr lang="en" altLang="zh-CN" dirty="0">
                <a:highlight>
                  <a:srgbClr val="FFFF00"/>
                </a:highlight>
                <a:latin typeface="Times New Roman" panose="02020603050405020304" pitchFamily="18" charset="0"/>
                <a:cs typeface="Times New Roman" panose="02020603050405020304" pitchFamily="18" charset="0"/>
              </a:rPr>
              <a:t> * adv-&gt;</a:t>
            </a:r>
            <a:r>
              <a:rPr lang="en-US" altLang="zh-CN" dirty="0" err="1">
                <a:highlight>
                  <a:srgbClr val="FFFF00"/>
                </a:highlight>
                <a:latin typeface="Times New Roman" panose="02020603050405020304" pitchFamily="18" charset="0"/>
                <a:cs typeface="Times New Roman" panose="02020603050405020304" pitchFamily="18" charset="0"/>
              </a:rPr>
              <a:t>cpm_thr</a:t>
            </a:r>
            <a:r>
              <a:rPr lang="en" altLang="zh-CN" dirty="0">
                <a:highlight>
                  <a:srgbClr val="FFFF00"/>
                </a:highlight>
                <a:latin typeface="Times New Roman" panose="02020603050405020304" pitchFamily="18" charset="0"/>
                <a:cs typeface="Times New Roman" panose="02020603050405020304" pitchFamily="18" charset="0"/>
              </a:rPr>
              <a:t>_ratio</a:t>
            </a:r>
          </a:p>
          <a:p>
            <a:pPr lvl="2">
              <a:lnSpc>
                <a:spcPct val="150000"/>
              </a:lnSpc>
              <a:buClrTx/>
              <a:buSzPct val="120000"/>
            </a:pPr>
            <a:r>
              <a:rPr lang="en-US" altLang="zh-CN" dirty="0">
                <a:latin typeface="Times New Roman" panose="02020603050405020304" pitchFamily="18" charset="0"/>
                <a:cs typeface="Times New Roman" panose="02020603050405020304" pitchFamily="18" charset="0"/>
              </a:rPr>
              <a:t>step6</a:t>
            </a:r>
            <a:r>
              <a:rPr lang="zh-CN" altLang="en-US" dirty="0">
                <a:latin typeface="Times New Roman" panose="02020603050405020304" pitchFamily="18" charset="0"/>
                <a:cs typeface="Times New Roman" panose="02020603050405020304" pitchFamily="18" charset="0"/>
              </a:rPr>
              <a:t>：阈值截断</a:t>
            </a:r>
            <a:endParaRPr lang="en" altLang="zh-CN" dirty="0">
              <a:latin typeface="Times New Roman" panose="02020603050405020304" pitchFamily="18" charset="0"/>
              <a:cs typeface="Times New Roman" panose="02020603050405020304" pitchFamily="18" charset="0"/>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3">
            <a:extLst>
              <a:ext uri="{FF2B5EF4-FFF2-40B4-BE49-F238E27FC236}">
                <a16:creationId xmlns:a16="http://schemas.microsoft.com/office/drawing/2014/main" id="{CAB44F50-2ECF-0842-A9CA-7050D1D43858}"/>
              </a:ext>
            </a:extLst>
          </p:cNvPr>
          <p:cNvGraphicFramePr>
            <a:graphicFrameLocks noGrp="1"/>
          </p:cNvGraphicFramePr>
          <p:nvPr/>
        </p:nvGraphicFramePr>
        <p:xfrm>
          <a:off x="846137" y="1137093"/>
          <a:ext cx="10855327" cy="185420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3355757">
                  <a:extLst>
                    <a:ext uri="{9D8B030D-6E8A-4147-A177-3AD203B41FA5}">
                      <a16:colId xmlns:a16="http://schemas.microsoft.com/office/drawing/2014/main" val="2751353782"/>
                    </a:ext>
                  </a:extLst>
                </a:gridCol>
                <a:gridCol w="6908201">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13</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dislike_clk_count_filter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sz="1800" dirty="0"/>
                        <a:t>根据未过期的</a:t>
                      </a:r>
                      <a:r>
                        <a:rPr lang="en" altLang="zh-CN" sz="1800" dirty="0"/>
                        <a:t>dislike</a:t>
                      </a:r>
                      <a:r>
                        <a:rPr lang="zh-CN" altLang="en-US" sz="1800" dirty="0"/>
                        <a:t>时间信息，若</a:t>
                      </a:r>
                      <a:r>
                        <a:rPr lang="en" altLang="zh-CN" sz="1800" dirty="0"/>
                        <a:t>dislike</a:t>
                      </a:r>
                      <a:r>
                        <a:rPr lang="zh-CN" altLang="en-US" sz="1800" dirty="0"/>
                        <a:t>密度达到阈值则不出广告</a:t>
                      </a:r>
                      <a:endParaRPr lang="zh-CN" altLang="en-US" dirty="0"/>
                    </a:p>
                  </a:txBody>
                  <a:tcPr anchor="ctr"/>
                </a:tc>
                <a:extLst>
                  <a:ext uri="{0D108BD9-81ED-4DB2-BD59-A6C34878D82A}">
                    <a16:rowId xmlns:a16="http://schemas.microsoft.com/office/drawing/2014/main" val="3884272627"/>
                  </a:ext>
                </a:extLst>
              </a:tr>
              <a:tr h="370840">
                <a:tc>
                  <a:txBody>
                    <a:bodyPr/>
                    <a:lstStyle/>
                    <a:p>
                      <a:r>
                        <a:rPr lang="en-US" altLang="zh-CN" dirty="0"/>
                        <a:t>14</a:t>
                      </a:r>
                      <a:endParaRPr lang="zh-CN" altLang="en-US" dirty="0"/>
                    </a:p>
                  </a:txBody>
                  <a:tcPr anchor="ctr" anchorCtr="1"/>
                </a:tc>
                <a:tc>
                  <a:txBody>
                    <a:bodyPr/>
                    <a:lstStyle/>
                    <a:p>
                      <a:r>
                        <a:rPr lang="en" altLang="zh-CN" sz="1800" b="0" kern="1200" dirty="0">
                          <a:solidFill>
                            <a:schemeClr val="dk1"/>
                          </a:solidFill>
                          <a:effectLst/>
                          <a:latin typeface="+mn-lt"/>
                          <a:ea typeface="+mn-ea"/>
                          <a:cs typeface="+mn-cs"/>
                        </a:rPr>
                        <a:t>k12_whitelist_filter</a:t>
                      </a:r>
                    </a:p>
                  </a:txBody>
                  <a:tcPr anchor="ctr"/>
                </a:tc>
                <a:tc>
                  <a:txBody>
                    <a:bodyPr/>
                    <a:lstStyle/>
                    <a:p>
                      <a:r>
                        <a:rPr lang="en-US" altLang="zh-CN" dirty="0"/>
                        <a:t>k12</a:t>
                      </a:r>
                      <a:r>
                        <a:rPr lang="zh-CN" altLang="en-US" dirty="0"/>
                        <a:t>白名单过滤</a:t>
                      </a:r>
                    </a:p>
                  </a:txBody>
                  <a:tcPr anchor="ctr"/>
                </a:tc>
                <a:extLst>
                  <a:ext uri="{0D108BD9-81ED-4DB2-BD59-A6C34878D82A}">
                    <a16:rowId xmlns:a16="http://schemas.microsoft.com/office/drawing/2014/main" val="1119534305"/>
                  </a:ext>
                </a:extLst>
              </a:tr>
              <a:tr h="370840">
                <a:tc>
                  <a:txBody>
                    <a:bodyPr/>
                    <a:lstStyle/>
                    <a:p>
                      <a:r>
                        <a:rPr lang="en-US" altLang="zh-CN" dirty="0"/>
                        <a:t>15</a:t>
                      </a:r>
                      <a:endParaRPr lang="zh-CN" altLang="en-US" dirty="0"/>
                    </a:p>
                  </a:txBody>
                  <a:tcPr anchor="ctr" anchorCtr="1"/>
                </a:tc>
                <a:tc>
                  <a:txBody>
                    <a:bodyPr/>
                    <a:lstStyle/>
                    <a:p>
                      <a:r>
                        <a:rPr lang="en" altLang="zh-CN" sz="1800" b="0" kern="1200" dirty="0">
                          <a:solidFill>
                            <a:schemeClr val="dk1"/>
                          </a:solidFill>
                          <a:effectLst/>
                          <a:latin typeface="+mn-lt"/>
                          <a:ea typeface="+mn-ea"/>
                          <a:cs typeface="+mn-cs"/>
                        </a:rPr>
                        <a:t>dislike_trade1_probility_filter</a:t>
                      </a:r>
                    </a:p>
                  </a:txBody>
                  <a:tcPr anchor="ctr"/>
                </a:tc>
                <a:tc>
                  <a:txBody>
                    <a:bodyPr/>
                    <a:lstStyle/>
                    <a:p>
                      <a:r>
                        <a:rPr lang="zh-CN" altLang="en-US" dirty="0"/>
                        <a:t>命中</a:t>
                      </a:r>
                      <a:r>
                        <a:rPr lang="en-US" altLang="zh-CN" dirty="0"/>
                        <a:t>dislike</a:t>
                      </a:r>
                      <a:r>
                        <a:rPr lang="zh-CN" altLang="en-US" dirty="0"/>
                        <a:t>一级行业，依概率过滤广告</a:t>
                      </a:r>
                    </a:p>
                  </a:txBody>
                  <a:tcPr anchor="ctr"/>
                </a:tc>
                <a:extLst>
                  <a:ext uri="{0D108BD9-81ED-4DB2-BD59-A6C34878D82A}">
                    <a16:rowId xmlns:a16="http://schemas.microsoft.com/office/drawing/2014/main" val="1972687443"/>
                  </a:ext>
                </a:extLst>
              </a:tr>
              <a:tr h="370840">
                <a:tc>
                  <a:txBody>
                    <a:bodyPr/>
                    <a:lstStyle/>
                    <a:p>
                      <a:r>
                        <a:rPr lang="en-US" altLang="zh-CN" dirty="0"/>
                        <a:t>16</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feedroiq_credit_filter</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过滤</a:t>
                      </a:r>
                      <a:r>
                        <a:rPr lang="en-US" altLang="zh-CN" dirty="0" err="1"/>
                        <a:t>srcid</a:t>
                      </a:r>
                      <a:r>
                        <a:rPr lang="zh-CN" altLang="en-US" dirty="0"/>
                        <a:t>不在</a:t>
                      </a:r>
                      <a:r>
                        <a:rPr lang="en" altLang="zh-CN" sz="1800" b="0" kern="1200" dirty="0" err="1">
                          <a:solidFill>
                            <a:schemeClr val="dk1"/>
                          </a:solidFill>
                          <a:effectLst/>
                          <a:latin typeface="+mn-lt"/>
                          <a:ea typeface="+mn-ea"/>
                          <a:cs typeface="+mn-cs"/>
                        </a:rPr>
                        <a:t>feedroiq_credit_filter_srcids</a:t>
                      </a:r>
                      <a:r>
                        <a:rPr lang="zh-CN" altLang="en" sz="1800" b="0" kern="1200" dirty="0">
                          <a:solidFill>
                            <a:schemeClr val="dk1"/>
                          </a:solidFill>
                          <a:effectLst/>
                          <a:latin typeface="+mn-lt"/>
                          <a:ea typeface="+mn-ea"/>
                          <a:cs typeface="+mn-cs"/>
                        </a:rPr>
                        <a:t>中</a:t>
                      </a:r>
                      <a:r>
                        <a:rPr lang="zh-CN" altLang="en-US" sz="1800" b="0" kern="1200" dirty="0">
                          <a:solidFill>
                            <a:schemeClr val="dk1"/>
                          </a:solidFill>
                          <a:effectLst/>
                          <a:latin typeface="+mn-lt"/>
                          <a:ea typeface="+mn-ea"/>
                          <a:cs typeface="+mn-cs"/>
                        </a:rPr>
                        <a:t>的授信广告</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4093976625"/>
                  </a:ext>
                </a:extLst>
              </a:tr>
            </a:tbl>
          </a:graphicData>
        </a:graphic>
      </p:graphicFrame>
    </p:spTree>
    <p:extLst>
      <p:ext uri="{BB962C8B-B14F-4D97-AF65-F5344CB8AC3E}">
        <p14:creationId xmlns:p14="http://schemas.microsoft.com/office/powerpoint/2010/main" val="299075799"/>
      </p:ext>
    </p:extLst>
  </p:cSld>
  <p:clrMapOvr>
    <a:masterClrMapping/>
  </p:clrMapOvr>
  <p:transition>
    <p:wipe dir="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23EEF8-4D1A-394B-B054-441256C25DBD}"/>
              </a:ext>
            </a:extLst>
          </p:cNvPr>
          <p:cNvSpPr>
            <a:spLocks noGrp="1"/>
          </p:cNvSpPr>
          <p:nvPr>
            <p:ph type="title"/>
          </p:nvPr>
        </p:nvSpPr>
        <p:spPr/>
        <p:txBody>
          <a:bodyPr/>
          <a:lstStyle/>
          <a:p>
            <a:r>
              <a:rPr kumimoji="1" lang="zh-CN" altLang="en-US" dirty="0"/>
              <a:t>原生广告投放整体架构</a:t>
            </a:r>
          </a:p>
        </p:txBody>
      </p:sp>
      <p:sp>
        <p:nvSpPr>
          <p:cNvPr id="4" name="圆角矩形 3">
            <a:extLst>
              <a:ext uri="{FF2B5EF4-FFF2-40B4-BE49-F238E27FC236}">
                <a16:creationId xmlns:a16="http://schemas.microsoft.com/office/drawing/2014/main" id="{2513D43B-B254-FA4E-A711-4191BA5B2C4B}"/>
              </a:ext>
            </a:extLst>
          </p:cNvPr>
          <p:cNvSpPr/>
          <p:nvPr/>
        </p:nvSpPr>
        <p:spPr>
          <a:xfrm>
            <a:off x="8664960" y="2277188"/>
            <a:ext cx="1548473" cy="397497"/>
          </a:xfrm>
          <a:prstGeom prst="roundRect">
            <a:avLst/>
          </a:prstGeom>
          <a:solidFill>
            <a:srgbClr val="92D050"/>
          </a:solidFill>
          <a:ln>
            <a:solidFill>
              <a:schemeClr val="accent4">
                <a:lumMod val="75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Strategy</a:t>
            </a:r>
            <a:endParaRPr kumimoji="1" lang="zh-CN" altLang="en-US" sz="1600" dirty="0">
              <a:solidFill>
                <a:schemeClr val="tx1"/>
              </a:solidFill>
            </a:endParaRPr>
          </a:p>
        </p:txBody>
      </p:sp>
      <p:sp>
        <p:nvSpPr>
          <p:cNvPr id="5" name="圆角矩形 4">
            <a:extLst>
              <a:ext uri="{FF2B5EF4-FFF2-40B4-BE49-F238E27FC236}">
                <a16:creationId xmlns:a16="http://schemas.microsoft.com/office/drawing/2014/main" id="{337183B9-05CD-6740-97EE-6304695A32B1}"/>
              </a:ext>
            </a:extLst>
          </p:cNvPr>
          <p:cNvSpPr/>
          <p:nvPr/>
        </p:nvSpPr>
        <p:spPr>
          <a:xfrm>
            <a:off x="8664960" y="2953947"/>
            <a:ext cx="1559860" cy="364372"/>
          </a:xfrm>
          <a:prstGeom prst="roundRect">
            <a:avLst/>
          </a:prstGeom>
          <a:solidFill>
            <a:schemeClr val="tx2">
              <a:lumMod val="60000"/>
              <a:lumOff val="40000"/>
            </a:schemeClr>
          </a:solidFill>
          <a:ln>
            <a:solidFill>
              <a:schemeClr val="tx2">
                <a:lumMod val="75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AdRest</a:t>
            </a:r>
            <a:endParaRPr kumimoji="1" lang="zh-CN" altLang="en-US" sz="1600" dirty="0">
              <a:solidFill>
                <a:schemeClr val="tx1"/>
              </a:solidFill>
            </a:endParaRPr>
          </a:p>
        </p:txBody>
      </p:sp>
      <p:sp>
        <p:nvSpPr>
          <p:cNvPr id="7" name="圆角矩形 6">
            <a:extLst>
              <a:ext uri="{FF2B5EF4-FFF2-40B4-BE49-F238E27FC236}">
                <a16:creationId xmlns:a16="http://schemas.microsoft.com/office/drawing/2014/main" id="{08DA6190-26E6-7244-AB85-EA4FCB8893C6}"/>
              </a:ext>
            </a:extLst>
          </p:cNvPr>
          <p:cNvSpPr/>
          <p:nvPr/>
        </p:nvSpPr>
        <p:spPr>
          <a:xfrm>
            <a:off x="8679297" y="3581311"/>
            <a:ext cx="1006633" cy="394735"/>
          </a:xfrm>
          <a:prstGeom prst="roundRect">
            <a:avLst/>
          </a:prstGeom>
          <a:solidFill>
            <a:srgbClr val="FFFF00"/>
          </a:solidFill>
          <a:ln>
            <a:solidFill>
              <a:srgbClr val="FFC000"/>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GoldenGate</a:t>
            </a:r>
            <a:endParaRPr kumimoji="1" lang="zh-CN" altLang="en-US" sz="1600" dirty="0">
              <a:solidFill>
                <a:schemeClr val="tx1"/>
              </a:solidFill>
            </a:endParaRPr>
          </a:p>
        </p:txBody>
      </p:sp>
      <p:sp>
        <p:nvSpPr>
          <p:cNvPr id="8" name="文本框 7">
            <a:extLst>
              <a:ext uri="{FF2B5EF4-FFF2-40B4-BE49-F238E27FC236}">
                <a16:creationId xmlns:a16="http://schemas.microsoft.com/office/drawing/2014/main" id="{C9405602-948D-8441-AD11-587A7F54F33D}"/>
              </a:ext>
            </a:extLst>
          </p:cNvPr>
          <p:cNvSpPr txBox="1"/>
          <p:nvPr/>
        </p:nvSpPr>
        <p:spPr>
          <a:xfrm>
            <a:off x="8188660" y="3164247"/>
            <a:ext cx="491390" cy="364372"/>
          </a:xfrm>
          <a:prstGeom prst="rect">
            <a:avLst/>
          </a:prstGeom>
          <a:noFill/>
        </p:spPr>
        <p:txBody>
          <a:bodyPr wrap="square" rtlCol="0">
            <a:spAutoFit/>
          </a:bodyPr>
          <a:lstStyle/>
          <a:p>
            <a:r>
              <a:rPr kumimoji="1" lang="en-US" altLang="zh-CN" sz="1600" dirty="0"/>
              <a:t>⑤</a:t>
            </a:r>
            <a:endParaRPr kumimoji="1" lang="zh-CN" altLang="en-US" sz="1600" dirty="0"/>
          </a:p>
        </p:txBody>
      </p:sp>
      <p:sp>
        <p:nvSpPr>
          <p:cNvPr id="9" name="文本框 8">
            <a:extLst>
              <a:ext uri="{FF2B5EF4-FFF2-40B4-BE49-F238E27FC236}">
                <a16:creationId xmlns:a16="http://schemas.microsoft.com/office/drawing/2014/main" id="{5BA15872-B27E-284F-A8A1-FEA0EE1C49B0}"/>
              </a:ext>
            </a:extLst>
          </p:cNvPr>
          <p:cNvSpPr txBox="1"/>
          <p:nvPr/>
        </p:nvSpPr>
        <p:spPr>
          <a:xfrm>
            <a:off x="8187907" y="2511751"/>
            <a:ext cx="491390" cy="364372"/>
          </a:xfrm>
          <a:prstGeom prst="rect">
            <a:avLst/>
          </a:prstGeom>
          <a:noFill/>
        </p:spPr>
        <p:txBody>
          <a:bodyPr wrap="square" rtlCol="0">
            <a:spAutoFit/>
          </a:bodyPr>
          <a:lstStyle/>
          <a:p>
            <a:r>
              <a:rPr kumimoji="1" lang="en-US" altLang="zh-CN" sz="1600" dirty="0"/>
              <a:t>⑥</a:t>
            </a:r>
            <a:endParaRPr kumimoji="1" lang="zh-CN" altLang="en-US" sz="1600" dirty="0"/>
          </a:p>
        </p:txBody>
      </p:sp>
      <p:sp>
        <p:nvSpPr>
          <p:cNvPr id="10" name="圆角矩形 9">
            <a:extLst>
              <a:ext uri="{FF2B5EF4-FFF2-40B4-BE49-F238E27FC236}">
                <a16:creationId xmlns:a16="http://schemas.microsoft.com/office/drawing/2014/main" id="{FD4A460E-8E71-9647-A184-6B9F86363863}"/>
              </a:ext>
            </a:extLst>
          </p:cNvPr>
          <p:cNvSpPr/>
          <p:nvPr/>
        </p:nvSpPr>
        <p:spPr>
          <a:xfrm>
            <a:off x="8187907" y="1599607"/>
            <a:ext cx="1353900" cy="385471"/>
          </a:xfrm>
          <a:prstGeom prst="roundRect">
            <a:avLst>
              <a:gd name="adj" fmla="val 50000"/>
            </a:avLst>
          </a:prstGeom>
          <a:solidFill>
            <a:schemeClr val="accent4">
              <a:lumMod val="20000"/>
              <a:lumOff val="80000"/>
            </a:schemeClr>
          </a:solidFill>
          <a:ln>
            <a:solidFill>
              <a:schemeClr val="bg2">
                <a:lumMod val="1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Predictor</a:t>
            </a:r>
            <a:endParaRPr kumimoji="1" lang="zh-CN" altLang="en-US" sz="1600" dirty="0">
              <a:solidFill>
                <a:schemeClr val="tx1"/>
              </a:solidFill>
            </a:endParaRPr>
          </a:p>
        </p:txBody>
      </p:sp>
      <p:sp>
        <p:nvSpPr>
          <p:cNvPr id="11" name="文本框 10">
            <a:extLst>
              <a:ext uri="{FF2B5EF4-FFF2-40B4-BE49-F238E27FC236}">
                <a16:creationId xmlns:a16="http://schemas.microsoft.com/office/drawing/2014/main" id="{9D606B31-1B13-6A4C-A61C-A83924CA3588}"/>
              </a:ext>
            </a:extLst>
          </p:cNvPr>
          <p:cNvSpPr txBox="1"/>
          <p:nvPr/>
        </p:nvSpPr>
        <p:spPr>
          <a:xfrm>
            <a:off x="8187907" y="3766053"/>
            <a:ext cx="491390" cy="364372"/>
          </a:xfrm>
          <a:prstGeom prst="rect">
            <a:avLst/>
          </a:prstGeom>
          <a:noFill/>
        </p:spPr>
        <p:txBody>
          <a:bodyPr wrap="square" rtlCol="0">
            <a:spAutoFit/>
          </a:bodyPr>
          <a:lstStyle/>
          <a:p>
            <a:r>
              <a:rPr kumimoji="1" lang="en-US" altLang="zh-CN" sz="1600" dirty="0"/>
              <a:t>③</a:t>
            </a:r>
            <a:endParaRPr kumimoji="1" lang="zh-CN" altLang="en-US" sz="1600" dirty="0"/>
          </a:p>
        </p:txBody>
      </p:sp>
      <p:grpSp>
        <p:nvGrpSpPr>
          <p:cNvPr id="12" name="组合 11">
            <a:extLst>
              <a:ext uri="{FF2B5EF4-FFF2-40B4-BE49-F238E27FC236}">
                <a16:creationId xmlns:a16="http://schemas.microsoft.com/office/drawing/2014/main" id="{59D6F5E3-8DF6-9A4A-81B9-FA9E3F767512}"/>
              </a:ext>
            </a:extLst>
          </p:cNvPr>
          <p:cNvGrpSpPr/>
          <p:nvPr/>
        </p:nvGrpSpPr>
        <p:grpSpPr>
          <a:xfrm>
            <a:off x="772891" y="1865449"/>
            <a:ext cx="1021939" cy="2997108"/>
            <a:chOff x="801566" y="1208518"/>
            <a:chExt cx="870171" cy="2784744"/>
          </a:xfrm>
        </p:grpSpPr>
        <p:sp>
          <p:nvSpPr>
            <p:cNvPr id="13" name="圆角矩形 12">
              <a:extLst>
                <a:ext uri="{FF2B5EF4-FFF2-40B4-BE49-F238E27FC236}">
                  <a16:creationId xmlns:a16="http://schemas.microsoft.com/office/drawing/2014/main" id="{6355C627-70C9-414F-A827-0D47416DC96C}"/>
                </a:ext>
              </a:extLst>
            </p:cNvPr>
            <p:cNvSpPr/>
            <p:nvPr/>
          </p:nvSpPr>
          <p:spPr>
            <a:xfrm>
              <a:off x="801566" y="1208518"/>
              <a:ext cx="870171" cy="2784744"/>
            </a:xfrm>
            <a:prstGeom prst="round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14" name="圆角矩形 13">
              <a:extLst>
                <a:ext uri="{FF2B5EF4-FFF2-40B4-BE49-F238E27FC236}">
                  <a16:creationId xmlns:a16="http://schemas.microsoft.com/office/drawing/2014/main" id="{C84E023E-8A4A-7E43-A4FC-D41FF6C73B88}"/>
                </a:ext>
              </a:extLst>
            </p:cNvPr>
            <p:cNvSpPr/>
            <p:nvPr/>
          </p:nvSpPr>
          <p:spPr>
            <a:xfrm>
              <a:off x="873003" y="1292750"/>
              <a:ext cx="736421" cy="448555"/>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zh-CN" altLang="en-US" sz="1600" dirty="0"/>
                <a:t>手百</a:t>
              </a:r>
            </a:p>
          </p:txBody>
        </p:sp>
        <p:sp>
          <p:nvSpPr>
            <p:cNvPr id="15" name="圆角矩形 14">
              <a:extLst>
                <a:ext uri="{FF2B5EF4-FFF2-40B4-BE49-F238E27FC236}">
                  <a16:creationId xmlns:a16="http://schemas.microsoft.com/office/drawing/2014/main" id="{B7186D92-3E42-0E40-91B4-1D5C9C4C3DF6}"/>
                </a:ext>
              </a:extLst>
            </p:cNvPr>
            <p:cNvSpPr/>
            <p:nvPr/>
          </p:nvSpPr>
          <p:spPr>
            <a:xfrm>
              <a:off x="873003" y="1964552"/>
              <a:ext cx="736421" cy="434933"/>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latin typeface="Times New Roman" panose="02020603050405020304" pitchFamily="18" charset="0"/>
                  <a:cs typeface="Times New Roman" panose="02020603050405020304" pitchFamily="18" charset="0"/>
                </a:rPr>
                <a:t>WAP</a:t>
              </a:r>
              <a:endParaRPr kumimoji="1" lang="zh-CN" altLang="en-US" sz="1600" dirty="0">
                <a:latin typeface="Times New Roman" panose="02020603050405020304" pitchFamily="18" charset="0"/>
                <a:cs typeface="Times New Roman" panose="02020603050405020304" pitchFamily="18" charset="0"/>
              </a:endParaRPr>
            </a:p>
          </p:txBody>
        </p:sp>
        <p:sp>
          <p:nvSpPr>
            <p:cNvPr id="16" name="圆角矩形 15">
              <a:extLst>
                <a:ext uri="{FF2B5EF4-FFF2-40B4-BE49-F238E27FC236}">
                  <a16:creationId xmlns:a16="http://schemas.microsoft.com/office/drawing/2014/main" id="{21C859CA-CCF6-0246-A305-5DB89681CA8C}"/>
                </a:ext>
              </a:extLst>
            </p:cNvPr>
            <p:cNvSpPr/>
            <p:nvPr/>
          </p:nvSpPr>
          <p:spPr>
            <a:xfrm>
              <a:off x="873003" y="2610593"/>
              <a:ext cx="722485" cy="420706"/>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zh-CN" altLang="en-US" sz="1600" dirty="0">
                  <a:latin typeface="Times New Roman" panose="02020603050405020304" pitchFamily="18" charset="0"/>
                  <a:cs typeface="Times New Roman" panose="02020603050405020304" pitchFamily="18" charset="0"/>
                </a:rPr>
                <a:t>贴吧</a:t>
              </a:r>
            </a:p>
          </p:txBody>
        </p:sp>
        <p:sp>
          <p:nvSpPr>
            <p:cNvPr id="17" name="圆角矩形 16">
              <a:extLst>
                <a:ext uri="{FF2B5EF4-FFF2-40B4-BE49-F238E27FC236}">
                  <a16:creationId xmlns:a16="http://schemas.microsoft.com/office/drawing/2014/main" id="{2DDE6384-3D7D-7243-B369-9D9C2E73C59A}"/>
                </a:ext>
              </a:extLst>
            </p:cNvPr>
            <p:cNvSpPr/>
            <p:nvPr/>
          </p:nvSpPr>
          <p:spPr>
            <a:xfrm>
              <a:off x="877916" y="3468455"/>
              <a:ext cx="731508" cy="420707"/>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zh-CN" altLang="en-US" sz="1600" dirty="0">
                  <a:latin typeface="Times New Roman" panose="02020603050405020304" pitchFamily="18" charset="0"/>
                  <a:cs typeface="Times New Roman" panose="02020603050405020304" pitchFamily="18" charset="0"/>
                </a:rPr>
                <a:t>网盟</a:t>
              </a:r>
            </a:p>
          </p:txBody>
        </p:sp>
        <p:sp>
          <p:nvSpPr>
            <p:cNvPr id="18" name="文本框 17">
              <a:extLst>
                <a:ext uri="{FF2B5EF4-FFF2-40B4-BE49-F238E27FC236}">
                  <a16:creationId xmlns:a16="http://schemas.microsoft.com/office/drawing/2014/main" id="{CE9A57FD-675F-0342-8F94-590A70FF0940}"/>
                </a:ext>
              </a:extLst>
            </p:cNvPr>
            <p:cNvSpPr txBox="1"/>
            <p:nvPr/>
          </p:nvSpPr>
          <p:spPr>
            <a:xfrm>
              <a:off x="1090888" y="3050861"/>
              <a:ext cx="378617" cy="338554"/>
            </a:xfrm>
            <a:prstGeom prst="rect">
              <a:avLst/>
            </a:prstGeom>
            <a:noFill/>
          </p:spPr>
          <p:txBody>
            <a:bodyPr wrap="square" rtlCol="0">
              <a:spAutoFit/>
            </a:bodyPr>
            <a:lstStyle/>
            <a:p>
              <a:r>
                <a:rPr kumimoji="1" lang="en-US" altLang="zh-CN" sz="1600" dirty="0"/>
                <a:t>…</a:t>
              </a:r>
              <a:endParaRPr kumimoji="1" lang="zh-CN" altLang="en-US" sz="1600" dirty="0"/>
            </a:p>
          </p:txBody>
        </p:sp>
      </p:grpSp>
      <p:sp>
        <p:nvSpPr>
          <p:cNvPr id="19" name="圆角矩形 18">
            <a:extLst>
              <a:ext uri="{FF2B5EF4-FFF2-40B4-BE49-F238E27FC236}">
                <a16:creationId xmlns:a16="http://schemas.microsoft.com/office/drawing/2014/main" id="{5F4D4487-1F06-834C-8AAD-D28CF22E3D00}"/>
              </a:ext>
            </a:extLst>
          </p:cNvPr>
          <p:cNvSpPr/>
          <p:nvPr/>
        </p:nvSpPr>
        <p:spPr>
          <a:xfrm>
            <a:off x="2274770" y="2824687"/>
            <a:ext cx="1031898" cy="1100595"/>
          </a:xfrm>
          <a:prstGeom prst="roundRect">
            <a:avLst/>
          </a:prstGeom>
          <a:solidFill>
            <a:schemeClr val="accent1">
              <a:lumMod val="20000"/>
              <a:lumOff val="8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AFD</a:t>
            </a:r>
          </a:p>
        </p:txBody>
      </p:sp>
      <p:sp>
        <p:nvSpPr>
          <p:cNvPr id="20" name="圆角矩形 19">
            <a:extLst>
              <a:ext uri="{FF2B5EF4-FFF2-40B4-BE49-F238E27FC236}">
                <a16:creationId xmlns:a16="http://schemas.microsoft.com/office/drawing/2014/main" id="{47D0015C-4BB1-A846-BA49-25D33E6C1C9D}"/>
              </a:ext>
            </a:extLst>
          </p:cNvPr>
          <p:cNvSpPr/>
          <p:nvPr/>
        </p:nvSpPr>
        <p:spPr>
          <a:xfrm>
            <a:off x="2357625" y="2081129"/>
            <a:ext cx="866187" cy="430622"/>
          </a:xfrm>
          <a:prstGeom prst="round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XEXP</a:t>
            </a:r>
            <a:endParaRPr kumimoji="1" lang="zh-CN" altLang="en-US" sz="1600" dirty="0">
              <a:solidFill>
                <a:schemeClr val="tx1"/>
              </a:solidFill>
            </a:endParaRPr>
          </a:p>
        </p:txBody>
      </p:sp>
      <p:sp>
        <p:nvSpPr>
          <p:cNvPr id="21" name="圆角矩形 20">
            <a:extLst>
              <a:ext uri="{FF2B5EF4-FFF2-40B4-BE49-F238E27FC236}">
                <a16:creationId xmlns:a16="http://schemas.microsoft.com/office/drawing/2014/main" id="{66557C7A-AF4A-0749-9EEF-83E26203EF8E}"/>
              </a:ext>
            </a:extLst>
          </p:cNvPr>
          <p:cNvSpPr/>
          <p:nvPr/>
        </p:nvSpPr>
        <p:spPr>
          <a:xfrm>
            <a:off x="2325112" y="4284492"/>
            <a:ext cx="931212" cy="549327"/>
          </a:xfrm>
          <a:prstGeom prst="round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Render</a:t>
            </a:r>
          </a:p>
        </p:txBody>
      </p:sp>
      <p:cxnSp>
        <p:nvCxnSpPr>
          <p:cNvPr id="22" name="直线箭头连接符 21">
            <a:extLst>
              <a:ext uri="{FF2B5EF4-FFF2-40B4-BE49-F238E27FC236}">
                <a16:creationId xmlns:a16="http://schemas.microsoft.com/office/drawing/2014/main" id="{ED2A5451-2746-3844-95D3-2AF67C51F016}"/>
              </a:ext>
            </a:extLst>
          </p:cNvPr>
          <p:cNvCxnSpPr>
            <a:cxnSpLocks/>
            <a:stCxn id="19" idx="0"/>
            <a:endCxn id="20" idx="2"/>
          </p:cNvCxnSpPr>
          <p:nvPr/>
        </p:nvCxnSpPr>
        <p:spPr>
          <a:xfrm flipV="1">
            <a:off x="2790719" y="2511751"/>
            <a:ext cx="0" cy="3129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直线箭头连接符 22">
            <a:extLst>
              <a:ext uri="{FF2B5EF4-FFF2-40B4-BE49-F238E27FC236}">
                <a16:creationId xmlns:a16="http://schemas.microsoft.com/office/drawing/2014/main" id="{CAFF95BA-07C4-DC44-BF87-A11DD1DE4FEB}"/>
              </a:ext>
            </a:extLst>
          </p:cNvPr>
          <p:cNvCxnSpPr>
            <a:cxnSpLocks/>
            <a:stCxn id="19" idx="2"/>
            <a:endCxn id="21" idx="0"/>
          </p:cNvCxnSpPr>
          <p:nvPr/>
        </p:nvCxnSpPr>
        <p:spPr>
          <a:xfrm flipH="1">
            <a:off x="2790718" y="3925282"/>
            <a:ext cx="1" cy="3592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直线箭头连接符 23">
            <a:extLst>
              <a:ext uri="{FF2B5EF4-FFF2-40B4-BE49-F238E27FC236}">
                <a16:creationId xmlns:a16="http://schemas.microsoft.com/office/drawing/2014/main" id="{5149D32E-69DF-A949-A707-7268310D3CFE}"/>
              </a:ext>
            </a:extLst>
          </p:cNvPr>
          <p:cNvCxnSpPr>
            <a:cxnSpLocks/>
            <a:stCxn id="13" idx="3"/>
            <a:endCxn id="19" idx="1"/>
          </p:cNvCxnSpPr>
          <p:nvPr/>
        </p:nvCxnSpPr>
        <p:spPr>
          <a:xfrm>
            <a:off x="1794830" y="3364003"/>
            <a:ext cx="479940" cy="10982"/>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25" name="圆角矩形 24">
            <a:extLst>
              <a:ext uri="{FF2B5EF4-FFF2-40B4-BE49-F238E27FC236}">
                <a16:creationId xmlns:a16="http://schemas.microsoft.com/office/drawing/2014/main" id="{7F17F80A-6AC5-4C48-AAEA-71ABA299DEAA}"/>
              </a:ext>
            </a:extLst>
          </p:cNvPr>
          <p:cNvSpPr/>
          <p:nvPr/>
        </p:nvSpPr>
        <p:spPr>
          <a:xfrm>
            <a:off x="5700636" y="3043998"/>
            <a:ext cx="1068657" cy="655873"/>
          </a:xfrm>
          <a:prstGeom prst="roundRect">
            <a:avLst/>
          </a:prstGeom>
          <a:solidFill>
            <a:srgbClr val="92D050"/>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FeedAS</a:t>
            </a:r>
            <a:endParaRPr kumimoji="1" lang="zh-CN" altLang="en-US" sz="1600" dirty="0">
              <a:solidFill>
                <a:schemeClr val="tx1"/>
              </a:solidFill>
            </a:endParaRPr>
          </a:p>
        </p:txBody>
      </p:sp>
      <p:sp>
        <p:nvSpPr>
          <p:cNvPr id="26" name="圆角矩形 25">
            <a:extLst>
              <a:ext uri="{FF2B5EF4-FFF2-40B4-BE49-F238E27FC236}">
                <a16:creationId xmlns:a16="http://schemas.microsoft.com/office/drawing/2014/main" id="{01789D50-5ED9-FF40-ACD2-FB19EB15C43E}"/>
              </a:ext>
            </a:extLst>
          </p:cNvPr>
          <p:cNvSpPr/>
          <p:nvPr/>
        </p:nvSpPr>
        <p:spPr>
          <a:xfrm>
            <a:off x="3905443" y="3156888"/>
            <a:ext cx="891488" cy="430623"/>
          </a:xfrm>
          <a:prstGeom prst="roundRect">
            <a:avLst/>
          </a:prstGeom>
          <a:solidFill>
            <a:schemeClr val="accent6">
              <a:lumMod val="60000"/>
              <a:lumOff val="4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rgbClr val="FF0000"/>
                </a:solidFill>
              </a:rPr>
              <a:t>FMP</a:t>
            </a:r>
            <a:endParaRPr kumimoji="1" lang="zh-CN" altLang="en-US" sz="1600" dirty="0">
              <a:solidFill>
                <a:srgbClr val="FF0000"/>
              </a:solidFill>
            </a:endParaRPr>
          </a:p>
        </p:txBody>
      </p:sp>
      <p:grpSp>
        <p:nvGrpSpPr>
          <p:cNvPr id="27" name="组合 26">
            <a:extLst>
              <a:ext uri="{FF2B5EF4-FFF2-40B4-BE49-F238E27FC236}">
                <a16:creationId xmlns:a16="http://schemas.microsoft.com/office/drawing/2014/main" id="{00D84837-4964-0045-A4FB-DA4C7F6DF3D2}"/>
              </a:ext>
            </a:extLst>
          </p:cNvPr>
          <p:cNvGrpSpPr/>
          <p:nvPr/>
        </p:nvGrpSpPr>
        <p:grpSpPr>
          <a:xfrm>
            <a:off x="4274880" y="1190180"/>
            <a:ext cx="3105531" cy="1378907"/>
            <a:chOff x="3243936" y="1322947"/>
            <a:chExt cx="2705894" cy="1334225"/>
          </a:xfrm>
        </p:grpSpPr>
        <p:sp>
          <p:nvSpPr>
            <p:cNvPr id="28" name="矩形 27">
              <a:extLst>
                <a:ext uri="{FF2B5EF4-FFF2-40B4-BE49-F238E27FC236}">
                  <a16:creationId xmlns:a16="http://schemas.microsoft.com/office/drawing/2014/main" id="{35C260FA-6ABC-2240-B930-B2580141F69B}"/>
                </a:ext>
              </a:extLst>
            </p:cNvPr>
            <p:cNvSpPr/>
            <p:nvPr/>
          </p:nvSpPr>
          <p:spPr>
            <a:xfrm>
              <a:off x="3438169" y="1460010"/>
              <a:ext cx="642942" cy="455048"/>
            </a:xfrm>
            <a:prstGeom prst="rect">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Upin</a:t>
              </a:r>
              <a:endParaRPr kumimoji="1" lang="zh-CN" altLang="en-US" sz="1600" dirty="0">
                <a:solidFill>
                  <a:schemeClr val="tx1"/>
                </a:solidFill>
              </a:endParaRPr>
            </a:p>
          </p:txBody>
        </p:sp>
        <p:sp>
          <p:nvSpPr>
            <p:cNvPr id="29" name="矩形 28">
              <a:extLst>
                <a:ext uri="{FF2B5EF4-FFF2-40B4-BE49-F238E27FC236}">
                  <a16:creationId xmlns:a16="http://schemas.microsoft.com/office/drawing/2014/main" id="{73EDB71C-EC1F-7343-8DF3-1AAF7CAF30DB}"/>
                </a:ext>
              </a:extLst>
            </p:cNvPr>
            <p:cNvSpPr/>
            <p:nvPr/>
          </p:nvSpPr>
          <p:spPr>
            <a:xfrm>
              <a:off x="4277301" y="1465285"/>
              <a:ext cx="642942" cy="461332"/>
            </a:xfrm>
            <a:prstGeom prst="rect">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Uas</a:t>
              </a:r>
              <a:endParaRPr kumimoji="1" lang="zh-CN" altLang="en-US" sz="1600" dirty="0">
                <a:solidFill>
                  <a:schemeClr val="tx1"/>
                </a:solidFill>
              </a:endParaRPr>
            </a:p>
          </p:txBody>
        </p:sp>
        <p:sp>
          <p:nvSpPr>
            <p:cNvPr id="30" name="矩形 29">
              <a:extLst>
                <a:ext uri="{FF2B5EF4-FFF2-40B4-BE49-F238E27FC236}">
                  <a16:creationId xmlns:a16="http://schemas.microsoft.com/office/drawing/2014/main" id="{5B1F27A7-9EA2-1A40-826D-2A2497B738F9}"/>
                </a:ext>
              </a:extLst>
            </p:cNvPr>
            <p:cNvSpPr/>
            <p:nvPr/>
          </p:nvSpPr>
          <p:spPr>
            <a:xfrm>
              <a:off x="5119807" y="1469776"/>
              <a:ext cx="642943" cy="455049"/>
            </a:xfrm>
            <a:prstGeom prst="rect">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Ums</a:t>
              </a:r>
              <a:endParaRPr kumimoji="1" lang="zh-CN" altLang="en-US" sz="1600" dirty="0">
                <a:solidFill>
                  <a:schemeClr val="tx1"/>
                </a:solidFill>
              </a:endParaRPr>
            </a:p>
          </p:txBody>
        </p:sp>
        <p:sp>
          <p:nvSpPr>
            <p:cNvPr id="31" name="矩形 30">
              <a:extLst>
                <a:ext uri="{FF2B5EF4-FFF2-40B4-BE49-F238E27FC236}">
                  <a16:creationId xmlns:a16="http://schemas.microsoft.com/office/drawing/2014/main" id="{505A97A8-5039-4E41-857B-ED1B73CCA7DD}"/>
                </a:ext>
              </a:extLst>
            </p:cNvPr>
            <p:cNvSpPr/>
            <p:nvPr/>
          </p:nvSpPr>
          <p:spPr>
            <a:xfrm>
              <a:off x="4857847" y="2071397"/>
              <a:ext cx="908923" cy="451175"/>
            </a:xfrm>
            <a:prstGeom prst="rect">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rgbClr val="FF0000"/>
                  </a:solidFill>
                </a:rPr>
                <a:t>Intent</a:t>
              </a:r>
            </a:p>
            <a:p>
              <a:pPr algn="ctr"/>
              <a:r>
                <a:rPr kumimoji="1" lang="en-US" altLang="zh-CN" sz="1600" dirty="0">
                  <a:solidFill>
                    <a:srgbClr val="FF0000"/>
                  </a:solidFill>
                </a:rPr>
                <a:t>Service</a:t>
              </a:r>
              <a:endParaRPr kumimoji="1" lang="zh-CN" altLang="en-US" sz="1600" dirty="0">
                <a:solidFill>
                  <a:srgbClr val="FF0000"/>
                </a:solidFill>
              </a:endParaRPr>
            </a:p>
          </p:txBody>
        </p:sp>
        <p:sp>
          <p:nvSpPr>
            <p:cNvPr id="32" name="矩形 31">
              <a:extLst>
                <a:ext uri="{FF2B5EF4-FFF2-40B4-BE49-F238E27FC236}">
                  <a16:creationId xmlns:a16="http://schemas.microsoft.com/office/drawing/2014/main" id="{634B086D-6DA5-084A-8825-04A083F64F63}"/>
                </a:ext>
              </a:extLst>
            </p:cNvPr>
            <p:cNvSpPr/>
            <p:nvPr/>
          </p:nvSpPr>
          <p:spPr>
            <a:xfrm>
              <a:off x="3428996" y="2072318"/>
              <a:ext cx="1243791" cy="455049"/>
            </a:xfrm>
            <a:prstGeom prst="rect">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UserCenter</a:t>
              </a:r>
              <a:endParaRPr kumimoji="1" lang="zh-CN" altLang="en-US" sz="1600" dirty="0">
                <a:solidFill>
                  <a:schemeClr val="tx1"/>
                </a:solidFill>
              </a:endParaRPr>
            </a:p>
          </p:txBody>
        </p:sp>
        <p:sp>
          <p:nvSpPr>
            <p:cNvPr id="33" name="矩形 32">
              <a:extLst>
                <a:ext uri="{FF2B5EF4-FFF2-40B4-BE49-F238E27FC236}">
                  <a16:creationId xmlns:a16="http://schemas.microsoft.com/office/drawing/2014/main" id="{C17DF4A8-E6EA-324D-919B-35650C1875F0}"/>
                </a:ext>
              </a:extLst>
            </p:cNvPr>
            <p:cNvSpPr/>
            <p:nvPr/>
          </p:nvSpPr>
          <p:spPr>
            <a:xfrm>
              <a:off x="3243936" y="1322947"/>
              <a:ext cx="2705894" cy="1334225"/>
            </a:xfrm>
            <a:prstGeom prst="rect">
              <a:avLst/>
            </a:prstGeom>
            <a:noFill/>
            <a:ln>
              <a:solidFill>
                <a:schemeClr val="accent5">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grpSp>
      <p:cxnSp>
        <p:nvCxnSpPr>
          <p:cNvPr id="34" name="直线箭头连接符 33">
            <a:extLst>
              <a:ext uri="{FF2B5EF4-FFF2-40B4-BE49-F238E27FC236}">
                <a16:creationId xmlns:a16="http://schemas.microsoft.com/office/drawing/2014/main" id="{9CACC9A8-A319-A549-8E17-F1E6C3FBD3A2}"/>
              </a:ext>
            </a:extLst>
          </p:cNvPr>
          <p:cNvCxnSpPr>
            <a:cxnSpLocks/>
            <a:stCxn id="19" idx="3"/>
            <a:endCxn id="26" idx="1"/>
          </p:cNvCxnSpPr>
          <p:nvPr/>
        </p:nvCxnSpPr>
        <p:spPr>
          <a:xfrm flipV="1">
            <a:off x="3306668" y="3372200"/>
            <a:ext cx="598775" cy="278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35" name="直线箭头连接符 34">
            <a:extLst>
              <a:ext uri="{FF2B5EF4-FFF2-40B4-BE49-F238E27FC236}">
                <a16:creationId xmlns:a16="http://schemas.microsoft.com/office/drawing/2014/main" id="{FAC4E23C-0802-2746-85FF-28613B351153}"/>
              </a:ext>
            </a:extLst>
          </p:cNvPr>
          <p:cNvCxnSpPr>
            <a:cxnSpLocks/>
            <a:stCxn id="26" idx="3"/>
            <a:endCxn id="25" idx="1"/>
          </p:cNvCxnSpPr>
          <p:nvPr/>
        </p:nvCxnSpPr>
        <p:spPr>
          <a:xfrm flipV="1">
            <a:off x="4796931" y="3371934"/>
            <a:ext cx="903705" cy="266"/>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36" name="肘形连接符 35">
            <a:extLst>
              <a:ext uri="{FF2B5EF4-FFF2-40B4-BE49-F238E27FC236}">
                <a16:creationId xmlns:a16="http://schemas.microsoft.com/office/drawing/2014/main" id="{9F10A786-A205-8B42-AE6F-04843BF3AEB4}"/>
              </a:ext>
            </a:extLst>
          </p:cNvPr>
          <p:cNvCxnSpPr>
            <a:cxnSpLocks/>
            <a:stCxn id="25" idx="0"/>
            <a:endCxn id="33" idx="2"/>
          </p:cNvCxnSpPr>
          <p:nvPr/>
        </p:nvCxnSpPr>
        <p:spPr>
          <a:xfrm rot="16200000" flipV="1">
            <a:off x="5793851" y="2602883"/>
            <a:ext cx="474910" cy="407319"/>
          </a:xfrm>
          <a:prstGeom prst="bentConnector3">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37" name="文本框 36">
            <a:extLst>
              <a:ext uri="{FF2B5EF4-FFF2-40B4-BE49-F238E27FC236}">
                <a16:creationId xmlns:a16="http://schemas.microsoft.com/office/drawing/2014/main" id="{21B78034-322C-B940-9D6C-B4261F291980}"/>
              </a:ext>
            </a:extLst>
          </p:cNvPr>
          <p:cNvSpPr txBox="1"/>
          <p:nvPr/>
        </p:nvSpPr>
        <p:spPr>
          <a:xfrm>
            <a:off x="4999463" y="3005052"/>
            <a:ext cx="491390" cy="364372"/>
          </a:xfrm>
          <a:prstGeom prst="rect">
            <a:avLst/>
          </a:prstGeom>
          <a:noFill/>
        </p:spPr>
        <p:txBody>
          <a:bodyPr wrap="square" rtlCol="0">
            <a:spAutoFit/>
          </a:bodyPr>
          <a:lstStyle/>
          <a:p>
            <a:r>
              <a:rPr kumimoji="1" lang="en-US" altLang="zh-CN" sz="1600" dirty="0"/>
              <a:t>①</a:t>
            </a:r>
            <a:endParaRPr kumimoji="1" lang="zh-CN" altLang="en-US" sz="1600" dirty="0"/>
          </a:p>
        </p:txBody>
      </p:sp>
      <p:sp>
        <p:nvSpPr>
          <p:cNvPr id="38" name="文本框 37">
            <a:extLst>
              <a:ext uri="{FF2B5EF4-FFF2-40B4-BE49-F238E27FC236}">
                <a16:creationId xmlns:a16="http://schemas.microsoft.com/office/drawing/2014/main" id="{F3144739-B645-DD4E-89B2-0C9EE153C370}"/>
              </a:ext>
            </a:extLst>
          </p:cNvPr>
          <p:cNvSpPr txBox="1"/>
          <p:nvPr/>
        </p:nvSpPr>
        <p:spPr>
          <a:xfrm>
            <a:off x="5013449" y="3479542"/>
            <a:ext cx="491390" cy="364372"/>
          </a:xfrm>
          <a:prstGeom prst="rect">
            <a:avLst/>
          </a:prstGeom>
          <a:noFill/>
        </p:spPr>
        <p:txBody>
          <a:bodyPr wrap="square" rtlCol="0">
            <a:spAutoFit/>
          </a:bodyPr>
          <a:lstStyle/>
          <a:p>
            <a:r>
              <a:rPr kumimoji="1" lang="en-US" altLang="zh-CN" sz="1600" dirty="0"/>
              <a:t>⑦</a:t>
            </a:r>
            <a:endParaRPr kumimoji="1" lang="zh-CN" altLang="en-US" sz="1600" dirty="0"/>
          </a:p>
        </p:txBody>
      </p:sp>
      <p:sp>
        <p:nvSpPr>
          <p:cNvPr id="39" name="文本框 38">
            <a:extLst>
              <a:ext uri="{FF2B5EF4-FFF2-40B4-BE49-F238E27FC236}">
                <a16:creationId xmlns:a16="http://schemas.microsoft.com/office/drawing/2014/main" id="{B84850D5-167B-234F-B7F4-D1E6DB8C5FFB}"/>
              </a:ext>
            </a:extLst>
          </p:cNvPr>
          <p:cNvSpPr txBox="1"/>
          <p:nvPr/>
        </p:nvSpPr>
        <p:spPr>
          <a:xfrm>
            <a:off x="6277902" y="2652649"/>
            <a:ext cx="491390" cy="364372"/>
          </a:xfrm>
          <a:prstGeom prst="rect">
            <a:avLst/>
          </a:prstGeom>
          <a:noFill/>
        </p:spPr>
        <p:txBody>
          <a:bodyPr wrap="square" rtlCol="0">
            <a:spAutoFit/>
          </a:bodyPr>
          <a:lstStyle/>
          <a:p>
            <a:r>
              <a:rPr kumimoji="1" lang="en-US" altLang="zh-CN" sz="1600" dirty="0"/>
              <a:t>②</a:t>
            </a:r>
            <a:endParaRPr kumimoji="1" lang="zh-CN" altLang="en-US" sz="1600" dirty="0"/>
          </a:p>
        </p:txBody>
      </p:sp>
      <p:cxnSp>
        <p:nvCxnSpPr>
          <p:cNvPr id="40" name="肘形连接符 39">
            <a:extLst>
              <a:ext uri="{FF2B5EF4-FFF2-40B4-BE49-F238E27FC236}">
                <a16:creationId xmlns:a16="http://schemas.microsoft.com/office/drawing/2014/main" id="{6F653302-F822-8249-9AC3-7C2153B3343F}"/>
              </a:ext>
            </a:extLst>
          </p:cNvPr>
          <p:cNvCxnSpPr>
            <a:cxnSpLocks/>
            <a:stCxn id="25" idx="3"/>
            <a:endCxn id="5" idx="1"/>
          </p:cNvCxnSpPr>
          <p:nvPr/>
        </p:nvCxnSpPr>
        <p:spPr>
          <a:xfrm flipV="1">
            <a:off x="6769294" y="3136134"/>
            <a:ext cx="1895666" cy="235800"/>
          </a:xfrm>
          <a:prstGeom prst="bent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1" name="肘形连接符 40">
            <a:extLst>
              <a:ext uri="{FF2B5EF4-FFF2-40B4-BE49-F238E27FC236}">
                <a16:creationId xmlns:a16="http://schemas.microsoft.com/office/drawing/2014/main" id="{68D71DC0-2BAE-F547-8FD4-77D34B3061D2}"/>
              </a:ext>
            </a:extLst>
          </p:cNvPr>
          <p:cNvCxnSpPr>
            <a:cxnSpLocks/>
            <a:stCxn id="25" idx="3"/>
            <a:endCxn id="4" idx="1"/>
          </p:cNvCxnSpPr>
          <p:nvPr/>
        </p:nvCxnSpPr>
        <p:spPr>
          <a:xfrm flipV="1">
            <a:off x="6769294" y="2475937"/>
            <a:ext cx="1895666" cy="895997"/>
          </a:xfrm>
          <a:prstGeom prst="bent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2" name="肘形连接符 41">
            <a:extLst>
              <a:ext uri="{FF2B5EF4-FFF2-40B4-BE49-F238E27FC236}">
                <a16:creationId xmlns:a16="http://schemas.microsoft.com/office/drawing/2014/main" id="{2DF8B497-BDB0-AD44-A8BE-9A7C67D21507}"/>
              </a:ext>
            </a:extLst>
          </p:cNvPr>
          <p:cNvCxnSpPr>
            <a:cxnSpLocks/>
            <a:stCxn id="25" idx="3"/>
            <a:endCxn id="7" idx="1"/>
          </p:cNvCxnSpPr>
          <p:nvPr/>
        </p:nvCxnSpPr>
        <p:spPr>
          <a:xfrm>
            <a:off x="6769293" y="3371935"/>
            <a:ext cx="1910004" cy="406744"/>
          </a:xfrm>
          <a:prstGeom prst="bent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3" name="直线箭头连接符 42">
            <a:extLst>
              <a:ext uri="{FF2B5EF4-FFF2-40B4-BE49-F238E27FC236}">
                <a16:creationId xmlns:a16="http://schemas.microsoft.com/office/drawing/2014/main" id="{17C25586-C513-1C42-B511-CF80D057F30F}"/>
              </a:ext>
            </a:extLst>
          </p:cNvPr>
          <p:cNvCxnSpPr>
            <a:cxnSpLocks/>
            <a:stCxn id="25" idx="2"/>
            <a:endCxn id="49" idx="0"/>
          </p:cNvCxnSpPr>
          <p:nvPr/>
        </p:nvCxnSpPr>
        <p:spPr>
          <a:xfrm>
            <a:off x="6234966" y="3699870"/>
            <a:ext cx="11662" cy="74194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44" name="文本框 43">
            <a:extLst>
              <a:ext uri="{FF2B5EF4-FFF2-40B4-BE49-F238E27FC236}">
                <a16:creationId xmlns:a16="http://schemas.microsoft.com/office/drawing/2014/main" id="{7B03CBF2-BDEB-9547-BABF-672AD7B227AD}"/>
              </a:ext>
            </a:extLst>
          </p:cNvPr>
          <p:cNvSpPr txBox="1"/>
          <p:nvPr/>
        </p:nvSpPr>
        <p:spPr>
          <a:xfrm>
            <a:off x="6250205" y="3805054"/>
            <a:ext cx="491390" cy="364372"/>
          </a:xfrm>
          <a:prstGeom prst="rect">
            <a:avLst/>
          </a:prstGeom>
          <a:noFill/>
        </p:spPr>
        <p:txBody>
          <a:bodyPr wrap="square" rtlCol="0">
            <a:spAutoFit/>
          </a:bodyPr>
          <a:lstStyle/>
          <a:p>
            <a:r>
              <a:rPr kumimoji="1" lang="en-US" altLang="zh-CN" sz="1600" dirty="0"/>
              <a:t>④</a:t>
            </a:r>
            <a:endParaRPr kumimoji="1" lang="zh-CN" altLang="en-US" sz="1600" dirty="0"/>
          </a:p>
        </p:txBody>
      </p:sp>
      <p:grpSp>
        <p:nvGrpSpPr>
          <p:cNvPr id="45" name="组合 44">
            <a:extLst>
              <a:ext uri="{FF2B5EF4-FFF2-40B4-BE49-F238E27FC236}">
                <a16:creationId xmlns:a16="http://schemas.microsoft.com/office/drawing/2014/main" id="{B481180B-27E2-4D45-AB8A-C0B187F6D271}"/>
              </a:ext>
            </a:extLst>
          </p:cNvPr>
          <p:cNvGrpSpPr/>
          <p:nvPr/>
        </p:nvGrpSpPr>
        <p:grpSpPr>
          <a:xfrm>
            <a:off x="3464669" y="4441816"/>
            <a:ext cx="5383158" cy="1418917"/>
            <a:chOff x="2793009" y="3525249"/>
            <a:chExt cx="4583705" cy="1318378"/>
          </a:xfrm>
        </p:grpSpPr>
        <p:sp>
          <p:nvSpPr>
            <p:cNvPr id="46" name="矩形 45">
              <a:extLst>
                <a:ext uri="{FF2B5EF4-FFF2-40B4-BE49-F238E27FC236}">
                  <a16:creationId xmlns:a16="http://schemas.microsoft.com/office/drawing/2014/main" id="{76A7D0D5-EDAB-1043-83CF-56C69F927E6F}"/>
                </a:ext>
              </a:extLst>
            </p:cNvPr>
            <p:cNvSpPr/>
            <p:nvPr/>
          </p:nvSpPr>
          <p:spPr>
            <a:xfrm>
              <a:off x="3346059" y="3539421"/>
              <a:ext cx="870171" cy="402562"/>
            </a:xfrm>
            <a:prstGeom prst="rect">
              <a:avLst/>
            </a:prstGeom>
            <a:solidFill>
              <a:schemeClr val="bg1">
                <a:lumMod val="8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pamixer</a:t>
              </a:r>
              <a:endParaRPr kumimoji="1" lang="zh-CN" altLang="en-US" sz="1600" dirty="0">
                <a:solidFill>
                  <a:schemeClr val="tx1"/>
                </a:solidFill>
              </a:endParaRPr>
            </a:p>
          </p:txBody>
        </p:sp>
        <p:sp>
          <p:nvSpPr>
            <p:cNvPr id="47" name="矩形 46">
              <a:extLst>
                <a:ext uri="{FF2B5EF4-FFF2-40B4-BE49-F238E27FC236}">
                  <a16:creationId xmlns:a16="http://schemas.microsoft.com/office/drawing/2014/main" id="{958A086D-AA3E-5647-9A77-BC57885153A7}"/>
                </a:ext>
              </a:extLst>
            </p:cNvPr>
            <p:cNvSpPr/>
            <p:nvPr/>
          </p:nvSpPr>
          <p:spPr>
            <a:xfrm>
              <a:off x="4706132" y="4364487"/>
              <a:ext cx="908880" cy="349418"/>
            </a:xfrm>
            <a:prstGeom prst="rect">
              <a:avLst/>
            </a:prstGeom>
            <a:solidFill>
              <a:schemeClr val="bg1">
                <a:lumMod val="8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FeedBS</a:t>
              </a:r>
              <a:endParaRPr kumimoji="1" lang="zh-CN" altLang="en-US" sz="1600" dirty="0">
                <a:solidFill>
                  <a:schemeClr val="tx1"/>
                </a:solidFill>
              </a:endParaRPr>
            </a:p>
          </p:txBody>
        </p:sp>
        <p:sp>
          <p:nvSpPr>
            <p:cNvPr id="48" name="矩形 47">
              <a:extLst>
                <a:ext uri="{FF2B5EF4-FFF2-40B4-BE49-F238E27FC236}">
                  <a16:creationId xmlns:a16="http://schemas.microsoft.com/office/drawing/2014/main" id="{65F9E04F-DF28-5E4F-B1E4-3AB562CA4FC4}"/>
                </a:ext>
              </a:extLst>
            </p:cNvPr>
            <p:cNvSpPr/>
            <p:nvPr/>
          </p:nvSpPr>
          <p:spPr>
            <a:xfrm>
              <a:off x="6115125" y="3526522"/>
              <a:ext cx="664684" cy="416449"/>
            </a:xfrm>
            <a:prstGeom prst="rect">
              <a:avLst/>
            </a:prstGeom>
            <a:solidFill>
              <a:schemeClr val="bg1">
                <a:lumMod val="8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GD</a:t>
              </a:r>
              <a:endParaRPr kumimoji="1" lang="zh-CN" altLang="en-US" sz="1600" dirty="0">
                <a:solidFill>
                  <a:schemeClr val="tx1"/>
                </a:solidFill>
              </a:endParaRPr>
            </a:p>
          </p:txBody>
        </p:sp>
        <p:sp>
          <p:nvSpPr>
            <p:cNvPr id="49" name="圆角矩形 48">
              <a:extLst>
                <a:ext uri="{FF2B5EF4-FFF2-40B4-BE49-F238E27FC236}">
                  <a16:creationId xmlns:a16="http://schemas.microsoft.com/office/drawing/2014/main" id="{8BB268E9-4A9E-EF42-8B39-D5E98FEA3624}"/>
                </a:ext>
              </a:extLst>
            </p:cNvPr>
            <p:cNvSpPr/>
            <p:nvPr/>
          </p:nvSpPr>
          <p:spPr>
            <a:xfrm>
              <a:off x="4610014" y="3525249"/>
              <a:ext cx="1103610" cy="417722"/>
            </a:xfrm>
            <a:prstGeom prst="roundRect">
              <a:avLst/>
            </a:prstGeom>
            <a:solidFill>
              <a:srgbClr val="00BF57"/>
            </a:solidFill>
            <a:ln>
              <a:solidFill>
                <a:schemeClr val="bg2">
                  <a:lumMod val="1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FeedProxy</a:t>
              </a:r>
              <a:endParaRPr kumimoji="1" lang="zh-CN" altLang="en-US" sz="1600" dirty="0">
                <a:solidFill>
                  <a:schemeClr val="tx1"/>
                </a:solidFill>
              </a:endParaRPr>
            </a:p>
          </p:txBody>
        </p:sp>
        <p:cxnSp>
          <p:nvCxnSpPr>
            <p:cNvPr id="50" name="直线箭头连接符 49">
              <a:extLst>
                <a:ext uri="{FF2B5EF4-FFF2-40B4-BE49-F238E27FC236}">
                  <a16:creationId xmlns:a16="http://schemas.microsoft.com/office/drawing/2014/main" id="{B48E3D27-394A-E142-BE78-9BEFEAA8E98E}"/>
                </a:ext>
              </a:extLst>
            </p:cNvPr>
            <p:cNvCxnSpPr>
              <a:cxnSpLocks/>
              <a:stCxn id="49" idx="1"/>
              <a:endCxn id="46" idx="3"/>
            </p:cNvCxnSpPr>
            <p:nvPr/>
          </p:nvCxnSpPr>
          <p:spPr>
            <a:xfrm flipH="1">
              <a:off x="4216230" y="3734110"/>
              <a:ext cx="393784" cy="6592"/>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51" name="直线箭头连接符 50">
              <a:extLst>
                <a:ext uri="{FF2B5EF4-FFF2-40B4-BE49-F238E27FC236}">
                  <a16:creationId xmlns:a16="http://schemas.microsoft.com/office/drawing/2014/main" id="{D87D8F69-3DD4-DE49-99FA-5F6238C850E6}"/>
                </a:ext>
              </a:extLst>
            </p:cNvPr>
            <p:cNvCxnSpPr>
              <a:cxnSpLocks/>
              <a:stCxn id="49" idx="3"/>
              <a:endCxn id="48" idx="1"/>
            </p:cNvCxnSpPr>
            <p:nvPr/>
          </p:nvCxnSpPr>
          <p:spPr>
            <a:xfrm>
              <a:off x="5713624" y="3734110"/>
              <a:ext cx="401501" cy="637"/>
            </a:xfrm>
            <a:prstGeom prst="straightConnector1">
              <a:avLst/>
            </a:prstGeom>
            <a:ln>
              <a:headEnd type="triangle" w="sm" len="med"/>
              <a:tailEnd type="triangle"/>
            </a:ln>
          </p:spPr>
          <p:style>
            <a:lnRef idx="1">
              <a:schemeClr val="dk1"/>
            </a:lnRef>
            <a:fillRef idx="0">
              <a:schemeClr val="dk1"/>
            </a:fillRef>
            <a:effectRef idx="0">
              <a:schemeClr val="dk1"/>
            </a:effectRef>
            <a:fontRef idx="minor">
              <a:schemeClr val="tx1"/>
            </a:fontRef>
          </p:style>
        </p:cxnSp>
        <p:cxnSp>
          <p:nvCxnSpPr>
            <p:cNvPr id="52" name="直线箭头连接符 51">
              <a:extLst>
                <a:ext uri="{FF2B5EF4-FFF2-40B4-BE49-F238E27FC236}">
                  <a16:creationId xmlns:a16="http://schemas.microsoft.com/office/drawing/2014/main" id="{A64CC5FE-64E2-D844-A6B3-7B78BA47D8B3}"/>
                </a:ext>
              </a:extLst>
            </p:cNvPr>
            <p:cNvCxnSpPr>
              <a:cxnSpLocks/>
              <a:stCxn id="49" idx="2"/>
              <a:endCxn id="47" idx="0"/>
            </p:cNvCxnSpPr>
            <p:nvPr/>
          </p:nvCxnSpPr>
          <p:spPr>
            <a:xfrm flipH="1">
              <a:off x="5160572" y="3942971"/>
              <a:ext cx="1247" cy="421516"/>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53" name="圆角矩形 52">
              <a:extLst>
                <a:ext uri="{FF2B5EF4-FFF2-40B4-BE49-F238E27FC236}">
                  <a16:creationId xmlns:a16="http://schemas.microsoft.com/office/drawing/2014/main" id="{4DC78DB9-87A6-EC40-933F-66F037B59583}"/>
                </a:ext>
              </a:extLst>
            </p:cNvPr>
            <p:cNvSpPr/>
            <p:nvPr/>
          </p:nvSpPr>
          <p:spPr>
            <a:xfrm>
              <a:off x="2997226" y="4360549"/>
              <a:ext cx="1433627" cy="349418"/>
            </a:xfrm>
            <a:prstGeom prst="roundRect">
              <a:avLst>
                <a:gd name="adj" fmla="val 50000"/>
              </a:avLst>
            </a:prstGeom>
            <a:solidFill>
              <a:schemeClr val="bg1">
                <a:lumMod val="95000"/>
              </a:schemeClr>
            </a:solidFill>
            <a:ln>
              <a:solidFill>
                <a:schemeClr val="bg2">
                  <a:lumMod val="1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FeedAdplus</a:t>
              </a:r>
              <a:endParaRPr kumimoji="1" lang="zh-CN" altLang="en-US" sz="1600" dirty="0">
                <a:solidFill>
                  <a:schemeClr val="tx1"/>
                </a:solidFill>
              </a:endParaRPr>
            </a:p>
          </p:txBody>
        </p:sp>
        <p:sp>
          <p:nvSpPr>
            <p:cNvPr id="54" name="圆角矩形 53">
              <a:extLst>
                <a:ext uri="{FF2B5EF4-FFF2-40B4-BE49-F238E27FC236}">
                  <a16:creationId xmlns:a16="http://schemas.microsoft.com/office/drawing/2014/main" id="{85130924-E735-3146-B4B8-D1D945B8F925}"/>
                </a:ext>
              </a:extLst>
            </p:cNvPr>
            <p:cNvSpPr/>
            <p:nvPr/>
          </p:nvSpPr>
          <p:spPr>
            <a:xfrm>
              <a:off x="5914374" y="4354945"/>
              <a:ext cx="1359905" cy="351085"/>
            </a:xfrm>
            <a:prstGeom prst="roundRect">
              <a:avLst>
                <a:gd name="adj" fmla="val 50000"/>
              </a:avLst>
            </a:prstGeom>
            <a:solidFill>
              <a:schemeClr val="bg1">
                <a:lumMod val="95000"/>
              </a:schemeClr>
            </a:solidFill>
            <a:ln>
              <a:solidFill>
                <a:schemeClr val="bg2">
                  <a:lumMod val="1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InterestBS</a:t>
              </a:r>
              <a:endParaRPr kumimoji="1" lang="zh-CN" altLang="en-US" sz="1600" dirty="0">
                <a:solidFill>
                  <a:schemeClr val="tx1"/>
                </a:solidFill>
              </a:endParaRPr>
            </a:p>
          </p:txBody>
        </p:sp>
        <p:sp>
          <p:nvSpPr>
            <p:cNvPr id="55" name="矩形 54">
              <a:extLst>
                <a:ext uri="{FF2B5EF4-FFF2-40B4-BE49-F238E27FC236}">
                  <a16:creationId xmlns:a16="http://schemas.microsoft.com/office/drawing/2014/main" id="{C31199B0-E83B-9D43-B1BF-7282489644A9}"/>
                </a:ext>
              </a:extLst>
            </p:cNvPr>
            <p:cNvSpPr/>
            <p:nvPr/>
          </p:nvSpPr>
          <p:spPr>
            <a:xfrm>
              <a:off x="2793009" y="4189549"/>
              <a:ext cx="4583705" cy="654078"/>
            </a:xfrm>
            <a:prstGeom prst="rect">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grpSp>
      <p:sp>
        <p:nvSpPr>
          <p:cNvPr id="56" name="圆角矩形 55">
            <a:extLst>
              <a:ext uri="{FF2B5EF4-FFF2-40B4-BE49-F238E27FC236}">
                <a16:creationId xmlns:a16="http://schemas.microsoft.com/office/drawing/2014/main" id="{CDCD1DA6-E293-FB42-9EC8-4E29452AFE50}"/>
              </a:ext>
            </a:extLst>
          </p:cNvPr>
          <p:cNvSpPr/>
          <p:nvPr/>
        </p:nvSpPr>
        <p:spPr>
          <a:xfrm>
            <a:off x="9027122" y="4679684"/>
            <a:ext cx="1296093" cy="333187"/>
          </a:xfrm>
          <a:prstGeom prst="roundRect">
            <a:avLst>
              <a:gd name="adj" fmla="val 50000"/>
            </a:avLst>
          </a:prstGeom>
          <a:solidFill>
            <a:schemeClr val="bg1">
              <a:lumMod val="95000"/>
            </a:schemeClr>
          </a:solidFill>
          <a:ln>
            <a:solidFill>
              <a:schemeClr val="bg2">
                <a:lumMod val="1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BesRtaBS</a:t>
            </a:r>
            <a:endParaRPr kumimoji="1" lang="zh-CN" altLang="en-US" sz="1600" dirty="0">
              <a:solidFill>
                <a:schemeClr val="tx1"/>
              </a:solidFill>
            </a:endParaRPr>
          </a:p>
        </p:txBody>
      </p:sp>
      <p:cxnSp>
        <p:nvCxnSpPr>
          <p:cNvPr id="57" name="直线箭头连接符 56">
            <a:extLst>
              <a:ext uri="{FF2B5EF4-FFF2-40B4-BE49-F238E27FC236}">
                <a16:creationId xmlns:a16="http://schemas.microsoft.com/office/drawing/2014/main" id="{7BC46B9E-9C20-884A-A522-AE5A512B749D}"/>
              </a:ext>
            </a:extLst>
          </p:cNvPr>
          <p:cNvCxnSpPr>
            <a:cxnSpLocks/>
            <a:stCxn id="25" idx="2"/>
            <a:endCxn id="56" idx="0"/>
          </p:cNvCxnSpPr>
          <p:nvPr/>
        </p:nvCxnSpPr>
        <p:spPr>
          <a:xfrm>
            <a:off x="6234965" y="3699871"/>
            <a:ext cx="3440204" cy="979813"/>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58" name="圆角矩形 57">
            <a:extLst>
              <a:ext uri="{FF2B5EF4-FFF2-40B4-BE49-F238E27FC236}">
                <a16:creationId xmlns:a16="http://schemas.microsoft.com/office/drawing/2014/main" id="{524A66BC-9039-E540-80A0-BC7DFAFCF396}"/>
              </a:ext>
            </a:extLst>
          </p:cNvPr>
          <p:cNvSpPr/>
          <p:nvPr/>
        </p:nvSpPr>
        <p:spPr>
          <a:xfrm>
            <a:off x="9791420" y="3568685"/>
            <a:ext cx="1006633" cy="394735"/>
          </a:xfrm>
          <a:prstGeom prst="roundRect">
            <a:avLst/>
          </a:prstGeom>
          <a:solidFill>
            <a:srgbClr val="FFFF00"/>
          </a:solidFill>
          <a:ln>
            <a:solidFill>
              <a:srgbClr val="FFC000"/>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rgbClr val="FF0000"/>
                </a:solidFill>
              </a:rPr>
              <a:t>XBOX</a:t>
            </a:r>
            <a:endParaRPr kumimoji="1" lang="zh-CN" altLang="en-US" sz="1600" dirty="0">
              <a:solidFill>
                <a:srgbClr val="FF0000"/>
              </a:solidFill>
            </a:endParaRPr>
          </a:p>
        </p:txBody>
      </p:sp>
      <p:sp>
        <p:nvSpPr>
          <p:cNvPr id="59" name="圆角矩形 58">
            <a:extLst>
              <a:ext uri="{FF2B5EF4-FFF2-40B4-BE49-F238E27FC236}">
                <a16:creationId xmlns:a16="http://schemas.microsoft.com/office/drawing/2014/main" id="{0ECED74A-93D8-4848-8471-2624A9DC5585}"/>
              </a:ext>
            </a:extLst>
          </p:cNvPr>
          <p:cNvSpPr/>
          <p:nvPr/>
        </p:nvSpPr>
        <p:spPr>
          <a:xfrm>
            <a:off x="10903543" y="3569259"/>
            <a:ext cx="1006633" cy="394735"/>
          </a:xfrm>
          <a:prstGeom prst="roundRect">
            <a:avLst/>
          </a:prstGeom>
          <a:solidFill>
            <a:srgbClr val="FFFF00"/>
          </a:solidFill>
          <a:ln>
            <a:solidFill>
              <a:srgbClr val="FFC000"/>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rgbClr val="FF0000"/>
                </a:solidFill>
              </a:rPr>
              <a:t>Redis</a:t>
            </a:r>
            <a:endParaRPr kumimoji="1" lang="zh-CN" altLang="en-US" sz="1600" dirty="0">
              <a:solidFill>
                <a:srgbClr val="FF0000"/>
              </a:solidFill>
            </a:endParaRPr>
          </a:p>
        </p:txBody>
      </p:sp>
      <p:sp>
        <p:nvSpPr>
          <p:cNvPr id="60" name="圆角矩形 59">
            <a:extLst>
              <a:ext uri="{FF2B5EF4-FFF2-40B4-BE49-F238E27FC236}">
                <a16:creationId xmlns:a16="http://schemas.microsoft.com/office/drawing/2014/main" id="{72C719F1-A8E9-D347-AC1C-2828F353E4AF}"/>
              </a:ext>
            </a:extLst>
          </p:cNvPr>
          <p:cNvSpPr/>
          <p:nvPr/>
        </p:nvSpPr>
        <p:spPr bwMode="auto">
          <a:xfrm>
            <a:off x="8570389" y="3464243"/>
            <a:ext cx="3438103" cy="650883"/>
          </a:xfrm>
          <a:prstGeom prst="roundRect">
            <a:avLst/>
          </a:prstGeom>
          <a:noFill/>
          <a:ln w="12700"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marR="0" indent="0" algn="ctr" defTabSz="914400" rtl="0" eaLnBrk="1" fontAlgn="base" latinLnBrk="0" hangingPunct="1">
              <a:lnSpc>
                <a:spcPct val="100000"/>
              </a:lnSpc>
              <a:spcBef>
                <a:spcPct val="0"/>
              </a:spcBef>
              <a:spcAft>
                <a:spcPct val="0"/>
              </a:spcAft>
              <a:buClr>
                <a:srgbClr val="2318DE"/>
              </a:buClr>
              <a:buSzPct val="100000"/>
              <a:buFontTx/>
              <a:buNone/>
              <a:tabLst/>
            </a:pPr>
            <a:endParaRPr kumimoji="0" lang="zh-CN" altLang="en-US" sz="1400" b="0" i="0" u="none" strike="noStrike" cap="none" normalizeH="0" baseline="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2599882740"/>
      </p:ext>
    </p:extLst>
  </p:cSld>
  <p:clrMapOvr>
    <a:masterClrMapping/>
  </p:clrMapOvr>
  <p:transition>
    <p:wipe dir="d"/>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budget_control</a:t>
            </a:r>
            <a:r>
              <a:rPr kumimoji="1" lang="zh-CN" altLang="en-US" sz="3600" dirty="0"/>
              <a:t> </a:t>
            </a:r>
            <a:r>
              <a:rPr kumimoji="1" lang="en-US" altLang="zh-CN" sz="3600" dirty="0"/>
              <a:t>&amp;</a:t>
            </a:r>
            <a:r>
              <a:rPr kumimoji="1" lang="zh-CN" altLang="en-US" sz="3600" dirty="0"/>
              <a:t> </a:t>
            </a:r>
            <a:r>
              <a:rPr kumimoji="1" lang="en-US" altLang="zh-CN" sz="3600" dirty="0" err="1"/>
              <a:t>dedup</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r>
              <a:rPr kumimoji="1" lang="zh-CN" altLang="en-US" dirty="0">
                <a:latin typeface="+mn-lt"/>
                <a:ea typeface="+mj-ea"/>
              </a:rPr>
              <a:t>主要功能：预算控制，广告去重</a:t>
            </a:r>
            <a:endParaRPr lang="en-US" altLang="zh-CN" sz="1800" dirty="0">
              <a:latin typeface="+mn-lt"/>
              <a:ea typeface="+mj-ea"/>
            </a:endParaRPr>
          </a:p>
          <a:p>
            <a:pPr lvl="1">
              <a:lnSpc>
                <a:spcPct val="150000"/>
              </a:lnSpc>
              <a:buClrTx/>
              <a:buSzPct val="120000"/>
            </a:pP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3">
            <a:extLst>
              <a:ext uri="{FF2B5EF4-FFF2-40B4-BE49-F238E27FC236}">
                <a16:creationId xmlns:a16="http://schemas.microsoft.com/office/drawing/2014/main" id="{CAB44F50-2ECF-0842-A9CA-7050D1D43858}"/>
              </a:ext>
            </a:extLst>
          </p:cNvPr>
          <p:cNvGraphicFramePr>
            <a:graphicFrameLocks noGrp="1"/>
          </p:cNvGraphicFramePr>
          <p:nvPr/>
        </p:nvGraphicFramePr>
        <p:xfrm>
          <a:off x="846137" y="1705504"/>
          <a:ext cx="10855327" cy="3550391"/>
        </p:xfrm>
        <a:graphic>
          <a:graphicData uri="http://schemas.openxmlformats.org/drawingml/2006/table">
            <a:tbl>
              <a:tblPr firstRow="1" bandRow="1">
                <a:tableStyleId>{5C22544A-7EE6-4342-B048-85BDC9FD1C3A}</a:tableStyleId>
              </a:tblPr>
              <a:tblGrid>
                <a:gridCol w="560817">
                  <a:extLst>
                    <a:ext uri="{9D8B030D-6E8A-4147-A177-3AD203B41FA5}">
                      <a16:colId xmlns:a16="http://schemas.microsoft.com/office/drawing/2014/main" val="1404024176"/>
                    </a:ext>
                  </a:extLst>
                </a:gridCol>
                <a:gridCol w="979059">
                  <a:extLst>
                    <a:ext uri="{9D8B030D-6E8A-4147-A177-3AD203B41FA5}">
                      <a16:colId xmlns:a16="http://schemas.microsoft.com/office/drawing/2014/main" val="1232736502"/>
                    </a:ext>
                  </a:extLst>
                </a:gridCol>
                <a:gridCol w="2828925">
                  <a:extLst>
                    <a:ext uri="{9D8B030D-6E8A-4147-A177-3AD203B41FA5}">
                      <a16:colId xmlns:a16="http://schemas.microsoft.com/office/drawing/2014/main" val="2751353782"/>
                    </a:ext>
                  </a:extLst>
                </a:gridCol>
                <a:gridCol w="6486526">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阶段</a:t>
                      </a:r>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2067031">
                <a:tc>
                  <a:txBody>
                    <a:bodyPr/>
                    <a:lstStyle/>
                    <a:p>
                      <a:r>
                        <a:rPr lang="en-US" altLang="zh-CN" dirty="0"/>
                        <a:t>1</a:t>
                      </a:r>
                      <a:endParaRPr lang="zh-CN" altLang="en-US" dirty="0"/>
                    </a:p>
                  </a:txBody>
                  <a:tcPr anchor="ctr" anchorCtr="1"/>
                </a:tc>
                <a:tc>
                  <a:txBody>
                    <a:bodyPr/>
                    <a:lstStyle/>
                    <a:p>
                      <a:r>
                        <a:rPr lang="en-US" altLang="zh-CN" dirty="0"/>
                        <a:t>budget-</a:t>
                      </a:r>
                    </a:p>
                    <a:p>
                      <a:r>
                        <a:rPr lang="en-US" altLang="zh-CN" dirty="0"/>
                        <a:t>control</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over_charge_control</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匀速消费，针对</a:t>
                      </a:r>
                      <a:r>
                        <a:rPr lang="en-US" altLang="zh-CN" dirty="0" err="1"/>
                        <a:t>ocpx</a:t>
                      </a:r>
                      <a:r>
                        <a:rPr lang="zh-CN" altLang="en-US" dirty="0"/>
                        <a:t>二阶段，</a:t>
                      </a:r>
                      <a:r>
                        <a:rPr lang="zh-CN" altLang="en-US" sz="1800" kern="1200" baseline="0" dirty="0">
                          <a:solidFill>
                            <a:schemeClr val="tx1"/>
                          </a:solidFill>
                          <a:effectLst/>
                          <a:latin typeface="Arial Unicode MS" panose="020B0604020202020204" pitchFamily="34" charset="-128"/>
                          <a:ea typeface="微软雅黑" panose="020B0503020204020204" pitchFamily="34" charset="-122"/>
                          <a:cs typeface="+mn-cs"/>
                        </a:rPr>
                        <a:t>根据剩余预算和剩余消费空间预估一个广告展现概率。根据概率判断是否过滤</a:t>
                      </a:r>
                      <a:endParaRPr lang="zh-CN" altLang="en-US" dirty="0"/>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rowSpan="3">
                  <a:txBody>
                    <a:bodyPr/>
                    <a:lstStyle/>
                    <a:p>
                      <a:r>
                        <a:rPr lang="en-US" altLang="zh-CN" dirty="0" err="1"/>
                        <a:t>dedup</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cpm_transfer</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调整</a:t>
                      </a:r>
                      <a:r>
                        <a:rPr lang="en-US" altLang="zh-CN" dirty="0" err="1"/>
                        <a:t>cpm</a:t>
                      </a:r>
                      <a:r>
                        <a:rPr lang="zh-CN" altLang="en-US" dirty="0"/>
                        <a:t>广告的</a:t>
                      </a:r>
                      <a:r>
                        <a:rPr lang="en-US" altLang="zh-CN" dirty="0"/>
                        <a:t>score</a:t>
                      </a:r>
                      <a:r>
                        <a:rPr lang="zh-CN" altLang="en-US" dirty="0"/>
                        <a:t>，乘上</a:t>
                      </a:r>
                      <a:r>
                        <a:rPr lang="en" altLang="zh-CN" sz="1800" b="0" kern="1200" dirty="0" err="1">
                          <a:solidFill>
                            <a:schemeClr val="dk1"/>
                          </a:solidFill>
                          <a:effectLst/>
                          <a:latin typeface="+mn-lt"/>
                          <a:ea typeface="+mn-ea"/>
                          <a:cs typeface="+mn-cs"/>
                        </a:rPr>
                        <a:t>cpm_adv_sort_ratio</a:t>
                      </a:r>
                      <a:r>
                        <a:rPr lang="zh-CN" altLang="en-US" sz="1800" b="0" kern="1200" dirty="0">
                          <a:solidFill>
                            <a:schemeClr val="dk1"/>
                          </a:solidFill>
                          <a:effectLst/>
                          <a:latin typeface="+mn-lt"/>
                          <a:ea typeface="+mn-ea"/>
                          <a:cs typeface="+mn-cs"/>
                        </a:rPr>
                        <a:t>（值为</a:t>
                      </a:r>
                      <a:r>
                        <a:rPr lang="en-US" altLang="zh-CN" sz="1800" b="0" kern="1200" dirty="0">
                          <a:solidFill>
                            <a:schemeClr val="dk1"/>
                          </a:solidFill>
                          <a:effectLst/>
                          <a:latin typeface="+mn-lt"/>
                          <a:ea typeface="+mn-ea"/>
                          <a:cs typeface="+mn-cs"/>
                        </a:rPr>
                        <a:t>1</a:t>
                      </a:r>
                      <a:r>
                        <a:rPr lang="zh-CN" altLang="en-US" sz="1800" b="0" kern="1200" dirty="0">
                          <a:solidFill>
                            <a:schemeClr val="dk1"/>
                          </a:solidFill>
                          <a:effectLst/>
                          <a:latin typeface="+mn-lt"/>
                          <a:ea typeface="+mn-ea"/>
                          <a:cs typeface="+mn-cs"/>
                        </a:rPr>
                        <a:t>）</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972687443"/>
                  </a:ext>
                </a:extLst>
              </a:tr>
              <a:tr h="370840">
                <a:tc>
                  <a:txBody>
                    <a:bodyPr/>
                    <a:lstStyle/>
                    <a:p>
                      <a:r>
                        <a:rPr lang="en-US" altLang="zh-CN" dirty="0"/>
                        <a:t>3</a:t>
                      </a:r>
                      <a:endParaRPr lang="zh-CN" altLang="en-US" dirty="0"/>
                    </a:p>
                  </a:txBody>
                  <a:tcPr anchor="ctr" anchorCtr="1"/>
                </a:tc>
                <a:tc vMerge="1">
                  <a:txBody>
                    <a:bodyPr/>
                    <a:lstStyle/>
                    <a:p>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dedup_proc</a:t>
                      </a:r>
                      <a:endParaRPr lang="en" altLang="zh-CN" sz="1800" b="0" kern="1200" dirty="0">
                        <a:solidFill>
                          <a:schemeClr val="dk1"/>
                        </a:solidFill>
                        <a:effectLst/>
                        <a:latin typeface="+mn-lt"/>
                        <a:ea typeface="+mn-ea"/>
                        <a:cs typeface="+mn-cs"/>
                      </a:endParaRPr>
                    </a:p>
                  </a:txBody>
                  <a:tcPr anchor="ctr"/>
                </a:tc>
                <a:tc>
                  <a:txBody>
                    <a:bodyPr/>
                    <a:lstStyle/>
                    <a:p>
                      <a:r>
                        <a:rPr lang="en-US" altLang="zh-CN" dirty="0" err="1"/>
                        <a:t>cpm</a:t>
                      </a:r>
                      <a:r>
                        <a:rPr lang="zh-CN" altLang="en-US" dirty="0"/>
                        <a:t>降序排列，根据</a:t>
                      </a:r>
                      <a:r>
                        <a:rPr lang="en-US" altLang="zh-CN" dirty="0" err="1"/>
                        <a:t>user_id</a:t>
                      </a:r>
                      <a:r>
                        <a:rPr lang="zh-CN" altLang="en-US" dirty="0"/>
                        <a:t>、</a:t>
                      </a:r>
                      <a:r>
                        <a:rPr lang="en-US" altLang="zh-CN" dirty="0" err="1"/>
                        <a:t>plan_id</a:t>
                      </a:r>
                      <a:r>
                        <a:rPr lang="zh-CN" altLang="en-US" dirty="0"/>
                        <a:t>、</a:t>
                      </a:r>
                      <a:r>
                        <a:rPr lang="en-US" altLang="zh-CN" dirty="0" err="1"/>
                        <a:t>unit_id</a:t>
                      </a:r>
                      <a:r>
                        <a:rPr lang="zh-CN" altLang="en-US" dirty="0"/>
                        <a:t>去重</a:t>
                      </a:r>
                    </a:p>
                  </a:txBody>
                  <a:tcPr anchor="ctr"/>
                </a:tc>
                <a:extLst>
                  <a:ext uri="{0D108BD9-81ED-4DB2-BD59-A6C34878D82A}">
                    <a16:rowId xmlns:a16="http://schemas.microsoft.com/office/drawing/2014/main" val="1430602906"/>
                  </a:ext>
                </a:extLst>
              </a:tr>
              <a:tr h="370840">
                <a:tc>
                  <a:txBody>
                    <a:bodyPr/>
                    <a:lstStyle/>
                    <a:p>
                      <a:r>
                        <a:rPr lang="en-US" altLang="zh-CN" dirty="0"/>
                        <a:t>4</a:t>
                      </a:r>
                      <a:endParaRPr lang="zh-CN" altLang="en-US" dirty="0"/>
                    </a:p>
                  </a:txBody>
                  <a:tcPr anchor="ctr" anchorCtr="1"/>
                </a:tc>
                <a:tc vMerge="1">
                  <a:txBody>
                    <a:bodyPr/>
                    <a:lstStyle/>
                    <a:p>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dedup_proc_quality</a:t>
                      </a:r>
                      <a:endParaRPr lang="en" altLang="zh-CN" sz="1800" b="0" kern="1200" dirty="0">
                        <a:solidFill>
                          <a:schemeClr val="dk1"/>
                        </a:solidFill>
                        <a:effectLst/>
                        <a:latin typeface="+mn-lt"/>
                        <a:ea typeface="+mn-ea"/>
                        <a:cs typeface="+mn-cs"/>
                      </a:endParaRPr>
                    </a:p>
                  </a:txBody>
                  <a:tcPr anchor="ctr"/>
                </a:tc>
                <a:tc>
                  <a:txBody>
                    <a:bodyPr/>
                    <a:lstStyle/>
                    <a:p>
                      <a:r>
                        <a:rPr lang="en-US" altLang="zh-CN" dirty="0" err="1"/>
                        <a:t>cpm</a:t>
                      </a:r>
                      <a:r>
                        <a:rPr lang="zh-CN" altLang="en-US" dirty="0"/>
                        <a:t>降序排列，根据</a:t>
                      </a:r>
                      <a:r>
                        <a:rPr lang="en-US" altLang="zh-CN" dirty="0"/>
                        <a:t>subject</a:t>
                      </a:r>
                      <a:r>
                        <a:rPr lang="zh-CN" altLang="en-US" dirty="0"/>
                        <a:t>、</a:t>
                      </a:r>
                      <a:r>
                        <a:rPr lang="en-US" altLang="zh-CN" dirty="0"/>
                        <a:t>brand</a:t>
                      </a:r>
                      <a:r>
                        <a:rPr lang="zh-CN" altLang="en-US" dirty="0"/>
                        <a:t>、</a:t>
                      </a:r>
                      <a:r>
                        <a:rPr lang="en-US" altLang="zh-CN" dirty="0"/>
                        <a:t>title</a:t>
                      </a:r>
                      <a:r>
                        <a:rPr lang="zh-CN" altLang="en-US" dirty="0"/>
                        <a:t>、</a:t>
                      </a:r>
                      <a:r>
                        <a:rPr lang="en-US" altLang="zh-CN" dirty="0"/>
                        <a:t>trade2</a:t>
                      </a:r>
                      <a:r>
                        <a:rPr lang="zh-CN" altLang="en-US" dirty="0"/>
                        <a:t>等去重</a:t>
                      </a:r>
                    </a:p>
                  </a:txBody>
                  <a:tcPr anchor="ctr"/>
                </a:tc>
                <a:extLst>
                  <a:ext uri="{0D108BD9-81ED-4DB2-BD59-A6C34878D82A}">
                    <a16:rowId xmlns:a16="http://schemas.microsoft.com/office/drawing/2014/main" val="4093976625"/>
                  </a:ext>
                </a:extLst>
              </a:tr>
            </a:tbl>
          </a:graphicData>
        </a:graphic>
      </p:graphicFrame>
    </p:spTree>
    <p:extLst>
      <p:ext uri="{BB962C8B-B14F-4D97-AF65-F5344CB8AC3E}">
        <p14:creationId xmlns:p14="http://schemas.microsoft.com/office/powerpoint/2010/main" val="405619841"/>
      </p:ext>
    </p:extLst>
  </p:cSld>
  <p:clrMapOvr>
    <a:masterClrMapping/>
  </p:clrMapOvr>
  <p:transition>
    <p:wipe dir="d"/>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-price</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r>
              <a:rPr kumimoji="1" lang="zh-CN" altLang="en-US" dirty="0">
                <a:latin typeface="+mn-lt"/>
                <a:ea typeface="+mj-ea"/>
              </a:rPr>
              <a:t>主要功能：</a:t>
            </a:r>
            <a:r>
              <a:rPr lang="zh-CN" altLang="en-US" dirty="0"/>
              <a:t>完成广告的最终计费</a:t>
            </a: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3">
            <a:extLst>
              <a:ext uri="{FF2B5EF4-FFF2-40B4-BE49-F238E27FC236}">
                <a16:creationId xmlns:a16="http://schemas.microsoft.com/office/drawing/2014/main" id="{CAB44F50-2ECF-0842-A9CA-7050D1D43858}"/>
              </a:ext>
            </a:extLst>
          </p:cNvPr>
          <p:cNvGraphicFramePr>
            <a:graphicFrameLocks noGrp="1"/>
          </p:cNvGraphicFramePr>
          <p:nvPr/>
        </p:nvGraphicFramePr>
        <p:xfrm>
          <a:off x="846137" y="1705504"/>
          <a:ext cx="10855327" cy="434848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4177482">
                  <a:extLst>
                    <a:ext uri="{9D8B030D-6E8A-4147-A177-3AD203B41FA5}">
                      <a16:colId xmlns:a16="http://schemas.microsoft.com/office/drawing/2014/main" val="2751353782"/>
                    </a:ext>
                  </a:extLst>
                </a:gridCol>
                <a:gridCol w="6086476">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calc_boost_thr</a:t>
                      </a:r>
                      <a:endParaRPr lang="en" altLang="zh-CN" sz="1800" b="0" kern="1200" dirty="0">
                        <a:solidFill>
                          <a:schemeClr val="dk1"/>
                        </a:solidFill>
                        <a:effectLst/>
                        <a:latin typeface="+mn-lt"/>
                        <a:ea typeface="+mn-ea"/>
                        <a:cs typeface="+mn-cs"/>
                      </a:endParaRPr>
                    </a:p>
                  </a:txBody>
                  <a:tcPr anchor="ctr"/>
                </a:tc>
                <a:tc>
                  <a:txBody>
                    <a:bodyPr/>
                    <a:lstStyle/>
                    <a:p>
                      <a:r>
                        <a:rPr lang="zh-CN" altLang="en-US" sz="1800" dirty="0">
                          <a:solidFill>
                            <a:srgbClr val="333333"/>
                          </a:solidFill>
                          <a:latin typeface="Arial" panose="020B0604020202020204" pitchFamily="34" charset="0"/>
                        </a:rPr>
                        <a:t>读取</a:t>
                      </a:r>
                      <a:r>
                        <a:rPr lang="en" altLang="zh-CN" sz="1800" dirty="0" err="1">
                          <a:solidFill>
                            <a:srgbClr val="333333"/>
                          </a:solidFill>
                          <a:latin typeface="Arial" panose="020B0604020202020204" pitchFamily="34" charset="0"/>
                        </a:rPr>
                        <a:t>src_params_boost.conf</a:t>
                      </a:r>
                      <a:r>
                        <a:rPr lang="zh-CN" altLang="en-US" sz="1800" dirty="0">
                          <a:solidFill>
                            <a:srgbClr val="333333"/>
                          </a:solidFill>
                          <a:latin typeface="Arial" panose="020B0604020202020204" pitchFamily="34" charset="0"/>
                        </a:rPr>
                        <a:t>配置信息，用于预算控制，设置</a:t>
                      </a:r>
                      <a:r>
                        <a:rPr lang="en" altLang="zh-CN" sz="1800" dirty="0" err="1">
                          <a:solidFill>
                            <a:srgbClr val="333333"/>
                          </a:solidFill>
                          <a:latin typeface="Arial" panose="020B0604020202020204" pitchFamily="34" charset="0"/>
                        </a:rPr>
                        <a:t>boost_cpm_delta</a:t>
                      </a:r>
                      <a:r>
                        <a:rPr lang="zh-CN" altLang="en-US" sz="1800" dirty="0">
                          <a:solidFill>
                            <a:srgbClr val="333333"/>
                          </a:solidFill>
                          <a:latin typeface="Arial" panose="020B0604020202020204" pitchFamily="34" charset="0"/>
                        </a:rPr>
                        <a:t>和</a:t>
                      </a:r>
                      <a:r>
                        <a:rPr lang="en" altLang="zh-CN" sz="1800" dirty="0" err="1">
                          <a:solidFill>
                            <a:srgbClr val="333333"/>
                          </a:solidFill>
                          <a:latin typeface="Arial" panose="020B0604020202020204" pitchFamily="34" charset="0"/>
                        </a:rPr>
                        <a:t>boost_ctcvr_thr</a:t>
                      </a:r>
                      <a:endParaRPr lang="zh-CN" altLang="en-US" dirty="0"/>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r>
                        <a:rPr lang="en" altLang="zh-CN" sz="1800" b="0" kern="1200" dirty="0" err="1">
                          <a:solidFill>
                            <a:srgbClr val="FF0000"/>
                          </a:solidFill>
                          <a:effectLst/>
                          <a:latin typeface="+mn-lt"/>
                          <a:ea typeface="+mn-ea"/>
                          <a:cs typeface="+mn-cs"/>
                        </a:rPr>
                        <a:t>ubmq_revise</a:t>
                      </a:r>
                      <a:endParaRPr lang="en" altLang="zh-CN" sz="1800" b="0" kern="1200" dirty="0">
                        <a:solidFill>
                          <a:srgbClr val="FF0000"/>
                        </a:solidFill>
                        <a:effectLst/>
                        <a:latin typeface="+mn-lt"/>
                        <a:ea typeface="+mn-ea"/>
                        <a:cs typeface="+mn-cs"/>
                      </a:endParaRPr>
                    </a:p>
                  </a:txBody>
                  <a:tcPr anchor="ctr"/>
                </a:tc>
                <a:tc>
                  <a:txBody>
                    <a:bodyPr/>
                    <a:lstStyle/>
                    <a:p>
                      <a:r>
                        <a:rPr lang="zh-CN" altLang="en-US" dirty="0"/>
                        <a:t>将</a:t>
                      </a:r>
                      <a:r>
                        <a:rPr lang="en-US" altLang="zh-CN" dirty="0" err="1"/>
                        <a:t>ubmq</a:t>
                      </a:r>
                      <a:r>
                        <a:rPr lang="zh-CN" altLang="en-US" dirty="0"/>
                        <a:t>引入</a:t>
                      </a:r>
                      <a:r>
                        <a:rPr lang="en-US" altLang="zh-CN" dirty="0" err="1"/>
                        <a:t>vcg</a:t>
                      </a:r>
                      <a:r>
                        <a:rPr lang="zh-CN" altLang="en-US" dirty="0"/>
                        <a:t>计算</a:t>
                      </a:r>
                    </a:p>
                  </a:txBody>
                  <a:tcPr anchor="ctr"/>
                </a:tc>
                <a:extLst>
                  <a:ext uri="{0D108BD9-81ED-4DB2-BD59-A6C34878D82A}">
                    <a16:rowId xmlns:a16="http://schemas.microsoft.com/office/drawing/2014/main" val="1119534305"/>
                  </a:ext>
                </a:extLst>
              </a:tr>
              <a:tr h="370840">
                <a:tc>
                  <a:txBody>
                    <a:bodyPr/>
                    <a:lstStyle/>
                    <a:p>
                      <a:r>
                        <a:rPr lang="en-US" altLang="zh-CN" dirty="0"/>
                        <a:t>3</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calc_mincpm_price</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异常价格兜底策略，设置</a:t>
                      </a:r>
                      <a:r>
                        <a:rPr lang="en" altLang="zh-CN" sz="1800" b="0" kern="1200" dirty="0" err="1">
                          <a:solidFill>
                            <a:schemeClr val="dk1"/>
                          </a:solidFill>
                          <a:effectLst/>
                          <a:latin typeface="+mn-lt"/>
                          <a:ea typeface="+mn-ea"/>
                          <a:cs typeface="+mn-cs"/>
                        </a:rPr>
                        <a:t>mincpm</a:t>
                      </a:r>
                      <a:r>
                        <a:rPr lang="zh-CN" altLang="en-US" sz="1800" b="0" kern="1200" dirty="0">
                          <a:solidFill>
                            <a:schemeClr val="dk1"/>
                          </a:solidFill>
                          <a:effectLst/>
                          <a:latin typeface="+mn-lt"/>
                          <a:ea typeface="+mn-ea"/>
                          <a:cs typeface="+mn-cs"/>
                        </a:rPr>
                        <a:t>，防止流量被贱卖</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972687443"/>
                  </a:ext>
                </a:extLst>
              </a:tr>
              <a:tr h="370840">
                <a:tc>
                  <a:txBody>
                    <a:bodyPr/>
                    <a:lstStyle/>
                    <a:p>
                      <a:r>
                        <a:rPr lang="en-US" altLang="zh-CN" dirty="0"/>
                        <a:t>4</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set_price_discount_ratio</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kern="1200" dirty="0">
                          <a:solidFill>
                            <a:schemeClr val="dk1"/>
                          </a:solidFill>
                          <a:effectLst/>
                          <a:latin typeface="+mn-lt"/>
                          <a:ea typeface="+mn-ea"/>
                          <a:cs typeface="+mn-cs"/>
                        </a:rPr>
                        <a:t>控制折扣比例是否在区间内，价格乘以比例</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091383708"/>
                  </a:ext>
                </a:extLst>
              </a:tr>
              <a:tr h="370840">
                <a:tc>
                  <a:txBody>
                    <a:bodyPr/>
                    <a:lstStyle/>
                    <a:p>
                      <a:r>
                        <a:rPr lang="en-US" altLang="zh-CN" dirty="0"/>
                        <a:t>5</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calc_tax</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对广告主信用违规进行扣税</a:t>
                      </a:r>
                    </a:p>
                  </a:txBody>
                  <a:tcPr anchor="ctr"/>
                </a:tc>
                <a:extLst>
                  <a:ext uri="{0D108BD9-81ED-4DB2-BD59-A6C34878D82A}">
                    <a16:rowId xmlns:a16="http://schemas.microsoft.com/office/drawing/2014/main" val="1430602906"/>
                  </a:ext>
                </a:extLst>
              </a:tr>
              <a:tr h="370840">
                <a:tc>
                  <a:txBody>
                    <a:bodyPr/>
                    <a:lstStyle/>
                    <a:p>
                      <a:r>
                        <a:rPr lang="en-US" altLang="zh-CN" dirty="0"/>
                        <a:t>6</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promote_quantity_price_ratio_adjust</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针对</a:t>
                      </a:r>
                      <a:r>
                        <a:rPr lang="en-US" altLang="zh-CN" dirty="0" err="1"/>
                        <a:t>ocpc</a:t>
                      </a:r>
                      <a:r>
                        <a:rPr lang="zh-CN" altLang="en-US" dirty="0"/>
                        <a:t>二阶段广告进行打折</a:t>
                      </a:r>
                    </a:p>
                  </a:txBody>
                  <a:tcPr anchor="ctr"/>
                </a:tc>
                <a:extLst>
                  <a:ext uri="{0D108BD9-81ED-4DB2-BD59-A6C34878D82A}">
                    <a16:rowId xmlns:a16="http://schemas.microsoft.com/office/drawing/2014/main" val="4093976625"/>
                  </a:ext>
                </a:extLst>
              </a:tr>
              <a:tr h="370840">
                <a:tc>
                  <a:txBody>
                    <a:bodyPr/>
                    <a:lstStyle/>
                    <a:p>
                      <a:r>
                        <a:rPr lang="en-US" altLang="zh-CN" dirty="0"/>
                        <a:t>7</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ocpc_feedback_price_ratio_adjust</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针对</a:t>
                      </a:r>
                      <a:r>
                        <a:rPr lang="en-US" altLang="zh-CN" dirty="0" err="1"/>
                        <a:t>ocpc</a:t>
                      </a:r>
                      <a:r>
                        <a:rPr lang="zh-CN" altLang="en-US" dirty="0"/>
                        <a:t>二阶段广告进行打折，游戏广告进一步打折</a:t>
                      </a:r>
                    </a:p>
                  </a:txBody>
                  <a:tcPr anchor="ctr"/>
                </a:tc>
                <a:extLst>
                  <a:ext uri="{0D108BD9-81ED-4DB2-BD59-A6C34878D82A}">
                    <a16:rowId xmlns:a16="http://schemas.microsoft.com/office/drawing/2014/main" val="738504159"/>
                  </a:ext>
                </a:extLst>
              </a:tr>
              <a:tr h="370840">
                <a:tc>
                  <a:txBody>
                    <a:bodyPr/>
                    <a:lstStyle/>
                    <a:p>
                      <a:r>
                        <a:rPr lang="en-US" altLang="zh-CN" dirty="0"/>
                        <a:t>8</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set_ocpc_to_ocpm_af_price</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 sz="1800" b="0" kern="1200" dirty="0">
                          <a:solidFill>
                            <a:schemeClr val="dk1"/>
                          </a:solidFill>
                          <a:effectLst/>
                          <a:latin typeface="+mn-lt"/>
                          <a:ea typeface="+mn-ea"/>
                          <a:cs typeface="+mn-cs"/>
                        </a:rPr>
                        <a:t>对</a:t>
                      </a:r>
                      <a:r>
                        <a:rPr lang="en-US" altLang="zh-CN" sz="1800" b="0" kern="1200" dirty="0" err="1">
                          <a:solidFill>
                            <a:schemeClr val="dk1"/>
                          </a:solidFill>
                          <a:effectLst/>
                          <a:latin typeface="+mn-lt"/>
                          <a:ea typeface="+mn-ea"/>
                          <a:cs typeface="+mn-cs"/>
                        </a:rPr>
                        <a:t>ocpm</a:t>
                      </a:r>
                      <a:r>
                        <a:rPr lang="zh-CN" altLang="en-US" sz="1800" b="0" kern="1200" dirty="0">
                          <a:solidFill>
                            <a:schemeClr val="dk1"/>
                          </a:solidFill>
                          <a:effectLst/>
                          <a:latin typeface="+mn-lt"/>
                          <a:ea typeface="+mn-ea"/>
                          <a:cs typeface="+mn-cs"/>
                        </a:rPr>
                        <a:t>广告进行价格调整</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4174108288"/>
                  </a:ext>
                </a:extLst>
              </a:tr>
              <a:tr h="370840">
                <a:tc>
                  <a:txBody>
                    <a:bodyPr/>
                    <a:lstStyle/>
                    <a:p>
                      <a:r>
                        <a:rPr lang="en-US" altLang="zh-CN" dirty="0"/>
                        <a:t>9</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revise_ocpm_price_by_ctrq_with_dict</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a:t>
                      </a:r>
                      <a:r>
                        <a:rPr lang="en-US" altLang="zh-CN" dirty="0" err="1"/>
                        <a:t>ocpm</a:t>
                      </a:r>
                      <a:r>
                        <a:rPr lang="zh-CN" altLang="en-US" dirty="0"/>
                        <a:t>广告，根据</a:t>
                      </a:r>
                      <a:r>
                        <a:rPr lang="en" altLang="zh-CN" sz="1800" b="0" kern="1200" dirty="0" err="1">
                          <a:solidFill>
                            <a:schemeClr val="dk1"/>
                          </a:solidFill>
                          <a:effectLst/>
                          <a:latin typeface="+mn-lt"/>
                          <a:ea typeface="+mn-ea"/>
                          <a:cs typeface="+mn-cs"/>
                        </a:rPr>
                        <a:t>price_revise_ratio</a:t>
                      </a:r>
                      <a:r>
                        <a:rPr lang="zh-CN" altLang="en-US" sz="1800" b="0" kern="1200" dirty="0">
                          <a:solidFill>
                            <a:schemeClr val="dk1"/>
                          </a:solidFill>
                          <a:effectLst/>
                          <a:latin typeface="+mn-lt"/>
                          <a:ea typeface="+mn-ea"/>
                          <a:cs typeface="+mn-cs"/>
                        </a:rPr>
                        <a:t>进行调价</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629025640"/>
                  </a:ext>
                </a:extLst>
              </a:tr>
              <a:tr h="370840">
                <a:tc>
                  <a:txBody>
                    <a:bodyPr/>
                    <a:lstStyle/>
                    <a:p>
                      <a:r>
                        <a:rPr lang="en-US" altLang="zh-CN" dirty="0"/>
                        <a:t>10</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revise_ocpm_price_common</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a:t>
                      </a:r>
                      <a:r>
                        <a:rPr lang="en-US" altLang="zh-CN" dirty="0" err="1"/>
                        <a:t>ocpm</a:t>
                      </a:r>
                      <a:r>
                        <a:rPr lang="zh-CN" altLang="en-US" dirty="0"/>
                        <a:t>广告，根据</a:t>
                      </a:r>
                      <a:r>
                        <a:rPr lang="en" altLang="zh-CN" sz="1800" b="0" kern="1200" dirty="0" err="1">
                          <a:solidFill>
                            <a:schemeClr val="dk1"/>
                          </a:solidFill>
                          <a:effectLst/>
                          <a:latin typeface="+mn-lt"/>
                          <a:ea typeface="+mn-ea"/>
                          <a:cs typeface="+mn-cs"/>
                        </a:rPr>
                        <a:t>ocpm_price_ajust_ratio</a:t>
                      </a:r>
                      <a:r>
                        <a:rPr lang="en-US" altLang="zh-CN" sz="1800" b="0" kern="1200" dirty="0">
                          <a:solidFill>
                            <a:schemeClr val="dk1"/>
                          </a:solidFill>
                          <a:effectLst/>
                          <a:latin typeface="+mn-lt"/>
                          <a:ea typeface="+mn-ea"/>
                          <a:cs typeface="+mn-cs"/>
                        </a:rPr>
                        <a:t>(0.975)</a:t>
                      </a:r>
                      <a:r>
                        <a:rPr lang="zh-CN" altLang="en-US" sz="1800" b="0" kern="1200" dirty="0">
                          <a:solidFill>
                            <a:schemeClr val="dk1"/>
                          </a:solidFill>
                          <a:effectLst/>
                          <a:latin typeface="+mn-lt"/>
                          <a:ea typeface="+mn-ea"/>
                          <a:cs typeface="+mn-cs"/>
                        </a:rPr>
                        <a:t>调价</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3841166698"/>
                  </a:ext>
                </a:extLst>
              </a:tr>
            </a:tbl>
          </a:graphicData>
        </a:graphic>
      </p:graphicFrame>
    </p:spTree>
    <p:extLst>
      <p:ext uri="{BB962C8B-B14F-4D97-AF65-F5344CB8AC3E}">
        <p14:creationId xmlns:p14="http://schemas.microsoft.com/office/powerpoint/2010/main" val="2032912666"/>
      </p:ext>
    </p:extLst>
  </p:cSld>
  <p:clrMapOvr>
    <a:masterClrMapping/>
  </p:clrMapOvr>
  <p:transition>
    <p:wipe dir="d"/>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099EC5BF-D80C-1F45-AF79-72A30F882DD0}"/>
                  </a:ext>
                </a:extLst>
              </p:cNvPr>
              <p:cNvSpPr txBox="1"/>
              <p:nvPr/>
            </p:nvSpPr>
            <p:spPr>
              <a:xfrm>
                <a:off x="277647" y="1197426"/>
                <a:ext cx="9454181" cy="4942117"/>
              </a:xfrm>
              <a:prstGeom prst="rect">
                <a:avLst/>
              </a:prstGeom>
              <a:noFill/>
            </p:spPr>
            <p:txBody>
              <a:bodyPr wrap="square" rtlCol="0">
                <a:noAutofit/>
              </a:bodyPr>
              <a:lstStyle/>
              <a:p>
                <a:r>
                  <a:rPr lang="en" altLang="zh-CN" sz="2000" b="1" dirty="0">
                    <a:latin typeface="Arial" panose="020B0604020202020204" pitchFamily="34" charset="0"/>
                  </a:rPr>
                  <a:t>GSP (Generalized Second Price, </a:t>
                </a:r>
                <a:r>
                  <a:rPr lang="zh-CN" altLang="en-US" sz="2000" b="1" dirty="0">
                    <a:latin typeface="Arial" panose="020B0604020202020204" pitchFamily="34" charset="0"/>
                  </a:rPr>
                  <a:t>广义第二价格</a:t>
                </a:r>
                <a:r>
                  <a:rPr lang="en-US" altLang="zh-CN" sz="2000" b="1" dirty="0">
                    <a:latin typeface="Arial" panose="020B0604020202020204" pitchFamily="34" charset="0"/>
                  </a:rPr>
                  <a:t>)</a:t>
                </a:r>
                <a:r>
                  <a:rPr lang="zh-CN" altLang="en-US" sz="2000" b="1" dirty="0">
                    <a:latin typeface="Arial" panose="020B0604020202020204" pitchFamily="34" charset="0"/>
                  </a:rPr>
                  <a:t>：</a:t>
                </a:r>
                <a:endParaRPr lang="zh-CN" altLang="en-US" sz="2000" b="1" dirty="0"/>
              </a:p>
              <a:p>
                <a:endParaRPr kumimoji="1" lang="en-US" altLang="zh-CN" dirty="0"/>
              </a:p>
              <a:p>
                <a:pPr/>
                <a14:m>
                  <m:oMathPara xmlns:m="http://schemas.openxmlformats.org/officeDocument/2006/math">
                    <m:oMathParaPr>
                      <m:jc m:val="centerGroup"/>
                    </m:oMathParaPr>
                    <m:oMath xmlns:m="http://schemas.openxmlformats.org/officeDocument/2006/math">
                      <m:r>
                        <a:rPr lang="en-US" altLang="zh-CN" sz="2400" i="1">
                          <a:latin typeface="Cambria Math" panose="02040503050406030204" pitchFamily="18" charset="0"/>
                          <a:ea typeface="微软雅黑" panose="020B0503020204020204" pitchFamily="34" charset="-122"/>
                        </a:rPr>
                        <m:t>𝐺𝑆</m:t>
                      </m:r>
                      <m:sSub>
                        <m:sSubPr>
                          <m:ctrlPr>
                            <a:rPr lang="en-US" altLang="zh-CN" sz="2400" i="1">
                              <a:latin typeface="Cambria Math" panose="02040503050406030204" pitchFamily="18" charset="0"/>
                              <a:ea typeface="微软雅黑" panose="020B0503020204020204" pitchFamily="34" charset="-122"/>
                            </a:rPr>
                          </m:ctrlPr>
                        </m:sSubPr>
                        <m:e>
                          <m:r>
                            <a:rPr lang="en-US" altLang="zh-CN" sz="2400" i="1">
                              <a:latin typeface="Cambria Math" panose="02040503050406030204" pitchFamily="18" charset="0"/>
                              <a:ea typeface="微软雅黑" panose="020B0503020204020204" pitchFamily="34" charset="-122"/>
                            </a:rPr>
                            <m:t>𝑃</m:t>
                          </m:r>
                        </m:e>
                        <m:sub>
                          <m:r>
                            <a:rPr lang="en-US" altLang="zh-CN" sz="2400" i="1">
                              <a:latin typeface="Cambria Math" panose="02040503050406030204" pitchFamily="18" charset="0"/>
                              <a:ea typeface="微软雅黑" panose="020B0503020204020204" pitchFamily="34" charset="-122"/>
                            </a:rPr>
                            <m:t>𝑝𝑟𝑖𝑐</m:t>
                          </m:r>
                          <m:sSub>
                            <m:sSubPr>
                              <m:ctrlPr>
                                <a:rPr lang="en-US" altLang="zh-CN" sz="2400" i="1">
                                  <a:latin typeface="Cambria Math" panose="02040503050406030204" pitchFamily="18" charset="0"/>
                                  <a:ea typeface="微软雅黑" panose="020B0503020204020204" pitchFamily="34" charset="-122"/>
                                </a:rPr>
                              </m:ctrlPr>
                            </m:sSubPr>
                            <m:e>
                              <m:r>
                                <a:rPr lang="en-US" altLang="zh-CN" sz="2400" i="1">
                                  <a:latin typeface="Cambria Math" panose="02040503050406030204" pitchFamily="18" charset="0"/>
                                  <a:ea typeface="微软雅黑" panose="020B0503020204020204" pitchFamily="34" charset="-122"/>
                                </a:rPr>
                                <m:t>𝑒</m:t>
                              </m:r>
                            </m:e>
                            <m:sub>
                              <m:r>
                                <a:rPr lang="en-US" altLang="zh-CN" sz="2400" i="1">
                                  <a:latin typeface="Cambria Math" panose="02040503050406030204" pitchFamily="18" charset="0"/>
                                  <a:ea typeface="微软雅黑" panose="020B0503020204020204" pitchFamily="34" charset="-122"/>
                                </a:rPr>
                                <m:t>𝑗</m:t>
                              </m:r>
                            </m:sub>
                          </m:sSub>
                        </m:sub>
                      </m:sSub>
                      <m:r>
                        <a:rPr lang="en-US" altLang="zh-CN" sz="2400" i="1">
                          <a:latin typeface="Cambria Math" panose="02040503050406030204" pitchFamily="18" charset="0"/>
                          <a:ea typeface="微软雅黑" panose="020B0503020204020204" pitchFamily="34" charset="-122"/>
                        </a:rPr>
                        <m:t>=</m:t>
                      </m:r>
                      <m:r>
                        <a:rPr lang="zh-CN" altLang="en-US" sz="2400" i="1">
                          <a:latin typeface="Cambria Math" panose="02040503050406030204" pitchFamily="18" charset="0"/>
                          <a:ea typeface="微软雅黑" panose="020B0503020204020204" pitchFamily="34" charset="-122"/>
                        </a:rPr>
                        <m:t> </m:t>
                      </m:r>
                      <m:f>
                        <m:fPr>
                          <m:ctrlPr>
                            <a:rPr lang="en-US" altLang="zh-CN" sz="2400" i="1">
                              <a:latin typeface="Cambria Math" panose="02040503050406030204" pitchFamily="18" charset="0"/>
                              <a:ea typeface="微软雅黑" panose="020B0503020204020204" pitchFamily="34" charset="-122"/>
                            </a:rPr>
                          </m:ctrlPr>
                        </m:fPr>
                        <m:num>
                          <m:r>
                            <a:rPr lang="en-US" altLang="zh-CN" sz="2400" i="1">
                              <a:latin typeface="Cambria Math" panose="02040503050406030204" pitchFamily="18" charset="0"/>
                              <a:ea typeface="微软雅黑" panose="020B0503020204020204" pitchFamily="34" charset="-122"/>
                            </a:rPr>
                            <m:t>𝑐𝑡</m:t>
                          </m:r>
                          <m:sSub>
                            <m:sSubPr>
                              <m:ctrlPr>
                                <a:rPr lang="en-US" altLang="zh-CN" sz="2400" i="1">
                                  <a:latin typeface="Cambria Math" panose="02040503050406030204" pitchFamily="18" charset="0"/>
                                  <a:ea typeface="微软雅黑" panose="020B0503020204020204" pitchFamily="34" charset="-122"/>
                                </a:rPr>
                              </m:ctrlPr>
                            </m:sSubPr>
                            <m:e>
                              <m:r>
                                <a:rPr lang="en-US" altLang="zh-CN" sz="2400" i="1">
                                  <a:latin typeface="Cambria Math" panose="02040503050406030204" pitchFamily="18" charset="0"/>
                                  <a:ea typeface="微软雅黑" panose="020B0503020204020204" pitchFamily="34" charset="-122"/>
                                </a:rPr>
                                <m:t>𝑟</m:t>
                              </m:r>
                            </m:e>
                            <m:sub>
                              <m:r>
                                <a:rPr lang="en-US" altLang="zh-CN" sz="2400" i="1">
                                  <a:latin typeface="Cambria Math" panose="02040503050406030204" pitchFamily="18" charset="0"/>
                                  <a:ea typeface="微软雅黑" panose="020B0503020204020204" pitchFamily="34" charset="-122"/>
                                </a:rPr>
                                <m:t>𝑗</m:t>
                              </m:r>
                              <m:r>
                                <a:rPr lang="en-US" altLang="zh-CN" sz="2400" i="1">
                                  <a:latin typeface="Cambria Math" panose="02040503050406030204" pitchFamily="18" charset="0"/>
                                  <a:ea typeface="微软雅黑" panose="020B0503020204020204" pitchFamily="34" charset="-122"/>
                                </a:rPr>
                                <m:t>+1</m:t>
                              </m:r>
                            </m:sub>
                          </m:sSub>
                          <m:r>
                            <a:rPr lang="zh-CN" altLang="en-US" sz="2400" i="1">
                              <a:latin typeface="Cambria Math" panose="02040503050406030204" pitchFamily="18" charset="0"/>
                              <a:ea typeface="微软雅黑" panose="020B0503020204020204" pitchFamily="34" charset="-122"/>
                            </a:rPr>
                            <m:t>∗</m:t>
                          </m:r>
                          <m:r>
                            <a:rPr lang="en-US" altLang="zh-CN" sz="2400" i="1">
                              <a:latin typeface="Cambria Math" panose="02040503050406030204" pitchFamily="18" charset="0"/>
                              <a:ea typeface="微软雅黑" panose="020B0503020204020204" pitchFamily="34" charset="-122"/>
                            </a:rPr>
                            <m:t>𝑏𝑖</m:t>
                          </m:r>
                          <m:sSub>
                            <m:sSubPr>
                              <m:ctrlPr>
                                <a:rPr lang="en-US" altLang="zh-CN" sz="2400" i="1">
                                  <a:latin typeface="Cambria Math" panose="02040503050406030204" pitchFamily="18" charset="0"/>
                                  <a:ea typeface="微软雅黑" panose="020B0503020204020204" pitchFamily="34" charset="-122"/>
                                </a:rPr>
                              </m:ctrlPr>
                            </m:sSubPr>
                            <m:e>
                              <m:r>
                                <a:rPr lang="en-US" altLang="zh-CN" sz="2400" i="1">
                                  <a:latin typeface="Cambria Math" panose="02040503050406030204" pitchFamily="18" charset="0"/>
                                  <a:ea typeface="微软雅黑" panose="020B0503020204020204" pitchFamily="34" charset="-122"/>
                                </a:rPr>
                                <m:t>𝑑</m:t>
                              </m:r>
                            </m:e>
                            <m:sub>
                              <m:r>
                                <a:rPr lang="en-US" altLang="zh-CN" sz="2400" i="1">
                                  <a:latin typeface="Cambria Math" panose="02040503050406030204" pitchFamily="18" charset="0"/>
                                  <a:ea typeface="微软雅黑" panose="020B0503020204020204" pitchFamily="34" charset="-122"/>
                                </a:rPr>
                                <m:t>𝑗</m:t>
                              </m:r>
                              <m:r>
                                <a:rPr lang="en-US" altLang="zh-CN" sz="2400" i="1">
                                  <a:latin typeface="Cambria Math" panose="02040503050406030204" pitchFamily="18" charset="0"/>
                                  <a:ea typeface="微软雅黑" panose="020B0503020204020204" pitchFamily="34" charset="-122"/>
                                </a:rPr>
                                <m:t>+1</m:t>
                              </m:r>
                            </m:sub>
                          </m:sSub>
                        </m:num>
                        <m:den>
                          <m:r>
                            <a:rPr lang="en-US" altLang="zh-CN" sz="2400" i="1">
                              <a:latin typeface="Cambria Math" panose="02040503050406030204" pitchFamily="18" charset="0"/>
                              <a:ea typeface="微软雅黑" panose="020B0503020204020204" pitchFamily="34" charset="-122"/>
                            </a:rPr>
                            <m:t>𝑐𝑡</m:t>
                          </m:r>
                          <m:sSub>
                            <m:sSubPr>
                              <m:ctrlPr>
                                <a:rPr lang="en-US" altLang="zh-CN" sz="2400" i="1">
                                  <a:latin typeface="Cambria Math" panose="02040503050406030204" pitchFamily="18" charset="0"/>
                                  <a:ea typeface="微软雅黑" panose="020B0503020204020204" pitchFamily="34" charset="-122"/>
                                </a:rPr>
                              </m:ctrlPr>
                            </m:sSubPr>
                            <m:e>
                              <m:r>
                                <a:rPr lang="en-US" altLang="zh-CN" sz="2400" i="1">
                                  <a:latin typeface="Cambria Math" panose="02040503050406030204" pitchFamily="18" charset="0"/>
                                  <a:ea typeface="微软雅黑" panose="020B0503020204020204" pitchFamily="34" charset="-122"/>
                                </a:rPr>
                                <m:t>𝑟</m:t>
                              </m:r>
                            </m:e>
                            <m:sub>
                              <m:r>
                                <a:rPr lang="en-US" altLang="zh-CN" sz="2400" i="1">
                                  <a:latin typeface="Cambria Math" panose="02040503050406030204" pitchFamily="18" charset="0"/>
                                  <a:ea typeface="微软雅黑" panose="020B0503020204020204" pitchFamily="34" charset="-122"/>
                                </a:rPr>
                                <m:t>𝑗</m:t>
                              </m:r>
                            </m:sub>
                          </m:sSub>
                        </m:den>
                      </m:f>
                      <m:r>
                        <a:rPr lang="en-US" altLang="zh-CN" sz="2400" i="1">
                          <a:latin typeface="Cambria Math" panose="02040503050406030204" pitchFamily="18" charset="0"/>
                          <a:ea typeface="微软雅黑" panose="020B0503020204020204" pitchFamily="34" charset="-122"/>
                        </a:rPr>
                        <m:t>+0.5</m:t>
                      </m:r>
                    </m:oMath>
                  </m:oMathPara>
                </a14:m>
                <a:endParaRPr kumimoji="1" lang="en-US" altLang="zh-CN" sz="2400" dirty="0"/>
              </a:p>
              <a:p>
                <a:endParaRPr kumimoji="1" lang="en-US" altLang="zh-CN" dirty="0"/>
              </a:p>
              <a:p>
                <a:r>
                  <a:rPr lang="en" altLang="zh-CN" sz="2000" b="1" dirty="0">
                    <a:latin typeface="Arial" panose="020B0604020202020204" pitchFamily="34" charset="0"/>
                  </a:rPr>
                  <a:t>VCG (</a:t>
                </a:r>
                <a:r>
                  <a:rPr lang="en" altLang="zh-CN" sz="2000" b="1" dirty="0" err="1">
                    <a:latin typeface="Arial" panose="020B0604020202020204" pitchFamily="34" charset="0"/>
                  </a:rPr>
                  <a:t>Vickrey</a:t>
                </a:r>
                <a:r>
                  <a:rPr lang="en" altLang="zh-CN" sz="2000" b="1" dirty="0">
                    <a:latin typeface="Arial" panose="020B0604020202020204" pitchFamily="34" charset="0"/>
                  </a:rPr>
                  <a:t>-Clarke-Groves)</a:t>
                </a:r>
                <a:r>
                  <a:rPr lang="zh-CN" altLang="en-US" sz="2000" b="1" dirty="0">
                    <a:latin typeface="Arial" panose="020B0604020202020204" pitchFamily="34" charset="0"/>
                  </a:rPr>
                  <a:t>：</a:t>
                </a:r>
                <a:endParaRPr lang="en-US" altLang="zh-CN" sz="2000" b="1" dirty="0">
                  <a:latin typeface="Arial" panose="020B0604020202020204" pitchFamily="34" charset="0"/>
                </a:endParaRPr>
              </a:p>
              <a:p>
                <a:endParaRPr lang="en-US" altLang="zh-CN" sz="2000" b="1" dirty="0">
                  <a:latin typeface="Arial" panose="020B0604020202020204" pitchFamily="34" charset="0"/>
                </a:endParaRPr>
              </a:p>
              <a:p>
                <a:endParaRPr lang="en-US" altLang="zh-CN" sz="2000" b="1" dirty="0">
                  <a:latin typeface="Arial" panose="020B0604020202020204" pitchFamily="34" charset="0"/>
                </a:endParaRPr>
              </a:p>
              <a:p>
                <a:endParaRPr lang="en-US" altLang="zh-CN" sz="2000" b="1" dirty="0">
                  <a:latin typeface="Arial" panose="020B0604020202020204" pitchFamily="34" charset="0"/>
                </a:endParaRPr>
              </a:p>
              <a:p>
                <a:endParaRPr lang="en-US" altLang="zh-CN" sz="2000" b="1" dirty="0">
                  <a:latin typeface="Arial" panose="020B0604020202020204" pitchFamily="34" charset="0"/>
                </a:endParaRPr>
              </a:p>
              <a:p>
                <a:endParaRPr lang="en-US" altLang="zh-CN" sz="2000" b="1" dirty="0">
                  <a:latin typeface="Arial" panose="020B0604020202020204" pitchFamily="34" charset="0"/>
                </a:endParaRPr>
              </a:p>
              <a:p>
                <a:r>
                  <a:rPr lang="en-US" altLang="zh-CN" sz="2000" dirty="0">
                    <a:latin typeface="+mj-ea"/>
                    <a:ea typeface="+mj-ea"/>
                  </a:rPr>
                  <a:t>VCG</a:t>
                </a:r>
                <a:r>
                  <a:rPr lang="zh-CN" altLang="en-US" sz="2000" dirty="0">
                    <a:latin typeface="+mj-ea"/>
                    <a:ea typeface="+mj-ea"/>
                  </a:rPr>
                  <a:t>计费</a:t>
                </a:r>
                <a:r>
                  <a:rPr lang="en-US" altLang="zh-CN" sz="2000" dirty="0">
                    <a:latin typeface="+mj-ea"/>
                    <a:ea typeface="+mj-ea"/>
                  </a:rPr>
                  <a:t>:</a:t>
                </a:r>
                <a:r>
                  <a:rPr lang="zh-CN" altLang="en-US" sz="2000" dirty="0">
                    <a:latin typeface="+mj-ea"/>
                    <a:ea typeface="+mj-ea"/>
                  </a:rPr>
                  <a:t> 赢的某个位置的广告主，其付出的成本应该等于他占据这个位置给其他市场参与者带来的损失之和。</a:t>
                </a:r>
                <a:endParaRPr lang="en-US" altLang="zh-CN" sz="2000" dirty="0">
                  <a:latin typeface="+mj-ea"/>
                  <a:ea typeface="+mj-ea"/>
                  <a:sym typeface="Calibri"/>
                </a:endParaRPr>
              </a:p>
              <a:p>
                <a:endParaRPr lang="zh-CN" altLang="en-US" sz="2000" b="1" dirty="0">
                  <a:latin typeface="Arial" panose="020B0604020202020204" pitchFamily="34" charset="0"/>
                </a:endParaRPr>
              </a:p>
            </p:txBody>
          </p:sp>
        </mc:Choice>
        <mc:Fallback xmlns="">
          <p:sp>
            <p:nvSpPr>
              <p:cNvPr id="3" name="文本框 2">
                <a:extLst>
                  <a:ext uri="{FF2B5EF4-FFF2-40B4-BE49-F238E27FC236}">
                    <a16:creationId xmlns:a16="http://schemas.microsoft.com/office/drawing/2014/main" id="{099EC5BF-D80C-1F45-AF79-72A30F882DD0}"/>
                  </a:ext>
                </a:extLst>
              </p:cNvPr>
              <p:cNvSpPr txBox="1">
                <a:spLocks noRot="1" noChangeAspect="1" noMove="1" noResize="1" noEditPoints="1" noAdjustHandles="1" noChangeArrowheads="1" noChangeShapeType="1" noTextEdit="1"/>
              </p:cNvSpPr>
              <p:nvPr/>
            </p:nvSpPr>
            <p:spPr>
              <a:xfrm>
                <a:off x="277647" y="1197426"/>
                <a:ext cx="9454181" cy="4942117"/>
              </a:xfrm>
              <a:prstGeom prst="rect">
                <a:avLst/>
              </a:prstGeom>
              <a:blipFill>
                <a:blip r:embed="rId3"/>
                <a:stretch>
                  <a:fillRect l="-805" t="-1026"/>
                </a:stretch>
              </a:blipFill>
            </p:spPr>
            <p:txBody>
              <a:bodyPr/>
              <a:lstStyle/>
              <a:p>
                <a:r>
                  <a:rPr lang="zh-CN" altLang="en-US">
                    <a:noFill/>
                  </a:rPr>
                  <a:t> </a:t>
                </a:r>
              </a:p>
            </p:txBody>
          </p:sp>
        </mc:Fallback>
      </mc:AlternateContent>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ubmq_revise</a:t>
            </a:r>
            <a:endParaRPr kumimoji="1" lang="zh-CN" altLang="en-US" sz="3600" dirty="0"/>
          </a:p>
        </p:txBody>
      </p:sp>
      <p:pic>
        <p:nvPicPr>
          <p:cNvPr id="11" name="图片 10">
            <a:extLst>
              <a:ext uri="{FF2B5EF4-FFF2-40B4-BE49-F238E27FC236}">
                <a16:creationId xmlns:a16="http://schemas.microsoft.com/office/drawing/2014/main" id="{53F475B8-29D7-8548-A7DB-F421750A0D42}"/>
              </a:ext>
            </a:extLst>
          </p:cNvPr>
          <p:cNvPicPr>
            <a:picLocks noChangeAspect="1"/>
          </p:cNvPicPr>
          <p:nvPr/>
        </p:nvPicPr>
        <p:blipFill>
          <a:blip r:embed="rId4"/>
          <a:stretch>
            <a:fillRect/>
          </a:stretch>
        </p:blipFill>
        <p:spPr>
          <a:xfrm>
            <a:off x="1915933" y="3429001"/>
            <a:ext cx="7772392" cy="1110342"/>
          </a:xfrm>
          <a:prstGeom prst="rect">
            <a:avLst/>
          </a:prstGeom>
        </p:spPr>
      </p:pic>
    </p:spTree>
    <p:extLst>
      <p:ext uri="{BB962C8B-B14F-4D97-AF65-F5344CB8AC3E}">
        <p14:creationId xmlns:p14="http://schemas.microsoft.com/office/powerpoint/2010/main" val="3159049200"/>
      </p:ext>
    </p:extLst>
  </p:cSld>
  <p:clrMapOvr>
    <a:masterClrMapping/>
  </p:clrMapOvr>
  <p:transition>
    <p:wipe dir="d"/>
  </p:transition>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99EC5BF-D80C-1F45-AF79-72A30F882DD0}"/>
              </a:ext>
            </a:extLst>
          </p:cNvPr>
          <p:cNvSpPr txBox="1"/>
          <p:nvPr/>
        </p:nvSpPr>
        <p:spPr>
          <a:xfrm>
            <a:off x="264200" y="1197426"/>
            <a:ext cx="10506894" cy="4942117"/>
          </a:xfrm>
          <a:prstGeom prst="rect">
            <a:avLst/>
          </a:prstGeom>
          <a:noFill/>
        </p:spPr>
        <p:txBody>
          <a:bodyPr wrap="square" rtlCol="0">
            <a:noAutofit/>
          </a:bodyPr>
          <a:lstStyle/>
          <a:p>
            <a:r>
              <a:rPr lang="en" altLang="zh-CN" sz="2000" b="1" dirty="0">
                <a:latin typeface="Arial" panose="020B0604020202020204" pitchFamily="34" charset="0"/>
              </a:rPr>
              <a:t>VCG</a:t>
            </a:r>
            <a:r>
              <a:rPr lang="zh-CN" altLang="en" sz="2000" b="1" dirty="0">
                <a:latin typeface="Arial" panose="020B0604020202020204" pitchFamily="34" charset="0"/>
              </a:rPr>
              <a:t>的</a:t>
            </a:r>
            <a:r>
              <a:rPr lang="zh-CN" altLang="en-US" sz="2000" b="1" dirty="0">
                <a:latin typeface="Arial" panose="020B0604020202020204" pitchFamily="34" charset="0"/>
              </a:rPr>
              <a:t>优势：</a:t>
            </a:r>
            <a:endParaRPr lang="en-US" altLang="zh-CN" sz="2000" b="1" dirty="0">
              <a:latin typeface="Arial" panose="020B0604020202020204" pitchFamily="34" charset="0"/>
            </a:endParaRPr>
          </a:p>
          <a:p>
            <a:pPr marL="457200" indent="-457200">
              <a:buFont typeface="+mj-lt"/>
              <a:buAutoNum type="arabicPeriod"/>
            </a:pPr>
            <a:r>
              <a:rPr lang="zh-CN" altLang="en-US" sz="2000" dirty="0">
                <a:latin typeface="Arial" panose="020B0604020202020204" pitchFamily="34" charset="0"/>
              </a:rPr>
              <a:t>吸引广告主（</a:t>
            </a:r>
            <a:r>
              <a:rPr lang="en-US" altLang="zh-CN" sz="2000" dirty="0">
                <a:latin typeface="Arial" panose="020B0604020202020204" pitchFamily="34" charset="0"/>
              </a:rPr>
              <a:t>VCG</a:t>
            </a:r>
            <a:r>
              <a:rPr lang="zh-CN" altLang="en-US" sz="2000" dirty="0">
                <a:latin typeface="Arial" panose="020B0604020202020204" pitchFamily="34" charset="0"/>
              </a:rPr>
              <a:t>收取费用最低）</a:t>
            </a:r>
            <a:endParaRPr lang="en-US" altLang="zh-CN" sz="2000" dirty="0">
              <a:latin typeface="Arial" panose="020B0604020202020204" pitchFamily="34" charset="0"/>
            </a:endParaRPr>
          </a:p>
          <a:p>
            <a:pPr marL="457200" indent="-457200">
              <a:buFont typeface="+mj-lt"/>
              <a:buAutoNum type="arabicPeriod"/>
            </a:pPr>
            <a:r>
              <a:rPr lang="zh-CN" altLang="en-US" sz="2000" dirty="0">
                <a:latin typeface="Arial" panose="020B0604020202020204" pitchFamily="34" charset="0"/>
              </a:rPr>
              <a:t>吸引用户流量（广告主专心优化物料、落地页）</a:t>
            </a:r>
            <a:endParaRPr lang="en-US" altLang="zh-CN" sz="2000" dirty="0">
              <a:latin typeface="Arial" panose="020B0604020202020204" pitchFamily="34" charset="0"/>
            </a:endParaRPr>
          </a:p>
          <a:p>
            <a:pPr marL="457200" indent="-457200">
              <a:buFont typeface="+mj-lt"/>
              <a:buAutoNum type="arabicPeriod"/>
            </a:pPr>
            <a:r>
              <a:rPr lang="zh-CN" altLang="en-US" sz="2000" dirty="0">
                <a:latin typeface="Arial" panose="020B0604020202020204" pitchFamily="34" charset="0"/>
              </a:rPr>
              <a:t>百度提供更好的服务（营收增加）</a:t>
            </a:r>
            <a:endParaRPr lang="en-US" altLang="zh-CN" sz="2000" dirty="0">
              <a:latin typeface="Arial" panose="020B0604020202020204" pitchFamily="34" charset="0"/>
            </a:endParaRPr>
          </a:p>
          <a:p>
            <a:pPr marL="457200" indent="-457200">
              <a:buFont typeface="+mj-lt"/>
              <a:buAutoNum type="arabicPeriod"/>
            </a:pPr>
            <a:endParaRPr lang="en-US" altLang="zh-CN" sz="2000" dirty="0">
              <a:latin typeface="Arial" panose="020B0604020202020204" pitchFamily="34" charset="0"/>
            </a:endParaRPr>
          </a:p>
          <a:p>
            <a:endParaRPr lang="en-US" altLang="zh-CN" sz="2000" b="1" dirty="0">
              <a:latin typeface="Arial" panose="020B0604020202020204" pitchFamily="34" charset="0"/>
            </a:endParaRPr>
          </a:p>
          <a:p>
            <a:r>
              <a:rPr lang="en-US" altLang="zh-CN" sz="2000" b="1" dirty="0">
                <a:latin typeface="Arial" panose="020B0604020202020204" pitchFamily="34" charset="0"/>
              </a:rPr>
              <a:t>VCG</a:t>
            </a:r>
            <a:r>
              <a:rPr lang="zh-CN" altLang="en-US" sz="2000" b="1" dirty="0">
                <a:latin typeface="Arial" panose="020B0604020202020204" pitchFamily="34" charset="0"/>
              </a:rPr>
              <a:t>在计费实现上存在的问题：</a:t>
            </a:r>
            <a:endParaRPr lang="en-US" altLang="zh-CN" sz="2000" b="1" dirty="0">
              <a:latin typeface="Arial" panose="020B0604020202020204" pitchFamily="34" charset="0"/>
            </a:endParaRPr>
          </a:p>
          <a:p>
            <a:pPr marL="457200" indent="-457200">
              <a:buFont typeface="+mj-lt"/>
              <a:buAutoNum type="arabicPeriod"/>
            </a:pPr>
            <a:r>
              <a:rPr lang="zh-CN" altLang="en-US" sz="2000" dirty="0">
                <a:latin typeface="Arial" panose="020B0604020202020204" pitchFamily="34" charset="0"/>
              </a:rPr>
              <a:t>之前拿到的</a:t>
            </a:r>
            <a:r>
              <a:rPr lang="en-US" altLang="zh-CN" sz="2000" dirty="0" err="1">
                <a:latin typeface="Arial" panose="020B0604020202020204" pitchFamily="34" charset="0"/>
              </a:rPr>
              <a:t>ctrq</a:t>
            </a:r>
            <a:r>
              <a:rPr lang="zh-CN" altLang="en-US" sz="2000" dirty="0">
                <a:latin typeface="Arial" panose="020B0604020202020204" pitchFamily="34" charset="0"/>
              </a:rPr>
              <a:t>没有针对位次，</a:t>
            </a:r>
            <a:r>
              <a:rPr lang="en-US" altLang="zh-CN" sz="2000" dirty="0">
                <a:latin typeface="Arial" panose="020B0604020202020204" pitchFamily="34" charset="0"/>
              </a:rPr>
              <a:t>VCG</a:t>
            </a:r>
            <a:r>
              <a:rPr lang="zh-CN" altLang="en-US" sz="2000" dirty="0">
                <a:latin typeface="Arial" panose="020B0604020202020204" pitchFamily="34" charset="0"/>
              </a:rPr>
              <a:t>计费需要用到位次</a:t>
            </a:r>
            <a:endParaRPr lang="en-US" altLang="zh-CN" sz="2000" dirty="0">
              <a:latin typeface="Arial" panose="020B0604020202020204" pitchFamily="34" charset="0"/>
            </a:endParaRPr>
          </a:p>
          <a:p>
            <a:pPr marL="914400" lvl="1" indent="-457200">
              <a:buFont typeface="+mj-lt"/>
              <a:buAutoNum type="alphaLcParenR"/>
            </a:pPr>
            <a:r>
              <a:rPr lang="zh-CN" altLang="en-US" sz="2000" dirty="0">
                <a:latin typeface="Arial" panose="020B0604020202020204" pitchFamily="34" charset="0"/>
              </a:rPr>
              <a:t>排在第 </a:t>
            </a:r>
            <a:r>
              <a:rPr lang="en-US" altLang="zh-CN" sz="2000" dirty="0" err="1">
                <a:latin typeface="Arial" panose="020B0604020202020204" pitchFamily="34" charset="0"/>
              </a:rPr>
              <a:t>i</a:t>
            </a:r>
            <a:r>
              <a:rPr lang="zh-CN" altLang="en-US" sz="2000" dirty="0">
                <a:latin typeface="Arial" panose="020B0604020202020204" pitchFamily="34" charset="0"/>
              </a:rPr>
              <a:t> 位的广告在第 </a:t>
            </a:r>
            <a:r>
              <a:rPr lang="en-US" altLang="zh-CN" sz="2000" dirty="0" err="1">
                <a:latin typeface="Arial" panose="020B0604020202020204" pitchFamily="34" charset="0"/>
              </a:rPr>
              <a:t>i</a:t>
            </a:r>
            <a:r>
              <a:rPr lang="zh-CN" altLang="en-US" sz="2000" dirty="0">
                <a:latin typeface="Arial" panose="020B0604020202020204" pitchFamily="34" charset="0"/>
              </a:rPr>
              <a:t> 位的预估</a:t>
            </a:r>
            <a:r>
              <a:rPr lang="en-US" altLang="zh-CN" sz="2000" dirty="0">
                <a:latin typeface="Arial" panose="020B0604020202020204" pitchFamily="34" charset="0"/>
              </a:rPr>
              <a:t>	-&gt;	</a:t>
            </a:r>
            <a:r>
              <a:rPr lang="zh-CN" altLang="en-US" sz="2000" dirty="0">
                <a:latin typeface="Arial" panose="020B0604020202020204" pitchFamily="34" charset="0"/>
              </a:rPr>
              <a:t>引入</a:t>
            </a:r>
            <a:r>
              <a:rPr lang="en-US" altLang="zh-CN" sz="2000" dirty="0" err="1">
                <a:latin typeface="Arial" panose="020B0604020202020204" pitchFamily="34" charset="0"/>
              </a:rPr>
              <a:t>ubmq</a:t>
            </a:r>
            <a:endParaRPr lang="en-US" altLang="zh-CN" sz="2000" dirty="0">
              <a:latin typeface="Arial" panose="020B0604020202020204" pitchFamily="34" charset="0"/>
            </a:endParaRPr>
          </a:p>
          <a:p>
            <a:pPr marL="914400" lvl="1" indent="-457200">
              <a:buFont typeface="+mj-lt"/>
              <a:buAutoNum type="alphaLcParenR"/>
            </a:pPr>
            <a:r>
              <a:rPr lang="zh-CN" altLang="en-US" sz="2000" dirty="0">
                <a:latin typeface="Arial" panose="020B0604020202020204" pitchFamily="34" charset="0"/>
              </a:rPr>
              <a:t>排在第 </a:t>
            </a:r>
            <a:r>
              <a:rPr lang="en-US" altLang="zh-CN" sz="2000" dirty="0" err="1">
                <a:latin typeface="Arial" panose="020B0604020202020204" pitchFamily="34" charset="0"/>
              </a:rPr>
              <a:t>i</a:t>
            </a:r>
            <a:r>
              <a:rPr lang="zh-CN" altLang="en-US" sz="2000" dirty="0">
                <a:latin typeface="Arial" panose="020B0604020202020204" pitchFamily="34" charset="0"/>
              </a:rPr>
              <a:t> 位的广告在第 </a:t>
            </a:r>
            <a:r>
              <a:rPr lang="en-US" altLang="zh-CN" sz="2000" dirty="0">
                <a:latin typeface="Arial" panose="020B0604020202020204" pitchFamily="34" charset="0"/>
              </a:rPr>
              <a:t>i-1</a:t>
            </a:r>
            <a:r>
              <a:rPr lang="zh-CN" altLang="en-US" sz="2000" dirty="0">
                <a:latin typeface="Arial" panose="020B0604020202020204" pitchFamily="34" charset="0"/>
              </a:rPr>
              <a:t> 位的预估</a:t>
            </a:r>
            <a:r>
              <a:rPr lang="en-US" altLang="zh-CN" sz="2000" dirty="0">
                <a:latin typeface="Arial" panose="020B0604020202020204" pitchFamily="34" charset="0"/>
              </a:rPr>
              <a:t>	-&gt;	</a:t>
            </a:r>
            <a:r>
              <a:rPr lang="zh-CN" altLang="en-US" sz="2000" dirty="0">
                <a:latin typeface="Arial" panose="020B0604020202020204" pitchFamily="34" charset="0"/>
              </a:rPr>
              <a:t>引入衰减因子</a:t>
            </a:r>
            <a:r>
              <a:rPr lang="en-US" altLang="zh-CN" sz="2000" dirty="0" err="1"/>
              <a:t>ctrq_decay_ratio</a:t>
            </a:r>
            <a:r>
              <a:rPr lang="zh-CN" altLang="en-US" sz="2000" dirty="0"/>
              <a:t> </a:t>
            </a:r>
            <a:endParaRPr lang="en-US" altLang="zh-CN" sz="2000" dirty="0">
              <a:latin typeface="Arial" panose="020B0604020202020204" pitchFamily="34" charset="0"/>
            </a:endParaRPr>
          </a:p>
          <a:p>
            <a:pPr lvl="1"/>
            <a:endParaRPr lang="en-US" altLang="zh-CN" sz="2000" dirty="0">
              <a:latin typeface="Arial" panose="020B0604020202020204" pitchFamily="34" charset="0"/>
            </a:endParaRPr>
          </a:p>
          <a:p>
            <a:pPr lvl="1" indent="-457200">
              <a:buFont typeface="+mj-lt"/>
              <a:buAutoNum type="arabicPeriod" startAt="2"/>
            </a:pPr>
            <a:r>
              <a:rPr lang="zh-CN" altLang="en-US" sz="2000" dirty="0">
                <a:latin typeface="Arial" panose="020B0604020202020204" pitchFamily="34" charset="0"/>
              </a:rPr>
              <a:t>如何对末尾广告计费？</a:t>
            </a:r>
            <a:endParaRPr lang="en-US" altLang="zh-CN" sz="2000" dirty="0">
              <a:latin typeface="Arial" panose="020B0604020202020204" pitchFamily="34" charset="0"/>
            </a:endParaRPr>
          </a:p>
          <a:p>
            <a:pPr marL="457200" lvl="2"/>
            <a:r>
              <a:rPr lang="zh-CN" altLang="en-US" sz="2000" dirty="0">
                <a:latin typeface="Arial" panose="020B0604020202020204" pitchFamily="34" charset="0"/>
              </a:rPr>
              <a:t>当广告位数多于广告数时，末尾广告计费为</a:t>
            </a:r>
            <a:r>
              <a:rPr lang="en-US" altLang="zh-CN" sz="2000" dirty="0">
                <a:latin typeface="Arial" panose="020B0604020202020204" pitchFamily="34" charset="0"/>
              </a:rPr>
              <a:t>0	-&gt;	</a:t>
            </a:r>
            <a:r>
              <a:rPr lang="zh-CN" altLang="en-US" sz="2000" dirty="0">
                <a:latin typeface="Arial" panose="020B0604020202020204" pitchFamily="34" charset="0"/>
              </a:rPr>
              <a:t>引入</a:t>
            </a:r>
            <a:r>
              <a:rPr lang="en-US" altLang="zh-CN" sz="2000" dirty="0" err="1">
                <a:latin typeface="Arial" panose="020B0604020202020204" pitchFamily="34" charset="0"/>
              </a:rPr>
              <a:t>minbid</a:t>
            </a:r>
            <a:endParaRPr lang="en-US" altLang="zh-CN" sz="2000" dirty="0">
              <a:latin typeface="Arial" panose="020B0604020202020204" pitchFamily="34" charset="0"/>
            </a:endParaRPr>
          </a:p>
        </p:txBody>
      </p:sp>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ubmq_revise</a:t>
            </a:r>
            <a:endParaRPr kumimoji="1" lang="zh-CN" altLang="en-US" sz="3600" dirty="0"/>
          </a:p>
        </p:txBody>
      </p:sp>
      <p:sp>
        <p:nvSpPr>
          <p:cNvPr id="4" name="右大括号 3">
            <a:extLst>
              <a:ext uri="{FF2B5EF4-FFF2-40B4-BE49-F238E27FC236}">
                <a16:creationId xmlns:a16="http://schemas.microsoft.com/office/drawing/2014/main" id="{1AB2578A-27C3-984A-AD85-DA5233E9882D}"/>
              </a:ext>
            </a:extLst>
          </p:cNvPr>
          <p:cNvSpPr/>
          <p:nvPr/>
        </p:nvSpPr>
        <p:spPr bwMode="auto">
          <a:xfrm>
            <a:off x="6284890" y="1455313"/>
            <a:ext cx="347730" cy="978794"/>
          </a:xfrm>
          <a:prstGeom prst="rightBrac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marR="0" indent="0" algn="ctr" defTabSz="914400" rtl="0" eaLnBrk="1" fontAlgn="base" latinLnBrk="0" hangingPunct="1">
              <a:lnSpc>
                <a:spcPct val="100000"/>
              </a:lnSpc>
              <a:spcBef>
                <a:spcPct val="0"/>
              </a:spcBef>
              <a:spcAft>
                <a:spcPct val="0"/>
              </a:spcAft>
              <a:buClr>
                <a:srgbClr val="2318DE"/>
              </a:buClr>
              <a:buSzPct val="100000"/>
              <a:buFontTx/>
              <a:buNone/>
              <a:tabLst/>
            </a:pPr>
            <a:endParaRPr kumimoji="0" lang="zh-CN" altLang="en-US" sz="1400" b="0" i="0" u="none" strike="noStrike" cap="none" normalizeH="0" baseline="0" dirty="0">
              <a:ln>
                <a:noFill/>
              </a:ln>
              <a:solidFill>
                <a:schemeClr val="tx1"/>
              </a:solidFill>
              <a:effectLst/>
              <a:latin typeface="Verdana" pitchFamily="34" charset="0"/>
              <a:ea typeface="宋体" pitchFamily="2" charset="-122"/>
            </a:endParaRPr>
          </a:p>
        </p:txBody>
      </p:sp>
      <p:sp>
        <p:nvSpPr>
          <p:cNvPr id="6" name="文本框 5">
            <a:extLst>
              <a:ext uri="{FF2B5EF4-FFF2-40B4-BE49-F238E27FC236}">
                <a16:creationId xmlns:a16="http://schemas.microsoft.com/office/drawing/2014/main" id="{FCB1B664-E6E2-F949-A62C-ADB73CCEEB99}"/>
              </a:ext>
            </a:extLst>
          </p:cNvPr>
          <p:cNvSpPr txBox="1"/>
          <p:nvPr/>
        </p:nvSpPr>
        <p:spPr>
          <a:xfrm>
            <a:off x="7212169" y="1760044"/>
            <a:ext cx="3185487" cy="369332"/>
          </a:xfrm>
          <a:prstGeom prst="rect">
            <a:avLst/>
          </a:prstGeom>
          <a:noFill/>
        </p:spPr>
        <p:txBody>
          <a:bodyPr wrap="none" rtlCol="0">
            <a:spAutoFit/>
          </a:bodyPr>
          <a:lstStyle/>
          <a:p>
            <a:r>
              <a:rPr kumimoji="1" lang="zh-CN" altLang="en-US" dirty="0"/>
              <a:t>广告主、用户、百度三方共赢</a:t>
            </a:r>
          </a:p>
        </p:txBody>
      </p:sp>
    </p:spTree>
    <p:extLst>
      <p:ext uri="{BB962C8B-B14F-4D97-AF65-F5344CB8AC3E}">
        <p14:creationId xmlns:p14="http://schemas.microsoft.com/office/powerpoint/2010/main" val="1078721447"/>
      </p:ext>
    </p:extLst>
  </p:cSld>
  <p:clrMapOvr>
    <a:masterClrMapping/>
  </p:clrMapOvr>
  <p:transition>
    <p:wipe dir="d"/>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99EC5BF-D80C-1F45-AF79-72A30F882DD0}"/>
              </a:ext>
            </a:extLst>
          </p:cNvPr>
          <p:cNvSpPr txBox="1"/>
          <p:nvPr/>
        </p:nvSpPr>
        <p:spPr>
          <a:xfrm>
            <a:off x="277647" y="1197426"/>
            <a:ext cx="10506894" cy="4942117"/>
          </a:xfrm>
          <a:prstGeom prst="rect">
            <a:avLst/>
          </a:prstGeom>
          <a:noFill/>
        </p:spPr>
        <p:txBody>
          <a:bodyPr wrap="square" rtlCol="0">
            <a:noAutofit/>
          </a:bodyPr>
          <a:lstStyle/>
          <a:p>
            <a:r>
              <a:rPr lang="zh-CN" altLang="en" sz="2000" b="1" dirty="0">
                <a:latin typeface="Arial" panose="020B0604020202020204" pitchFamily="34" charset="0"/>
              </a:rPr>
              <a:t>引入</a:t>
            </a:r>
            <a:r>
              <a:rPr lang="en-US" altLang="zh-CN" sz="2000" b="1" dirty="0" err="1"/>
              <a:t>umbq</a:t>
            </a:r>
            <a:endParaRPr lang="en-US" altLang="zh-CN" sz="2000" b="1" dirty="0"/>
          </a:p>
          <a:p>
            <a:endParaRPr lang="en-US" altLang="zh-CN" sz="2000" b="1" dirty="0">
              <a:latin typeface="Arial" panose="020B0604020202020204" pitchFamily="34" charset="0"/>
            </a:endParaRPr>
          </a:p>
        </p:txBody>
      </p:sp>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ubmq_revise</a:t>
            </a:r>
            <a:endParaRPr kumimoji="1" lang="zh-CN" altLang="en-US" sz="3600" dirty="0"/>
          </a:p>
        </p:txBody>
      </p:sp>
      <p:pic>
        <p:nvPicPr>
          <p:cNvPr id="7" name="图片 6">
            <a:extLst>
              <a:ext uri="{FF2B5EF4-FFF2-40B4-BE49-F238E27FC236}">
                <a16:creationId xmlns:a16="http://schemas.microsoft.com/office/drawing/2014/main" id="{321D9626-4AA6-224F-8F44-37A3C46D9BED}"/>
              </a:ext>
            </a:extLst>
          </p:cNvPr>
          <p:cNvPicPr>
            <a:picLocks noChangeAspect="1"/>
          </p:cNvPicPr>
          <p:nvPr/>
        </p:nvPicPr>
        <p:blipFill>
          <a:blip r:embed="rId3"/>
          <a:stretch>
            <a:fillRect/>
          </a:stretch>
        </p:blipFill>
        <p:spPr>
          <a:xfrm>
            <a:off x="1843537" y="881114"/>
            <a:ext cx="5108592" cy="5574740"/>
          </a:xfrm>
          <a:prstGeom prst="rect">
            <a:avLst/>
          </a:prstGeom>
        </p:spPr>
      </p:pic>
      <p:pic>
        <p:nvPicPr>
          <p:cNvPr id="8" name="图片 7">
            <a:extLst>
              <a:ext uri="{FF2B5EF4-FFF2-40B4-BE49-F238E27FC236}">
                <a16:creationId xmlns:a16="http://schemas.microsoft.com/office/drawing/2014/main" id="{FED09E6C-0EAA-0B45-B7B6-5C6E1F0C8448}"/>
              </a:ext>
            </a:extLst>
          </p:cNvPr>
          <p:cNvPicPr>
            <a:picLocks noChangeAspect="1"/>
          </p:cNvPicPr>
          <p:nvPr/>
        </p:nvPicPr>
        <p:blipFill>
          <a:blip r:embed="rId4"/>
          <a:stretch>
            <a:fillRect/>
          </a:stretch>
        </p:blipFill>
        <p:spPr>
          <a:xfrm>
            <a:off x="8169210" y="890383"/>
            <a:ext cx="3745143" cy="5077234"/>
          </a:xfrm>
          <a:prstGeom prst="rect">
            <a:avLst/>
          </a:prstGeom>
        </p:spPr>
      </p:pic>
    </p:spTree>
    <p:extLst>
      <p:ext uri="{BB962C8B-B14F-4D97-AF65-F5344CB8AC3E}">
        <p14:creationId xmlns:p14="http://schemas.microsoft.com/office/powerpoint/2010/main" val="2584635095"/>
      </p:ext>
    </p:extLst>
  </p:cSld>
  <p:clrMapOvr>
    <a:masterClrMapping/>
  </p:clrMapOvr>
  <p:transition>
    <p:wipe dir="d"/>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99EC5BF-D80C-1F45-AF79-72A30F882DD0}"/>
              </a:ext>
            </a:extLst>
          </p:cNvPr>
          <p:cNvSpPr txBox="1"/>
          <p:nvPr/>
        </p:nvSpPr>
        <p:spPr>
          <a:xfrm>
            <a:off x="293975" y="1197426"/>
            <a:ext cx="11495254" cy="5366660"/>
          </a:xfrm>
          <a:prstGeom prst="rect">
            <a:avLst/>
          </a:prstGeom>
          <a:noFill/>
        </p:spPr>
        <p:txBody>
          <a:bodyPr wrap="square" rtlCol="0">
            <a:noAutofit/>
          </a:bodyPr>
          <a:lstStyle/>
          <a:p>
            <a:r>
              <a:rPr lang="zh-CN" altLang="en" sz="2000" b="1" dirty="0">
                <a:latin typeface="Arial" panose="020B0604020202020204" pitchFamily="34" charset="0"/>
              </a:rPr>
              <a:t>引入</a:t>
            </a:r>
            <a:r>
              <a:rPr lang="zh-CN" altLang="en-US" sz="2000" b="1" dirty="0">
                <a:latin typeface="Arial" panose="020B0604020202020204" pitchFamily="34" charset="0"/>
              </a:rPr>
              <a:t>衰减因子</a:t>
            </a:r>
            <a:r>
              <a:rPr lang="en-US" altLang="zh-CN" sz="2000" dirty="0" err="1"/>
              <a:t>ctrq_decay_ratio</a:t>
            </a:r>
            <a:r>
              <a:rPr lang="zh-CN" altLang="en-US" sz="2000" dirty="0"/>
              <a:t>，即下一个广告位的 </a:t>
            </a:r>
            <a:r>
              <a:rPr lang="en" altLang="zh-CN" sz="2000" dirty="0"/>
              <a:t>Q</a:t>
            </a:r>
            <a:r>
              <a:rPr lang="zh-CN" altLang="en" sz="2000" dirty="0"/>
              <a:t>值</a:t>
            </a:r>
            <a:r>
              <a:rPr lang="en" altLang="zh-CN" sz="2000" dirty="0"/>
              <a:t> </a:t>
            </a:r>
            <a:r>
              <a:rPr lang="zh-CN" altLang="en-US" sz="2000" dirty="0"/>
              <a:t>比当前广告位 </a:t>
            </a:r>
            <a:r>
              <a:rPr lang="en" altLang="zh-CN" sz="2000" dirty="0"/>
              <a:t>Q </a:t>
            </a:r>
            <a:r>
              <a:rPr lang="zh-CN" altLang="en-US" sz="2000" dirty="0"/>
              <a:t>值降低的比例</a:t>
            </a:r>
            <a:endParaRPr lang="en-US" altLang="zh-CN" sz="1900" b="1" dirty="0">
              <a:latin typeface="Arial" panose="020B0604020202020204" pitchFamily="34" charset="0"/>
            </a:endParaRPr>
          </a:p>
          <a:p>
            <a:pPr lvl="1">
              <a:lnSpc>
                <a:spcPct val="150000"/>
              </a:lnSpc>
            </a:pPr>
            <a:r>
              <a:rPr lang="en" altLang="zh-CN" sz="1900" dirty="0" err="1">
                <a:latin typeface="+mj-ea"/>
                <a:ea typeface="+mj-ea"/>
              </a:rPr>
              <a:t>gsp_score</a:t>
            </a:r>
            <a:r>
              <a:rPr lang="en" altLang="zh-CN" sz="1900" dirty="0">
                <a:latin typeface="+mj-ea"/>
                <a:ea typeface="+mj-ea"/>
              </a:rPr>
              <a:t> = </a:t>
            </a:r>
            <a:r>
              <a:rPr lang="en" altLang="zh-CN" sz="1900" dirty="0" err="1">
                <a:latin typeface="+mj-ea"/>
                <a:ea typeface="+mj-ea"/>
              </a:rPr>
              <a:t>next_adv</a:t>
            </a:r>
            <a:r>
              <a:rPr lang="en" altLang="zh-CN" sz="1900" dirty="0">
                <a:latin typeface="+mj-ea"/>
                <a:ea typeface="+mj-ea"/>
              </a:rPr>
              <a:t>-&gt;</a:t>
            </a:r>
            <a:r>
              <a:rPr lang="en" altLang="zh-CN" sz="1900" dirty="0" err="1">
                <a:latin typeface="+mj-ea"/>
                <a:ea typeface="+mj-ea"/>
              </a:rPr>
              <a:t>ubmq_score</a:t>
            </a:r>
            <a:endParaRPr lang="en-US" altLang="zh-CN" sz="1900" dirty="0">
              <a:latin typeface="+mj-ea"/>
              <a:ea typeface="+mj-ea"/>
            </a:endParaRPr>
          </a:p>
          <a:p>
            <a:pPr lvl="1">
              <a:lnSpc>
                <a:spcPct val="150000"/>
              </a:lnSpc>
            </a:pPr>
            <a:r>
              <a:rPr lang="en" altLang="zh-CN" sz="1900" dirty="0" err="1">
                <a:latin typeface="+mj-ea"/>
                <a:ea typeface="+mj-ea"/>
              </a:rPr>
              <a:t>loss_score</a:t>
            </a:r>
            <a:r>
              <a:rPr lang="en" altLang="zh-CN" sz="1900" dirty="0">
                <a:latin typeface="+mj-ea"/>
                <a:ea typeface="+mj-ea"/>
              </a:rPr>
              <a:t> = </a:t>
            </a:r>
            <a:r>
              <a:rPr lang="en" altLang="zh-CN" sz="1900" dirty="0" err="1">
                <a:latin typeface="+mj-ea"/>
                <a:ea typeface="+mj-ea"/>
              </a:rPr>
              <a:t>ctrq_decay_ratio</a:t>
            </a:r>
            <a:r>
              <a:rPr lang="en" altLang="zh-CN" sz="1900" dirty="0">
                <a:latin typeface="+mj-ea"/>
                <a:ea typeface="+mj-ea"/>
              </a:rPr>
              <a:t> * (</a:t>
            </a:r>
            <a:r>
              <a:rPr lang="en" altLang="zh-CN" sz="1900" dirty="0" err="1">
                <a:latin typeface="+mj-ea"/>
                <a:ea typeface="+mj-ea"/>
              </a:rPr>
              <a:t>next_adv</a:t>
            </a:r>
            <a:r>
              <a:rPr lang="en" altLang="zh-CN" sz="1900" dirty="0">
                <a:latin typeface="+mj-ea"/>
                <a:ea typeface="+mj-ea"/>
              </a:rPr>
              <a:t>-&gt;</a:t>
            </a:r>
            <a:r>
              <a:rPr lang="en" altLang="zh-CN" sz="1900" dirty="0" err="1">
                <a:latin typeface="+mj-ea"/>
                <a:ea typeface="+mj-ea"/>
              </a:rPr>
              <a:t>ubmq_score</a:t>
            </a:r>
            <a:r>
              <a:rPr lang="en" altLang="zh-CN" sz="1900" dirty="0">
                <a:latin typeface="+mj-ea"/>
                <a:ea typeface="+mj-ea"/>
              </a:rPr>
              <a:t> -  </a:t>
            </a:r>
            <a:r>
              <a:rPr lang="en" altLang="zh-CN" sz="1900" dirty="0" err="1">
                <a:latin typeface="+mj-ea"/>
                <a:ea typeface="+mj-ea"/>
              </a:rPr>
              <a:t>next_next_adv</a:t>
            </a:r>
            <a:r>
              <a:rPr lang="en" altLang="zh-CN" sz="1900" dirty="0">
                <a:latin typeface="+mj-ea"/>
                <a:ea typeface="+mj-ea"/>
              </a:rPr>
              <a:t>-&gt;</a:t>
            </a:r>
            <a:r>
              <a:rPr lang="en" altLang="zh-CN" sz="1900" dirty="0" err="1">
                <a:latin typeface="+mj-ea"/>
                <a:ea typeface="+mj-ea"/>
              </a:rPr>
              <a:t>ubmq_score</a:t>
            </a:r>
            <a:r>
              <a:rPr lang="en" altLang="zh-CN" sz="1900" dirty="0">
                <a:latin typeface="+mj-ea"/>
                <a:ea typeface="+mj-ea"/>
              </a:rPr>
              <a:t>)</a:t>
            </a:r>
          </a:p>
          <a:p>
            <a:pPr lvl="1">
              <a:lnSpc>
                <a:spcPct val="150000"/>
              </a:lnSpc>
            </a:pPr>
            <a:r>
              <a:rPr lang="en" altLang="zh-CN" sz="1900" dirty="0" err="1">
                <a:latin typeface="+mj-ea"/>
                <a:ea typeface="+mj-ea"/>
              </a:rPr>
              <a:t>vcg_score</a:t>
            </a:r>
            <a:r>
              <a:rPr lang="en" altLang="zh-CN" sz="1900" dirty="0">
                <a:latin typeface="+mj-ea"/>
                <a:ea typeface="+mj-ea"/>
              </a:rPr>
              <a:t> =  </a:t>
            </a:r>
            <a:r>
              <a:rPr lang="en" altLang="zh-CN" sz="1900" dirty="0" err="1">
                <a:latin typeface="+mj-ea"/>
                <a:ea typeface="+mj-ea"/>
              </a:rPr>
              <a:t>gsp_score</a:t>
            </a:r>
            <a:r>
              <a:rPr lang="en" altLang="zh-CN" sz="1900" dirty="0">
                <a:latin typeface="+mj-ea"/>
                <a:ea typeface="+mj-ea"/>
              </a:rPr>
              <a:t> - </a:t>
            </a:r>
            <a:r>
              <a:rPr lang="en" altLang="zh-CN" sz="1900" dirty="0" err="1">
                <a:latin typeface="+mj-ea"/>
                <a:ea typeface="+mj-ea"/>
              </a:rPr>
              <a:t>loss_score</a:t>
            </a:r>
            <a:endParaRPr lang="en" altLang="zh-CN" sz="1900" dirty="0">
              <a:latin typeface="+mj-ea"/>
              <a:ea typeface="+mj-ea"/>
            </a:endParaRPr>
          </a:p>
          <a:p>
            <a:pPr lvl="1">
              <a:lnSpc>
                <a:spcPct val="150000"/>
              </a:lnSpc>
            </a:pPr>
            <a:endParaRPr lang="en" altLang="zh-CN" sz="2000" b="1" dirty="0">
              <a:latin typeface="Arial" panose="020B0604020202020204" pitchFamily="34" charset="0"/>
            </a:endParaRPr>
          </a:p>
          <a:p>
            <a:pPr>
              <a:lnSpc>
                <a:spcPct val="150000"/>
              </a:lnSpc>
            </a:pPr>
            <a:r>
              <a:rPr lang="en" altLang="zh-CN" sz="2000" dirty="0" err="1">
                <a:latin typeface="Arial" panose="020B0604020202020204" pitchFamily="34" charset="0"/>
              </a:rPr>
              <a:t>cpc</a:t>
            </a:r>
            <a:r>
              <a:rPr lang="zh-CN" altLang="en" sz="2000" dirty="0">
                <a:latin typeface="Arial" panose="020B0604020202020204" pitchFamily="34" charset="0"/>
              </a:rPr>
              <a:t>广告</a:t>
            </a:r>
            <a:r>
              <a:rPr lang="zh-CN" altLang="en-US" sz="2000" dirty="0">
                <a:latin typeface="Arial" panose="020B0604020202020204" pitchFamily="34" charset="0"/>
              </a:rPr>
              <a:t>：</a:t>
            </a:r>
            <a:endParaRPr lang="en-US" altLang="zh-CN" sz="2000" dirty="0">
              <a:latin typeface="Arial" panose="020B0604020202020204" pitchFamily="34" charset="0"/>
            </a:endParaRPr>
          </a:p>
          <a:p>
            <a:pPr>
              <a:lnSpc>
                <a:spcPct val="150000"/>
              </a:lnSpc>
            </a:pPr>
            <a:r>
              <a:rPr lang="en-US" altLang="zh-CN" sz="2000" dirty="0">
                <a:latin typeface="Arial" panose="020B0604020202020204" pitchFamily="34" charset="0"/>
              </a:rPr>
              <a:t>	</a:t>
            </a:r>
            <a:r>
              <a:rPr lang="en" altLang="zh-CN" sz="2000" dirty="0" err="1"/>
              <a:t>vcg_price</a:t>
            </a:r>
            <a:r>
              <a:rPr lang="en" altLang="zh-CN" sz="2000" dirty="0"/>
              <a:t> = (</a:t>
            </a:r>
            <a:r>
              <a:rPr lang="en" altLang="zh-CN" sz="2000" dirty="0" err="1"/>
              <a:t>vcg_score</a:t>
            </a:r>
            <a:r>
              <a:rPr lang="en" altLang="zh-CN" sz="2000" dirty="0"/>
              <a:t> + </a:t>
            </a:r>
            <a:r>
              <a:rPr lang="en" altLang="zh-CN" sz="2000" dirty="0" err="1"/>
              <a:t>cur_adv</a:t>
            </a:r>
            <a:r>
              <a:rPr lang="en" altLang="zh-CN" sz="2000" dirty="0"/>
              <a:t>-&gt;</a:t>
            </a:r>
            <a:r>
              <a:rPr lang="en" altLang="zh-CN" sz="2000" dirty="0" err="1"/>
              <a:t>ubmq_ue_loss</a:t>
            </a:r>
            <a:r>
              <a:rPr lang="en" altLang="zh-CN" sz="2000" dirty="0"/>
              <a:t>) / (Q_FACTOR / 10000) + 0.5</a:t>
            </a:r>
            <a:endParaRPr lang="en" altLang="zh-CN" dirty="0"/>
          </a:p>
          <a:p>
            <a:endParaRPr lang="en" altLang="zh-CN" sz="2000" dirty="0">
              <a:latin typeface="Arial" panose="020B0604020202020204" pitchFamily="34" charset="0"/>
            </a:endParaRPr>
          </a:p>
          <a:p>
            <a:pPr>
              <a:lnSpc>
                <a:spcPct val="150000"/>
              </a:lnSpc>
            </a:pPr>
            <a:r>
              <a:rPr lang="en" altLang="zh-CN" sz="2000" dirty="0" err="1">
                <a:latin typeface="Arial" panose="020B0604020202020204" pitchFamily="34" charset="0"/>
              </a:rPr>
              <a:t>cpm</a:t>
            </a:r>
            <a:r>
              <a:rPr lang="zh-CN" altLang="en-US" sz="2000" dirty="0">
                <a:latin typeface="Arial" panose="020B0604020202020204" pitchFamily="34" charset="0"/>
              </a:rPr>
              <a:t>广告和</a:t>
            </a:r>
            <a:r>
              <a:rPr lang="en-US" altLang="zh-CN" sz="2000" dirty="0" err="1">
                <a:latin typeface="Arial" panose="020B0604020202020204" pitchFamily="34" charset="0"/>
              </a:rPr>
              <a:t>ocpc</a:t>
            </a:r>
            <a:r>
              <a:rPr lang="zh-CN" altLang="en-US" sz="2000" dirty="0">
                <a:latin typeface="Arial" panose="020B0604020202020204" pitchFamily="34" charset="0"/>
              </a:rPr>
              <a:t>二阶段广告：</a:t>
            </a:r>
            <a:endParaRPr lang="en-US" altLang="zh-CN" sz="2000" dirty="0">
              <a:latin typeface="Arial" panose="020B0604020202020204" pitchFamily="34" charset="0"/>
            </a:endParaRPr>
          </a:p>
          <a:p>
            <a:pPr>
              <a:lnSpc>
                <a:spcPct val="150000"/>
              </a:lnSpc>
            </a:pPr>
            <a:r>
              <a:rPr lang="en-US" altLang="zh-CN" sz="2000" dirty="0">
                <a:latin typeface="Arial" panose="020B0604020202020204" pitchFamily="34" charset="0"/>
              </a:rPr>
              <a:t>	</a:t>
            </a:r>
            <a:r>
              <a:rPr lang="en" altLang="zh-CN" sz="2000" dirty="0" err="1"/>
              <a:t>vcg_price</a:t>
            </a:r>
            <a:r>
              <a:rPr lang="en" altLang="zh-CN" sz="2000" dirty="0"/>
              <a:t> = (</a:t>
            </a:r>
            <a:r>
              <a:rPr lang="en" altLang="zh-CN" sz="2000" dirty="0" err="1"/>
              <a:t>vcg_score</a:t>
            </a:r>
            <a:r>
              <a:rPr lang="en" altLang="zh-CN" sz="2000" dirty="0"/>
              <a:t> + </a:t>
            </a:r>
            <a:r>
              <a:rPr lang="en" altLang="zh-CN" sz="2000" dirty="0" err="1"/>
              <a:t>cur_adv</a:t>
            </a:r>
            <a:r>
              <a:rPr lang="en" altLang="zh-CN" sz="2000" dirty="0"/>
              <a:t>-&gt;</a:t>
            </a:r>
            <a:r>
              <a:rPr lang="en" altLang="zh-CN" sz="2000" dirty="0" err="1"/>
              <a:t>ubmq_ue_loss</a:t>
            </a:r>
            <a:r>
              <a:rPr lang="en" altLang="zh-CN" sz="2000" dirty="0"/>
              <a:t>) / </a:t>
            </a:r>
            <a:r>
              <a:rPr lang="en" altLang="zh-CN" sz="2000" dirty="0" err="1"/>
              <a:t>cur_adv</a:t>
            </a:r>
            <a:r>
              <a:rPr lang="en" altLang="zh-CN" sz="2000" dirty="0"/>
              <a:t>-&gt;</a:t>
            </a:r>
            <a:r>
              <a:rPr lang="en" altLang="zh-CN" sz="2000" dirty="0" err="1"/>
              <a:t>pricesort_ubmq</a:t>
            </a:r>
            <a:r>
              <a:rPr lang="en" altLang="zh-CN" sz="2000" dirty="0"/>
              <a:t>+ 0.5</a:t>
            </a:r>
          </a:p>
          <a:p>
            <a:pPr>
              <a:lnSpc>
                <a:spcPct val="150000"/>
              </a:lnSpc>
            </a:pPr>
            <a:endParaRPr lang="en-US" altLang="zh-CN" sz="2000" dirty="0">
              <a:latin typeface="Arial" panose="020B0604020202020204" pitchFamily="34" charset="0"/>
            </a:endParaRPr>
          </a:p>
          <a:p>
            <a:pPr>
              <a:lnSpc>
                <a:spcPct val="150000"/>
              </a:lnSpc>
            </a:pPr>
            <a:r>
              <a:rPr lang="zh-CN" altLang="en-US" sz="2000" dirty="0">
                <a:latin typeface="Arial" panose="020B0604020202020204" pitchFamily="34" charset="0"/>
              </a:rPr>
              <a:t>（出于原始计算公式复杂度</a:t>
            </a:r>
            <a:r>
              <a:rPr lang="en-US" altLang="zh-CN" sz="2000" dirty="0">
                <a:latin typeface="Arial" panose="020B0604020202020204" pitchFamily="34" charset="0"/>
              </a:rPr>
              <a:t>O(n</a:t>
            </a:r>
            <a:r>
              <a:rPr lang="en-US" altLang="zh-CN" sz="2000" baseline="30000" dirty="0">
                <a:latin typeface="Arial" panose="020B0604020202020204" pitchFamily="34" charset="0"/>
              </a:rPr>
              <a:t>2</a:t>
            </a:r>
            <a:r>
              <a:rPr lang="en-US" altLang="zh-CN" sz="2000" dirty="0">
                <a:latin typeface="Arial" panose="020B0604020202020204" pitchFamily="34" charset="0"/>
              </a:rPr>
              <a:t>)</a:t>
            </a:r>
            <a:r>
              <a:rPr lang="zh-CN" altLang="en-US" sz="2000" dirty="0">
                <a:latin typeface="Arial" panose="020B0604020202020204" pitchFamily="34" charset="0"/>
              </a:rPr>
              <a:t>的考虑</a:t>
            </a:r>
            <a:r>
              <a:rPr lang="en-US" altLang="zh-CN" sz="2000" dirty="0">
                <a:latin typeface="Arial" panose="020B0604020202020204" pitchFamily="34" charset="0"/>
              </a:rPr>
              <a:t>, as</a:t>
            </a:r>
            <a:r>
              <a:rPr lang="zh-CN" altLang="en-US" sz="2000" dirty="0">
                <a:latin typeface="Arial" panose="020B0604020202020204" pitchFamily="34" charset="0"/>
              </a:rPr>
              <a:t>的</a:t>
            </a:r>
            <a:r>
              <a:rPr lang="en-US" altLang="zh-CN" sz="2000" dirty="0" err="1">
                <a:latin typeface="Arial" panose="020B0604020202020204" pitchFamily="34" charset="0"/>
              </a:rPr>
              <a:t>vcg_price</a:t>
            </a:r>
            <a:r>
              <a:rPr lang="zh-CN" altLang="en-US" sz="2000" dirty="0">
                <a:latin typeface="Arial" panose="020B0604020202020204" pitchFamily="34" charset="0"/>
              </a:rPr>
              <a:t>计算为原始公式的</a:t>
            </a:r>
            <a:r>
              <a:rPr lang="zh-CN" altLang="en-US" sz="2000" dirty="0">
                <a:latin typeface="Arial" panose="020B0604020202020204" pitchFamily="34" charset="0"/>
                <a:hlinkClick r:id="rId3">
                  <a:extLst>
                    <a:ext uri="{A12FA001-AC4F-418D-AE19-62706E023703}">
                      <ahyp:hlinkClr xmlns:ahyp="http://schemas.microsoft.com/office/drawing/2018/hyperlinkcolor" val="tx"/>
                    </a:ext>
                  </a:extLst>
                </a:hlinkClick>
              </a:rPr>
              <a:t>近似结果</a:t>
            </a:r>
            <a:r>
              <a:rPr lang="zh-CN" altLang="en-US" sz="2000" dirty="0">
                <a:latin typeface="Arial" panose="020B0604020202020204" pitchFamily="34" charset="0"/>
              </a:rPr>
              <a:t>）</a:t>
            </a:r>
            <a:endParaRPr lang="en" altLang="zh-CN" sz="2000" dirty="0">
              <a:latin typeface="Arial" panose="020B0604020202020204" pitchFamily="34" charset="0"/>
            </a:endParaRPr>
          </a:p>
        </p:txBody>
      </p:sp>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ubmq_revise</a:t>
            </a:r>
            <a:endParaRPr kumimoji="1" lang="zh-CN" altLang="en-US" sz="3600" dirty="0"/>
          </a:p>
        </p:txBody>
      </p:sp>
    </p:spTree>
    <p:extLst>
      <p:ext uri="{BB962C8B-B14F-4D97-AF65-F5344CB8AC3E}">
        <p14:creationId xmlns:p14="http://schemas.microsoft.com/office/powerpoint/2010/main" val="1744249958"/>
      </p:ext>
    </p:extLst>
  </p:cSld>
  <p:clrMapOvr>
    <a:masterClrMapping/>
  </p:clrMapOvr>
  <p:transition>
    <p:wipe dir="d"/>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-truncate</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r>
              <a:rPr kumimoji="1" lang="zh-CN" altLang="en-US" dirty="0">
                <a:latin typeface="+mn-lt"/>
                <a:ea typeface="+mj-ea"/>
              </a:rPr>
              <a:t>主要功能：</a:t>
            </a:r>
            <a:r>
              <a:rPr lang="zh-CN" altLang="en-US" dirty="0"/>
              <a:t>完成</a:t>
            </a:r>
            <a:r>
              <a:rPr lang="en" altLang="zh-CN" dirty="0" err="1"/>
              <a:t>src_id</a:t>
            </a:r>
            <a:r>
              <a:rPr lang="zh-CN" altLang="en-US" dirty="0"/>
              <a:t>级别的广告截断</a:t>
            </a: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3">
            <a:extLst>
              <a:ext uri="{FF2B5EF4-FFF2-40B4-BE49-F238E27FC236}">
                <a16:creationId xmlns:a16="http://schemas.microsoft.com/office/drawing/2014/main" id="{CAB44F50-2ECF-0842-A9CA-7050D1D43858}"/>
              </a:ext>
            </a:extLst>
          </p:cNvPr>
          <p:cNvGraphicFramePr>
            <a:graphicFrameLocks noGrp="1"/>
          </p:cNvGraphicFramePr>
          <p:nvPr/>
        </p:nvGraphicFramePr>
        <p:xfrm>
          <a:off x="846137" y="1705504"/>
          <a:ext cx="10855327" cy="185420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4177482">
                  <a:extLst>
                    <a:ext uri="{9D8B030D-6E8A-4147-A177-3AD203B41FA5}">
                      <a16:colId xmlns:a16="http://schemas.microsoft.com/office/drawing/2014/main" val="2751353782"/>
                    </a:ext>
                  </a:extLst>
                </a:gridCol>
                <a:gridCol w="6086476">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set_rrate_price</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使用现金比例进行调价</a:t>
                      </a:r>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default_show_control</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依据</a:t>
                      </a:r>
                      <a:r>
                        <a:rPr lang="en" altLang="zh-CN" dirty="0" err="1"/>
                        <a:t>show_control_exp.conf</a:t>
                      </a:r>
                      <a:r>
                        <a:rPr lang="zh-CN" altLang="en-US" dirty="0"/>
                        <a:t>，进行</a:t>
                      </a:r>
                      <a:r>
                        <a:rPr lang="en-US" altLang="zh-CN" dirty="0" err="1"/>
                        <a:t>src</a:t>
                      </a:r>
                      <a:r>
                        <a:rPr lang="zh-CN" altLang="en-US" dirty="0"/>
                        <a:t>级别的截断</a:t>
                      </a:r>
                    </a:p>
                  </a:txBody>
                  <a:tcPr anchor="ctr"/>
                </a:tc>
                <a:extLst>
                  <a:ext uri="{0D108BD9-81ED-4DB2-BD59-A6C34878D82A}">
                    <a16:rowId xmlns:a16="http://schemas.microsoft.com/office/drawing/2014/main" val="1119534305"/>
                  </a:ext>
                </a:extLst>
              </a:tr>
              <a:tr h="370840">
                <a:tc>
                  <a:txBody>
                    <a:bodyPr/>
                    <a:lstStyle/>
                    <a:p>
                      <a:r>
                        <a:rPr lang="en-US" altLang="zh-CN" dirty="0"/>
                        <a:t>4</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ocpc_plus_postpro</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设置 </a:t>
                      </a:r>
                      <a:r>
                        <a:rPr lang="en" altLang="zh-CN" dirty="0" err="1"/>
                        <a:t>clkq_minbid</a:t>
                      </a:r>
                      <a:r>
                        <a:rPr lang="zh-CN" altLang="en-US" dirty="0"/>
                        <a:t>策略作用标志</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254503727"/>
                  </a:ext>
                </a:extLst>
              </a:tr>
              <a:tr h="370840">
                <a:tc>
                  <a:txBody>
                    <a:bodyPr/>
                    <a:lstStyle/>
                    <a:p>
                      <a:r>
                        <a:rPr lang="en-US" altLang="zh-CN" dirty="0"/>
                        <a:t>5</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feed_async_truncate</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kern="1200" dirty="0">
                          <a:solidFill>
                            <a:schemeClr val="dk1"/>
                          </a:solidFill>
                          <a:effectLst/>
                          <a:latin typeface="+mn-lt"/>
                          <a:ea typeface="+mn-ea"/>
                          <a:cs typeface="+mn-cs"/>
                        </a:rPr>
                        <a:t>针对阅后推异步请求进行截断</a:t>
                      </a:r>
                    </a:p>
                  </a:txBody>
                  <a:tcPr anchor="ctr"/>
                </a:tc>
                <a:extLst>
                  <a:ext uri="{0D108BD9-81ED-4DB2-BD59-A6C34878D82A}">
                    <a16:rowId xmlns:a16="http://schemas.microsoft.com/office/drawing/2014/main" val="1091383708"/>
                  </a:ext>
                </a:extLst>
              </a:tr>
            </a:tbl>
          </a:graphicData>
        </a:graphic>
      </p:graphicFrame>
    </p:spTree>
    <p:extLst>
      <p:ext uri="{BB962C8B-B14F-4D97-AF65-F5344CB8AC3E}">
        <p14:creationId xmlns:p14="http://schemas.microsoft.com/office/powerpoint/2010/main" val="534615732"/>
      </p:ext>
    </p:extLst>
  </p:cSld>
  <p:clrMapOvr>
    <a:masterClrMapping/>
  </p:clrMapOvr>
  <p:transition>
    <p:wipe dir="d"/>
  </p:transition>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DCD0C6-99AC-3747-B851-AE29ACA697EA}"/>
              </a:ext>
            </a:extLst>
          </p:cNvPr>
          <p:cNvSpPr>
            <a:spLocks noGrp="1"/>
          </p:cNvSpPr>
          <p:nvPr>
            <p:ph type="title"/>
          </p:nvPr>
        </p:nvSpPr>
        <p:spPr/>
        <p:txBody>
          <a:bodyPr/>
          <a:lstStyle/>
          <a:p>
            <a:r>
              <a:rPr kumimoji="1" lang="zh-CN" altLang="en-US" dirty="0"/>
              <a:t>名词解释</a:t>
            </a:r>
          </a:p>
        </p:txBody>
      </p:sp>
      <p:graphicFrame>
        <p:nvGraphicFramePr>
          <p:cNvPr id="4" name="表格 3">
            <a:extLst>
              <a:ext uri="{FF2B5EF4-FFF2-40B4-BE49-F238E27FC236}">
                <a16:creationId xmlns:a16="http://schemas.microsoft.com/office/drawing/2014/main" id="{CEAC1E6B-548E-F544-A0BF-0EE77BC4D379}"/>
              </a:ext>
            </a:extLst>
          </p:cNvPr>
          <p:cNvGraphicFramePr>
            <a:graphicFrameLocks noGrp="1"/>
          </p:cNvGraphicFramePr>
          <p:nvPr>
            <p:extLst>
              <p:ext uri="{D42A27DB-BD31-4B8C-83A1-F6EECF244321}">
                <p14:modId xmlns:p14="http://schemas.microsoft.com/office/powerpoint/2010/main" val="3964708495"/>
              </p:ext>
            </p:extLst>
          </p:nvPr>
        </p:nvGraphicFramePr>
        <p:xfrm>
          <a:off x="762499" y="931411"/>
          <a:ext cx="10666712" cy="5712096"/>
        </p:xfrm>
        <a:graphic>
          <a:graphicData uri="http://schemas.openxmlformats.org/drawingml/2006/table">
            <a:tbl>
              <a:tblPr firstRow="1">
                <a:tableStyleId>{BDBED569-4797-4DF1-A0F4-6AAB3CD982D8}</a:tableStyleId>
              </a:tblPr>
              <a:tblGrid>
                <a:gridCol w="940486">
                  <a:extLst>
                    <a:ext uri="{9D8B030D-6E8A-4147-A177-3AD203B41FA5}">
                      <a16:colId xmlns:a16="http://schemas.microsoft.com/office/drawing/2014/main" val="20000"/>
                    </a:ext>
                  </a:extLst>
                </a:gridCol>
                <a:gridCol w="2059526">
                  <a:extLst>
                    <a:ext uri="{9D8B030D-6E8A-4147-A177-3AD203B41FA5}">
                      <a16:colId xmlns:a16="http://schemas.microsoft.com/office/drawing/2014/main" val="20001"/>
                    </a:ext>
                  </a:extLst>
                </a:gridCol>
                <a:gridCol w="3699745">
                  <a:extLst>
                    <a:ext uri="{9D8B030D-6E8A-4147-A177-3AD203B41FA5}">
                      <a16:colId xmlns:a16="http://schemas.microsoft.com/office/drawing/2014/main" val="20002"/>
                    </a:ext>
                  </a:extLst>
                </a:gridCol>
                <a:gridCol w="3966955">
                  <a:extLst>
                    <a:ext uri="{9D8B030D-6E8A-4147-A177-3AD203B41FA5}">
                      <a16:colId xmlns:a16="http://schemas.microsoft.com/office/drawing/2014/main" val="20003"/>
                    </a:ext>
                  </a:extLst>
                </a:gridCol>
              </a:tblGrid>
              <a:tr h="237011">
                <a:tc>
                  <a:txBody>
                    <a:bodyPr/>
                    <a:lstStyle/>
                    <a:p>
                      <a:pPr algn="ctr">
                        <a:spcAft>
                          <a:spcPts val="0"/>
                        </a:spcAft>
                      </a:pPr>
                      <a:r>
                        <a:rPr lang="zh-CN" sz="1800" kern="0" dirty="0"/>
                        <a:t>缩写</a:t>
                      </a:r>
                      <a:endParaRPr lang="zh-CN" sz="1800" b="1" kern="100" dirty="0">
                        <a:latin typeface="Times New Roman"/>
                        <a:ea typeface="宋体"/>
                      </a:endParaRPr>
                    </a:p>
                  </a:txBody>
                  <a:tcPr marL="47385" marR="47385" marT="0" marB="0" anchor="b"/>
                </a:tc>
                <a:tc>
                  <a:txBody>
                    <a:bodyPr/>
                    <a:lstStyle/>
                    <a:p>
                      <a:pPr algn="ctr">
                        <a:spcAft>
                          <a:spcPts val="0"/>
                        </a:spcAft>
                      </a:pPr>
                      <a:r>
                        <a:rPr lang="zh-CN" sz="1800" kern="0" dirty="0"/>
                        <a:t>名称</a:t>
                      </a:r>
                      <a:endParaRPr lang="zh-CN" sz="1800" b="1" kern="100" dirty="0">
                        <a:latin typeface="Times New Roman"/>
                        <a:ea typeface="宋体"/>
                      </a:endParaRPr>
                    </a:p>
                  </a:txBody>
                  <a:tcPr marL="47385" marR="47385" marT="0" marB="0" anchor="b"/>
                </a:tc>
                <a:tc>
                  <a:txBody>
                    <a:bodyPr/>
                    <a:lstStyle/>
                    <a:p>
                      <a:pPr algn="ctr">
                        <a:spcAft>
                          <a:spcPts val="0"/>
                        </a:spcAft>
                      </a:pPr>
                      <a:r>
                        <a:rPr lang="zh-CN" sz="1800" kern="0" dirty="0"/>
                        <a:t>意义</a:t>
                      </a:r>
                      <a:endParaRPr lang="zh-CN" sz="1800" b="1" kern="100" dirty="0">
                        <a:latin typeface="Times New Roman"/>
                        <a:ea typeface="宋体"/>
                      </a:endParaRPr>
                    </a:p>
                  </a:txBody>
                  <a:tcPr marL="47385" marR="47385" marT="0" marB="0" anchor="b"/>
                </a:tc>
                <a:tc>
                  <a:txBody>
                    <a:bodyPr/>
                    <a:lstStyle/>
                    <a:p>
                      <a:pPr algn="ctr">
                        <a:spcAft>
                          <a:spcPts val="0"/>
                        </a:spcAft>
                      </a:pPr>
                      <a:r>
                        <a:rPr lang="zh-CN" altLang="en-US" sz="1800" kern="0" dirty="0"/>
                        <a:t>计算方式</a:t>
                      </a:r>
                      <a:endParaRPr lang="zh-CN" sz="1800" b="1" kern="100" dirty="0">
                        <a:latin typeface="Times New Roman"/>
                        <a:ea typeface="宋体"/>
                      </a:endParaRPr>
                    </a:p>
                  </a:txBody>
                  <a:tcPr marL="47385" marR="47385" marT="0" marB="0" anchor="b"/>
                </a:tc>
                <a:extLst>
                  <a:ext uri="{0D108BD9-81ED-4DB2-BD59-A6C34878D82A}">
                    <a16:rowId xmlns:a16="http://schemas.microsoft.com/office/drawing/2014/main" val="10000"/>
                  </a:ext>
                </a:extLst>
              </a:tr>
              <a:tr h="429976">
                <a:tc>
                  <a:txBody>
                    <a:bodyPr/>
                    <a:lstStyle/>
                    <a:p>
                      <a:pPr algn="just">
                        <a:spcAft>
                          <a:spcPts val="0"/>
                        </a:spcAft>
                      </a:pPr>
                      <a:r>
                        <a:rPr lang="en-US" altLang="zh-CN" sz="1600" kern="100" dirty="0">
                          <a:latin typeface="+mn-lt"/>
                          <a:ea typeface="+mn-ea"/>
                        </a:rPr>
                        <a:t>show</a:t>
                      </a:r>
                      <a:endParaRPr lang="zh-CN" sz="1600" kern="100" dirty="0">
                        <a:latin typeface="+mn-lt"/>
                        <a:ea typeface="+mn-ea"/>
                      </a:endParaRPr>
                    </a:p>
                  </a:txBody>
                  <a:tcPr marL="47385" marR="47385" marT="0" marB="0" anchor="b"/>
                </a:tc>
                <a:tc>
                  <a:txBody>
                    <a:bodyPr/>
                    <a:lstStyle/>
                    <a:p>
                      <a:pPr algn="just">
                        <a:spcAft>
                          <a:spcPts val="0"/>
                        </a:spcAft>
                      </a:pPr>
                      <a:r>
                        <a:rPr lang="zh-CN" altLang="en-US" sz="1600" kern="100" dirty="0">
                          <a:latin typeface="+mn-lt"/>
                          <a:ea typeface="+mn-ea"/>
                        </a:rPr>
                        <a:t>展现数</a:t>
                      </a:r>
                      <a:endParaRPr lang="zh-CN" sz="1600" kern="100" dirty="0">
                        <a:latin typeface="+mn-lt"/>
                        <a:ea typeface="+mn-ea"/>
                      </a:endParaRPr>
                    </a:p>
                  </a:txBody>
                  <a:tcPr marL="47385" marR="47385" marT="0" marB="0" anchor="b"/>
                </a:tc>
                <a:tc>
                  <a:txBody>
                    <a:bodyPr/>
                    <a:lstStyle/>
                    <a:p>
                      <a:pPr algn="just">
                        <a:spcAft>
                          <a:spcPts val="0"/>
                        </a:spcAft>
                      </a:pPr>
                      <a:r>
                        <a:rPr lang="zh-CN" altLang="en-US" sz="1600" kern="100" dirty="0">
                          <a:latin typeface="+mn-lt"/>
                          <a:ea typeface="+mn-ea"/>
                        </a:rPr>
                        <a:t>每次</a:t>
                      </a:r>
                      <a:r>
                        <a:rPr lang="en-US" altLang="zh-CN" sz="1600" kern="100" dirty="0" err="1">
                          <a:latin typeface="+mn-lt"/>
                          <a:ea typeface="+mn-ea"/>
                        </a:rPr>
                        <a:t>pv</a:t>
                      </a:r>
                      <a:r>
                        <a:rPr lang="zh-CN" altLang="en-US" sz="1600" kern="100" dirty="0">
                          <a:latin typeface="+mn-lt"/>
                          <a:ea typeface="+mn-ea"/>
                        </a:rPr>
                        <a:t>返回的广告条数</a:t>
                      </a:r>
                      <a:endParaRPr lang="zh-CN" sz="1600" kern="100" dirty="0">
                        <a:latin typeface="+mn-lt"/>
                        <a:ea typeface="+mn-ea"/>
                      </a:endParaRPr>
                    </a:p>
                  </a:txBody>
                  <a:tcPr marL="47385" marR="47385" marT="0" marB="0" anchor="b"/>
                </a:tc>
                <a:tc>
                  <a:txBody>
                    <a:bodyPr/>
                    <a:lstStyle/>
                    <a:p>
                      <a:pPr algn="just">
                        <a:spcAft>
                          <a:spcPts val="0"/>
                        </a:spcAft>
                      </a:pPr>
                      <a:endParaRPr lang="zh-CN" sz="1600" kern="100" dirty="0">
                        <a:latin typeface="+mn-lt"/>
                        <a:ea typeface="+mn-ea"/>
                      </a:endParaRPr>
                    </a:p>
                  </a:txBody>
                  <a:tcPr marL="47385" marR="47385" marT="0" marB="0" anchor="b"/>
                </a:tc>
                <a:extLst>
                  <a:ext uri="{0D108BD9-81ED-4DB2-BD59-A6C34878D82A}">
                    <a16:rowId xmlns:a16="http://schemas.microsoft.com/office/drawing/2014/main" val="4028449144"/>
                  </a:ext>
                </a:extLst>
              </a:tr>
              <a:tr h="429976">
                <a:tc>
                  <a:txBody>
                    <a:bodyPr/>
                    <a:lstStyle/>
                    <a:p>
                      <a:pPr algn="just">
                        <a:spcAft>
                          <a:spcPts val="0"/>
                        </a:spcAft>
                      </a:pPr>
                      <a:r>
                        <a:rPr lang="en-US" altLang="zh-CN" sz="1600" kern="100" dirty="0" err="1">
                          <a:latin typeface="+mn-lt"/>
                          <a:ea typeface="+mn-ea"/>
                        </a:rPr>
                        <a:t>eshow</a:t>
                      </a:r>
                      <a:endParaRPr lang="zh-CN" sz="1600" kern="100" dirty="0">
                        <a:latin typeface="+mn-lt"/>
                        <a:ea typeface="+mn-ea"/>
                      </a:endParaRPr>
                    </a:p>
                  </a:txBody>
                  <a:tcPr marL="47385" marR="47385" marT="0" marB="0" anchor="b"/>
                </a:tc>
                <a:tc>
                  <a:txBody>
                    <a:bodyPr/>
                    <a:lstStyle/>
                    <a:p>
                      <a:pPr algn="just">
                        <a:spcAft>
                          <a:spcPts val="0"/>
                        </a:spcAft>
                      </a:pPr>
                      <a:r>
                        <a:rPr lang="zh-CN" altLang="en-US" sz="1600" kern="100" dirty="0">
                          <a:latin typeface="+mn-lt"/>
                          <a:ea typeface="+mn-ea"/>
                        </a:rPr>
                        <a:t>有效展现数（曝光）</a:t>
                      </a:r>
                      <a:endParaRPr lang="zh-CN" sz="1600" kern="100" dirty="0">
                        <a:latin typeface="+mn-lt"/>
                        <a:ea typeface="+mn-ea"/>
                      </a:endParaRPr>
                    </a:p>
                  </a:txBody>
                  <a:tcPr marL="47385" marR="47385" marT="0" marB="0" anchor="b"/>
                </a:tc>
                <a:tc>
                  <a:txBody>
                    <a:bodyPr/>
                    <a:lstStyle/>
                    <a:p>
                      <a:pPr algn="just">
                        <a:spcAft>
                          <a:spcPts val="0"/>
                        </a:spcAft>
                      </a:pPr>
                      <a:r>
                        <a:rPr lang="zh-CN" altLang="en-US" sz="1600" kern="100" dirty="0">
                          <a:latin typeface="+mn-lt"/>
                          <a:ea typeface="+mn-ea"/>
                        </a:rPr>
                        <a:t>每次</a:t>
                      </a:r>
                      <a:r>
                        <a:rPr lang="en-US" altLang="zh-CN" sz="1600" kern="100" dirty="0" err="1">
                          <a:latin typeface="+mn-lt"/>
                          <a:ea typeface="+mn-ea"/>
                        </a:rPr>
                        <a:t>pv</a:t>
                      </a:r>
                      <a:r>
                        <a:rPr lang="zh-CN" altLang="en-US" sz="1600" kern="100" dirty="0">
                          <a:latin typeface="+mn-lt"/>
                          <a:ea typeface="+mn-ea"/>
                        </a:rPr>
                        <a:t>的</a:t>
                      </a:r>
                      <a:r>
                        <a:rPr lang="en-US" altLang="zh-CN" sz="1600" kern="100" dirty="0">
                          <a:latin typeface="+mn-lt"/>
                          <a:ea typeface="+mn-ea"/>
                        </a:rPr>
                        <a:t>show</a:t>
                      </a:r>
                      <a:r>
                        <a:rPr lang="zh-CN" altLang="en-US" sz="1600" kern="100" dirty="0">
                          <a:latin typeface="+mn-lt"/>
                          <a:ea typeface="+mn-ea"/>
                        </a:rPr>
                        <a:t>中被展示的条数</a:t>
                      </a:r>
                      <a:endParaRPr lang="zh-CN" sz="1600" kern="100" dirty="0">
                        <a:latin typeface="+mn-lt"/>
                        <a:ea typeface="+mn-ea"/>
                      </a:endParaRPr>
                    </a:p>
                  </a:txBody>
                  <a:tcPr marL="47385" marR="47385" marT="0" marB="0" anchor="b"/>
                </a:tc>
                <a:tc>
                  <a:txBody>
                    <a:bodyPr/>
                    <a:lstStyle/>
                    <a:p>
                      <a:pPr algn="just">
                        <a:spcAft>
                          <a:spcPts val="0"/>
                        </a:spcAft>
                      </a:pPr>
                      <a:endParaRPr lang="zh-CN" sz="1600" kern="100" dirty="0">
                        <a:latin typeface="+mn-lt"/>
                        <a:ea typeface="+mn-ea"/>
                      </a:endParaRPr>
                    </a:p>
                  </a:txBody>
                  <a:tcPr marL="47385" marR="47385" marT="0" marB="0" anchor="b"/>
                </a:tc>
                <a:extLst>
                  <a:ext uri="{0D108BD9-81ED-4DB2-BD59-A6C34878D82A}">
                    <a16:rowId xmlns:a16="http://schemas.microsoft.com/office/drawing/2014/main" val="1698556965"/>
                  </a:ext>
                </a:extLst>
              </a:tr>
              <a:tr h="429976">
                <a:tc>
                  <a:txBody>
                    <a:bodyPr/>
                    <a:lstStyle/>
                    <a:p>
                      <a:pPr algn="just">
                        <a:spcAft>
                          <a:spcPts val="0"/>
                        </a:spcAft>
                      </a:pPr>
                      <a:r>
                        <a:rPr lang="en-US" sz="1600" kern="0" dirty="0"/>
                        <a:t>CTR1</a:t>
                      </a:r>
                      <a:endParaRPr lang="zh-CN" sz="1600" kern="100" dirty="0">
                        <a:latin typeface="+mn-lt"/>
                        <a:ea typeface="+mn-ea"/>
                      </a:endParaRPr>
                    </a:p>
                  </a:txBody>
                  <a:tcPr marL="47385" marR="47385" marT="0" marB="0" anchor="b"/>
                </a:tc>
                <a:tc>
                  <a:txBody>
                    <a:bodyPr/>
                    <a:lstStyle/>
                    <a:p>
                      <a:pPr algn="just">
                        <a:spcAft>
                          <a:spcPts val="0"/>
                        </a:spcAft>
                      </a:pPr>
                      <a:r>
                        <a:rPr lang="zh-CN" sz="1600" kern="0" dirty="0"/>
                        <a:t>检索点击比率</a:t>
                      </a:r>
                      <a:endParaRPr lang="zh-CN" sz="1600" kern="100" dirty="0">
                        <a:latin typeface="+mn-lt"/>
                        <a:ea typeface="+mn-ea"/>
                      </a:endParaRPr>
                    </a:p>
                  </a:txBody>
                  <a:tcPr marL="47385" marR="47385" marT="0" marB="0" anchor="b"/>
                </a:tc>
                <a:tc>
                  <a:txBody>
                    <a:bodyPr/>
                    <a:lstStyle/>
                    <a:p>
                      <a:pPr algn="just">
                        <a:spcAft>
                          <a:spcPts val="0"/>
                        </a:spcAft>
                      </a:pPr>
                      <a:r>
                        <a:rPr lang="zh-CN" sz="1600" kern="0" dirty="0"/>
                        <a:t>每一次检索能够带来多少有效点击</a:t>
                      </a:r>
                      <a:endParaRPr lang="zh-CN" sz="1600" kern="100" dirty="0">
                        <a:latin typeface="+mn-lt"/>
                        <a:ea typeface="+mn-ea"/>
                      </a:endParaRPr>
                    </a:p>
                  </a:txBody>
                  <a:tcPr marL="47385" marR="47385" marT="0" marB="0" anchor="b"/>
                </a:tc>
                <a:tc>
                  <a:txBody>
                    <a:bodyPr/>
                    <a:lstStyle/>
                    <a:p>
                      <a:pPr algn="just">
                        <a:spcAft>
                          <a:spcPts val="0"/>
                        </a:spcAft>
                      </a:pPr>
                      <a:r>
                        <a:rPr lang="en-US" altLang="zh-CN" sz="1600" kern="0" dirty="0" err="1"/>
                        <a:t>clk</a:t>
                      </a:r>
                      <a:r>
                        <a:rPr lang="en-US" sz="1600" kern="0" dirty="0"/>
                        <a:t> / </a:t>
                      </a:r>
                      <a:r>
                        <a:rPr lang="zh-CN" altLang="en-US" sz="1600" kern="0" dirty="0"/>
                        <a:t>检索量</a:t>
                      </a:r>
                      <a:endParaRPr lang="zh-CN" sz="1600" kern="100" dirty="0">
                        <a:latin typeface="+mn-lt"/>
                        <a:ea typeface="+mn-ea"/>
                      </a:endParaRPr>
                    </a:p>
                  </a:txBody>
                  <a:tcPr marL="47385" marR="47385" marT="0" marB="0" anchor="b"/>
                </a:tc>
                <a:extLst>
                  <a:ext uri="{0D108BD9-81ED-4DB2-BD59-A6C34878D82A}">
                    <a16:rowId xmlns:a16="http://schemas.microsoft.com/office/drawing/2014/main" val="322541203"/>
                  </a:ext>
                </a:extLst>
              </a:tr>
              <a:tr h="435991">
                <a:tc>
                  <a:txBody>
                    <a:bodyPr/>
                    <a:lstStyle/>
                    <a:p>
                      <a:pPr algn="l">
                        <a:spcAft>
                          <a:spcPts val="0"/>
                        </a:spcAft>
                      </a:pPr>
                      <a:r>
                        <a:rPr lang="en-US" sz="1600" kern="0" dirty="0"/>
                        <a:t>CTR2</a:t>
                      </a:r>
                      <a:endParaRPr lang="zh-CN" sz="1600" kern="100" dirty="0">
                        <a:latin typeface="+mn-lt"/>
                        <a:ea typeface="+mn-ea"/>
                      </a:endParaRPr>
                    </a:p>
                  </a:txBody>
                  <a:tcPr marL="47385" marR="47385" marT="0" marB="0" anchor="b"/>
                </a:tc>
                <a:tc>
                  <a:txBody>
                    <a:bodyPr/>
                    <a:lstStyle/>
                    <a:p>
                      <a:pPr algn="l">
                        <a:spcAft>
                          <a:spcPts val="0"/>
                        </a:spcAft>
                      </a:pPr>
                      <a:r>
                        <a:rPr lang="zh-CN" sz="1600" kern="0" dirty="0"/>
                        <a:t>展现点击比率</a:t>
                      </a:r>
                      <a:endParaRPr lang="zh-CN" sz="1600" kern="100" dirty="0">
                        <a:latin typeface="+mn-lt"/>
                        <a:ea typeface="+mn-ea"/>
                      </a:endParaRPr>
                    </a:p>
                  </a:txBody>
                  <a:tcPr marL="47385" marR="47385" marT="0" marB="0" anchor="b"/>
                </a:tc>
                <a:tc>
                  <a:txBody>
                    <a:bodyPr/>
                    <a:lstStyle/>
                    <a:p>
                      <a:pPr algn="l">
                        <a:spcAft>
                          <a:spcPts val="0"/>
                        </a:spcAft>
                      </a:pPr>
                      <a:r>
                        <a:rPr lang="zh-CN" sz="1600" kern="0" dirty="0"/>
                        <a:t>每展现一条广告能够带来多少有效点击</a:t>
                      </a:r>
                      <a:endParaRPr lang="zh-CN" sz="1600" kern="100" dirty="0">
                        <a:latin typeface="+mn-lt"/>
                        <a:ea typeface="+mn-ea"/>
                      </a:endParaRPr>
                    </a:p>
                  </a:txBody>
                  <a:tcPr marL="47385" marR="47385" marT="0" marB="0" anchor="b"/>
                </a:tc>
                <a:tc>
                  <a:txBody>
                    <a:bodyPr/>
                    <a:lstStyle/>
                    <a:p>
                      <a:pPr algn="l">
                        <a:spcAft>
                          <a:spcPts val="0"/>
                        </a:spcAft>
                      </a:pPr>
                      <a:r>
                        <a:rPr lang="en-US" altLang="zh-CN" sz="1600" kern="0" dirty="0" err="1"/>
                        <a:t>clk</a:t>
                      </a:r>
                      <a:r>
                        <a:rPr lang="en-US" sz="1600" kern="0" dirty="0"/>
                        <a:t> / </a:t>
                      </a:r>
                      <a:r>
                        <a:rPr lang="en-US" altLang="zh-CN" sz="1600" kern="0" dirty="0" err="1"/>
                        <a:t>eshow</a:t>
                      </a:r>
                      <a:endParaRPr lang="zh-CN" sz="1600" kern="100" dirty="0">
                        <a:latin typeface="+mn-lt"/>
                        <a:ea typeface="+mn-ea"/>
                      </a:endParaRPr>
                    </a:p>
                  </a:txBody>
                  <a:tcPr marL="47385" marR="47385" marT="0" marB="0" anchor="b"/>
                </a:tc>
                <a:extLst>
                  <a:ext uri="{0D108BD9-81ED-4DB2-BD59-A6C34878D82A}">
                    <a16:rowId xmlns:a16="http://schemas.microsoft.com/office/drawing/2014/main" val="10002"/>
                  </a:ext>
                </a:extLst>
              </a:tr>
              <a:tr h="435991">
                <a:tc>
                  <a:txBody>
                    <a:bodyPr/>
                    <a:lstStyle/>
                    <a:p>
                      <a:pPr algn="l">
                        <a:spcAft>
                          <a:spcPts val="0"/>
                        </a:spcAft>
                      </a:pPr>
                      <a:r>
                        <a:rPr lang="en-US" sz="1600" kern="0" dirty="0"/>
                        <a:t>CTR3</a:t>
                      </a:r>
                      <a:endParaRPr lang="zh-CN" sz="1600" kern="100" dirty="0">
                        <a:latin typeface="+mn-lt"/>
                        <a:ea typeface="+mn-ea"/>
                      </a:endParaRPr>
                    </a:p>
                  </a:txBody>
                  <a:tcPr marL="47385" marR="47385" marT="0" marB="0" anchor="b"/>
                </a:tc>
                <a:tc>
                  <a:txBody>
                    <a:bodyPr/>
                    <a:lstStyle/>
                    <a:p>
                      <a:pPr algn="l">
                        <a:spcAft>
                          <a:spcPts val="0"/>
                        </a:spcAft>
                      </a:pPr>
                      <a:r>
                        <a:rPr lang="zh-CN" sz="1600" kern="0" dirty="0"/>
                        <a:t>有结果点击比率</a:t>
                      </a:r>
                      <a:endParaRPr lang="zh-CN" sz="1600" kern="100" dirty="0">
                        <a:latin typeface="+mn-lt"/>
                        <a:ea typeface="+mn-ea"/>
                      </a:endParaRPr>
                    </a:p>
                  </a:txBody>
                  <a:tcPr marL="47385" marR="47385" marT="0" marB="0" anchor="b"/>
                </a:tc>
                <a:tc>
                  <a:txBody>
                    <a:bodyPr/>
                    <a:lstStyle/>
                    <a:p>
                      <a:pPr algn="l">
                        <a:spcAft>
                          <a:spcPts val="0"/>
                        </a:spcAft>
                      </a:pPr>
                      <a:r>
                        <a:rPr lang="zh-CN" sz="1600" kern="0" dirty="0"/>
                        <a:t>每一次出广告的检索能够带来多少有效点击</a:t>
                      </a:r>
                      <a:endParaRPr lang="zh-CN" sz="1600" kern="100" dirty="0">
                        <a:latin typeface="+mn-lt"/>
                        <a:ea typeface="+mn-ea"/>
                      </a:endParaRPr>
                    </a:p>
                  </a:txBody>
                  <a:tcPr marL="47385" marR="47385" marT="0" marB="0" anchor="b"/>
                </a:tc>
                <a:tc>
                  <a:txBody>
                    <a:bodyPr/>
                    <a:lstStyle/>
                    <a:p>
                      <a:pPr algn="l">
                        <a:spcAft>
                          <a:spcPts val="0"/>
                        </a:spcAft>
                      </a:pPr>
                      <a:r>
                        <a:rPr lang="en-US" altLang="zh-CN" sz="1600" kern="0" dirty="0" err="1"/>
                        <a:t>clk</a:t>
                      </a:r>
                      <a:r>
                        <a:rPr lang="en-US" sz="1600" kern="0" dirty="0"/>
                        <a:t> / </a:t>
                      </a:r>
                      <a:r>
                        <a:rPr lang="zh-CN" sz="1600" kern="0" dirty="0"/>
                        <a:t>出广告的检索量</a:t>
                      </a:r>
                      <a:endParaRPr lang="zh-CN" sz="1600" kern="100" dirty="0">
                        <a:latin typeface="+mn-lt"/>
                        <a:ea typeface="+mn-ea"/>
                      </a:endParaRPr>
                    </a:p>
                  </a:txBody>
                  <a:tcPr marL="47385" marR="47385" marT="0" marB="0" anchor="b"/>
                </a:tc>
                <a:extLst>
                  <a:ext uri="{0D108BD9-81ED-4DB2-BD59-A6C34878D82A}">
                    <a16:rowId xmlns:a16="http://schemas.microsoft.com/office/drawing/2014/main" val="10004"/>
                  </a:ext>
                </a:extLst>
              </a:tr>
              <a:tr h="456850">
                <a:tc>
                  <a:txBody>
                    <a:bodyPr/>
                    <a:lstStyle/>
                    <a:p>
                      <a:pPr algn="l">
                        <a:spcAft>
                          <a:spcPts val="0"/>
                        </a:spcAft>
                      </a:pPr>
                      <a:r>
                        <a:rPr lang="en-US" sz="1600" kern="0" dirty="0"/>
                        <a:t>CPM1</a:t>
                      </a:r>
                      <a:endParaRPr lang="zh-CN" sz="1600" kern="100" dirty="0">
                        <a:latin typeface="+mn-lt"/>
                        <a:ea typeface="+mn-ea"/>
                      </a:endParaRPr>
                    </a:p>
                  </a:txBody>
                  <a:tcPr marL="47385" marR="47385" marT="0" marB="0" anchor="b"/>
                </a:tc>
                <a:tc>
                  <a:txBody>
                    <a:bodyPr/>
                    <a:lstStyle/>
                    <a:p>
                      <a:pPr algn="l">
                        <a:spcAft>
                          <a:spcPts val="0"/>
                        </a:spcAft>
                      </a:pPr>
                      <a:r>
                        <a:rPr lang="zh-CN" sz="1600" kern="0" dirty="0"/>
                        <a:t>千次检索收入</a:t>
                      </a:r>
                      <a:endParaRPr lang="zh-CN" sz="1600" kern="100" dirty="0">
                        <a:latin typeface="+mn-lt"/>
                        <a:ea typeface="+mn-ea"/>
                      </a:endParaRPr>
                    </a:p>
                  </a:txBody>
                  <a:tcPr marL="47385" marR="47385" marT="0" marB="0" anchor="b"/>
                </a:tc>
                <a:tc>
                  <a:txBody>
                    <a:bodyPr/>
                    <a:lstStyle/>
                    <a:p>
                      <a:pPr algn="l">
                        <a:spcAft>
                          <a:spcPts val="0"/>
                        </a:spcAft>
                      </a:pPr>
                      <a:r>
                        <a:rPr lang="zh-CN" altLang="en-US" sz="1600" kern="100" dirty="0"/>
                        <a:t>单位流量变现效率</a:t>
                      </a:r>
                      <a:endParaRPr lang="zh-CN" sz="1600" kern="100" dirty="0">
                        <a:latin typeface="+mn-lt"/>
                        <a:ea typeface="+mn-ea"/>
                      </a:endParaRPr>
                    </a:p>
                  </a:txBody>
                  <a:tcPr marL="47385" marR="47385" marT="0" marB="0" anchor="b"/>
                </a:tc>
                <a:tc>
                  <a:txBody>
                    <a:bodyPr/>
                    <a:lstStyle/>
                    <a:p>
                      <a:pPr algn="l">
                        <a:spcAft>
                          <a:spcPts val="0"/>
                        </a:spcAft>
                      </a:pPr>
                      <a:r>
                        <a:rPr lang="en-US" altLang="zh-CN" sz="1600" kern="0" dirty="0"/>
                        <a:t>=</a:t>
                      </a:r>
                      <a:r>
                        <a:rPr lang="zh-CN" sz="1600" kern="0" dirty="0"/>
                        <a:t>（消费收入</a:t>
                      </a:r>
                      <a:r>
                        <a:rPr lang="en-US" sz="1600" kern="0" dirty="0"/>
                        <a:t> / </a:t>
                      </a:r>
                      <a:r>
                        <a:rPr lang="zh-CN" sz="1600" kern="0" dirty="0"/>
                        <a:t>检索量）</a:t>
                      </a:r>
                      <a:r>
                        <a:rPr lang="en-US" sz="1600" kern="0" dirty="0"/>
                        <a:t>*1000</a:t>
                      </a:r>
                    </a:p>
                    <a:p>
                      <a:pPr algn="l">
                        <a:spcAft>
                          <a:spcPts val="0"/>
                        </a:spcAft>
                      </a:pPr>
                      <a:r>
                        <a:rPr lang="en-US" altLang="zh-CN" sz="1600" kern="1200" dirty="0"/>
                        <a:t>=</a:t>
                      </a:r>
                      <a:r>
                        <a:rPr lang="zh-CN" altLang="en-US" sz="1600" kern="1200" dirty="0"/>
                        <a:t>  </a:t>
                      </a:r>
                      <a:r>
                        <a:rPr lang="en-US" sz="1600" kern="1200" dirty="0"/>
                        <a:t>CTR1*ACP*1000</a:t>
                      </a:r>
                      <a:endParaRPr lang="zh-CN" sz="1600" kern="100" dirty="0">
                        <a:latin typeface="+mn-lt"/>
                        <a:ea typeface="+mn-ea"/>
                      </a:endParaRPr>
                    </a:p>
                  </a:txBody>
                  <a:tcPr marL="47385" marR="47385" marT="0" marB="0" anchor="b"/>
                </a:tc>
                <a:extLst>
                  <a:ext uri="{0D108BD9-81ED-4DB2-BD59-A6C34878D82A}">
                    <a16:rowId xmlns:a16="http://schemas.microsoft.com/office/drawing/2014/main" val="10005"/>
                  </a:ext>
                </a:extLst>
              </a:tr>
              <a:tr h="456850">
                <a:tc>
                  <a:txBody>
                    <a:bodyPr/>
                    <a:lstStyle/>
                    <a:p>
                      <a:pPr algn="l">
                        <a:spcAft>
                          <a:spcPts val="0"/>
                        </a:spcAft>
                      </a:pPr>
                      <a:r>
                        <a:rPr lang="en-US" sz="1600" kern="0" dirty="0"/>
                        <a:t>CPM2</a:t>
                      </a:r>
                      <a:endParaRPr lang="zh-CN" sz="1600" kern="100" dirty="0">
                        <a:latin typeface="+mn-lt"/>
                        <a:ea typeface="+mn-ea"/>
                      </a:endParaRPr>
                    </a:p>
                  </a:txBody>
                  <a:tcPr marL="47385" marR="47385" marT="0" marB="0" anchor="b"/>
                </a:tc>
                <a:tc>
                  <a:txBody>
                    <a:bodyPr/>
                    <a:lstStyle/>
                    <a:p>
                      <a:pPr algn="l">
                        <a:spcAft>
                          <a:spcPts val="0"/>
                        </a:spcAft>
                      </a:pPr>
                      <a:r>
                        <a:rPr lang="zh-CN" sz="1600" kern="0" dirty="0"/>
                        <a:t>千次展现收入</a:t>
                      </a:r>
                      <a:endParaRPr lang="zh-CN" sz="1600" kern="100" dirty="0">
                        <a:latin typeface="+mn-lt"/>
                        <a:ea typeface="+mn-ea"/>
                      </a:endParaRPr>
                    </a:p>
                  </a:txBody>
                  <a:tcPr marL="47385" marR="47385" marT="0" marB="0" anchor="b"/>
                </a:tc>
                <a:tc>
                  <a:txBody>
                    <a:bodyPr/>
                    <a:lstStyle/>
                    <a:p>
                      <a:pPr algn="l">
                        <a:spcAft>
                          <a:spcPts val="0"/>
                        </a:spcAft>
                      </a:pPr>
                      <a:r>
                        <a:rPr lang="zh-CN" sz="1600" kern="0" dirty="0"/>
                        <a:t>每展现千条广告能够带来多少消费收入</a:t>
                      </a:r>
                      <a:endParaRPr lang="zh-CN" sz="1600" kern="100" dirty="0">
                        <a:latin typeface="+mn-lt"/>
                        <a:ea typeface="+mn-ea"/>
                      </a:endParaRPr>
                    </a:p>
                  </a:txBody>
                  <a:tcPr marL="47385" marR="47385" marT="0" marB="0" anchor="b"/>
                </a:tc>
                <a:tc>
                  <a:txBody>
                    <a:bodyPr/>
                    <a:lstStyle/>
                    <a:p>
                      <a:pPr algn="l">
                        <a:spcAft>
                          <a:spcPts val="0"/>
                        </a:spcAft>
                      </a:pPr>
                      <a:r>
                        <a:rPr lang="en-US" altLang="zh-CN" sz="1600" kern="0" dirty="0"/>
                        <a:t>=</a:t>
                      </a:r>
                      <a:r>
                        <a:rPr lang="zh-CN" sz="1600" kern="0" dirty="0"/>
                        <a:t>（消费收入</a:t>
                      </a:r>
                      <a:r>
                        <a:rPr lang="en-US" sz="1600" kern="0" dirty="0"/>
                        <a:t> / </a:t>
                      </a:r>
                      <a:r>
                        <a:rPr lang="zh-CN" sz="1600" kern="0" dirty="0"/>
                        <a:t>展现条数）</a:t>
                      </a:r>
                      <a:r>
                        <a:rPr lang="en-US" sz="1600" kern="0" dirty="0"/>
                        <a:t>*1000</a:t>
                      </a:r>
                    </a:p>
                    <a:p>
                      <a:pPr algn="l">
                        <a:spcAft>
                          <a:spcPts val="0"/>
                        </a:spcAft>
                      </a:pPr>
                      <a:r>
                        <a:rPr lang="en-US" altLang="zh-CN" sz="1600" kern="1200" dirty="0"/>
                        <a:t>=</a:t>
                      </a:r>
                      <a:r>
                        <a:rPr lang="zh-CN" altLang="en-US" sz="1600" kern="1200" dirty="0"/>
                        <a:t> </a:t>
                      </a:r>
                      <a:r>
                        <a:rPr lang="en-US" sz="1600" kern="1200" dirty="0"/>
                        <a:t>CTR2*ACP*1000</a:t>
                      </a:r>
                      <a:endParaRPr lang="zh-CN" sz="1600" kern="100" dirty="0">
                        <a:latin typeface="+mn-lt"/>
                        <a:ea typeface="+mn-ea"/>
                      </a:endParaRPr>
                    </a:p>
                  </a:txBody>
                  <a:tcPr marL="47385" marR="47385" marT="0" marB="0" anchor="b"/>
                </a:tc>
                <a:extLst>
                  <a:ext uri="{0D108BD9-81ED-4DB2-BD59-A6C34878D82A}">
                    <a16:rowId xmlns:a16="http://schemas.microsoft.com/office/drawing/2014/main" val="10006"/>
                  </a:ext>
                </a:extLst>
              </a:tr>
              <a:tr h="296813">
                <a:tc>
                  <a:txBody>
                    <a:bodyPr/>
                    <a:lstStyle/>
                    <a:p>
                      <a:pPr algn="l">
                        <a:spcAft>
                          <a:spcPts val="0"/>
                        </a:spcAft>
                      </a:pPr>
                      <a:r>
                        <a:rPr lang="en-US" sz="1600" kern="0" dirty="0"/>
                        <a:t>CPM3</a:t>
                      </a:r>
                      <a:endParaRPr lang="zh-CN" sz="1600" kern="100" dirty="0">
                        <a:latin typeface="+mn-lt"/>
                        <a:ea typeface="+mn-ea"/>
                      </a:endParaRPr>
                    </a:p>
                  </a:txBody>
                  <a:tcPr marL="47385" marR="47385" marT="0" marB="0" anchor="b"/>
                </a:tc>
                <a:tc>
                  <a:txBody>
                    <a:bodyPr/>
                    <a:lstStyle/>
                    <a:p>
                      <a:pPr algn="l">
                        <a:spcAft>
                          <a:spcPts val="0"/>
                        </a:spcAft>
                      </a:pPr>
                      <a:r>
                        <a:rPr lang="zh-CN" sz="1600" kern="0" dirty="0"/>
                        <a:t>千次有结果收入</a:t>
                      </a:r>
                      <a:endParaRPr lang="zh-CN" sz="1600" kern="100" dirty="0">
                        <a:latin typeface="+mn-lt"/>
                        <a:ea typeface="+mn-ea"/>
                      </a:endParaRPr>
                    </a:p>
                  </a:txBody>
                  <a:tcPr marL="47385" marR="47385" marT="0" marB="0" anchor="b"/>
                </a:tc>
                <a:tc>
                  <a:txBody>
                    <a:bodyPr/>
                    <a:lstStyle/>
                    <a:p>
                      <a:pPr algn="l">
                        <a:spcAft>
                          <a:spcPts val="0"/>
                        </a:spcAft>
                      </a:pPr>
                      <a:r>
                        <a:rPr lang="zh-CN" sz="1600" kern="0" dirty="0"/>
                        <a:t>每千次出广告的检索能够带来多少消费收入</a:t>
                      </a:r>
                      <a:endParaRPr lang="zh-CN" sz="1600" kern="100" dirty="0">
                        <a:latin typeface="+mn-lt"/>
                        <a:ea typeface="+mn-ea"/>
                      </a:endParaRPr>
                    </a:p>
                  </a:txBody>
                  <a:tcPr marL="47385" marR="47385" marT="0" marB="0" anchor="b"/>
                </a:tc>
                <a:tc>
                  <a:txBody>
                    <a:bodyPr/>
                    <a:lstStyle/>
                    <a:p>
                      <a:pPr algn="l">
                        <a:spcAft>
                          <a:spcPts val="0"/>
                        </a:spcAft>
                      </a:pPr>
                      <a:r>
                        <a:rPr lang="en-US" altLang="zh-CN" sz="1600" kern="0" dirty="0"/>
                        <a:t>=</a:t>
                      </a:r>
                      <a:r>
                        <a:rPr lang="zh-CN" sz="1600" kern="0" dirty="0"/>
                        <a:t>（消费收入</a:t>
                      </a:r>
                      <a:r>
                        <a:rPr lang="en-US" sz="1600" kern="0" dirty="0"/>
                        <a:t> / </a:t>
                      </a:r>
                      <a:r>
                        <a:rPr lang="zh-CN" sz="1600" kern="0" dirty="0"/>
                        <a:t>出广告的检索量</a:t>
                      </a:r>
                      <a:r>
                        <a:rPr lang="en-US" sz="1600" kern="0" dirty="0"/>
                        <a:t>*1000</a:t>
                      </a:r>
                      <a:endParaRPr lang="en-US" altLang="zh-CN" sz="1600" kern="0" dirty="0"/>
                    </a:p>
                    <a:p>
                      <a:pPr algn="l">
                        <a:spcAft>
                          <a:spcPts val="0"/>
                        </a:spcAft>
                      </a:pPr>
                      <a:r>
                        <a:rPr lang="en-US" altLang="zh-CN" sz="1600" kern="1200" dirty="0"/>
                        <a:t>=</a:t>
                      </a:r>
                      <a:r>
                        <a:rPr lang="zh-CN" altLang="en-US" sz="1600" kern="1200" dirty="0"/>
                        <a:t> </a:t>
                      </a:r>
                      <a:r>
                        <a:rPr lang="en-US" sz="1600" kern="1200" dirty="0"/>
                        <a:t>CTR3*ACP*1000</a:t>
                      </a:r>
                      <a:endParaRPr lang="zh-CN" sz="1600" kern="100" dirty="0">
                        <a:latin typeface="+mn-lt"/>
                        <a:ea typeface="+mn-ea"/>
                      </a:endParaRPr>
                    </a:p>
                  </a:txBody>
                  <a:tcPr marL="47385" marR="47385" marT="0" marB="0" anchor="b"/>
                </a:tc>
                <a:extLst>
                  <a:ext uri="{0D108BD9-81ED-4DB2-BD59-A6C34878D82A}">
                    <a16:rowId xmlns:a16="http://schemas.microsoft.com/office/drawing/2014/main" val="2575989459"/>
                  </a:ext>
                </a:extLst>
              </a:tr>
              <a:tr h="296813">
                <a:tc>
                  <a:txBody>
                    <a:bodyPr/>
                    <a:lstStyle/>
                    <a:p>
                      <a:pPr algn="l">
                        <a:spcAft>
                          <a:spcPts val="0"/>
                        </a:spcAft>
                      </a:pPr>
                      <a:r>
                        <a:rPr lang="en-US" altLang="zh-CN" sz="1600" kern="100" dirty="0"/>
                        <a:t>ECTR2</a:t>
                      </a:r>
                      <a:endParaRPr lang="zh-CN" sz="1600" kern="100" dirty="0">
                        <a:solidFill>
                          <a:srgbClr val="FF0000"/>
                        </a:solidFill>
                        <a:latin typeface="+mn-lt"/>
                        <a:ea typeface="+mn-ea"/>
                      </a:endParaRPr>
                    </a:p>
                  </a:txBody>
                  <a:tcPr marL="47385" marR="47385" marT="0" marB="0" anchor="b"/>
                </a:tc>
                <a:tc>
                  <a:txBody>
                    <a:bodyPr/>
                    <a:lstStyle/>
                    <a:p>
                      <a:pPr algn="l">
                        <a:spcAft>
                          <a:spcPts val="0"/>
                        </a:spcAft>
                      </a:pPr>
                      <a:r>
                        <a:rPr lang="zh-CN" altLang="en-US" sz="1600" kern="100" dirty="0"/>
                        <a:t>曝光点击率</a:t>
                      </a:r>
                      <a:endParaRPr lang="zh-CN" sz="1600" kern="100" dirty="0">
                        <a:solidFill>
                          <a:srgbClr val="FF0000"/>
                        </a:solidFill>
                        <a:latin typeface="+mn-lt"/>
                        <a:ea typeface="+mn-ea"/>
                      </a:endParaRPr>
                    </a:p>
                  </a:txBody>
                  <a:tcPr marL="47385" marR="47385" marT="0" marB="0" anchor="b"/>
                </a:tc>
                <a:tc>
                  <a:txBody>
                    <a:bodyPr/>
                    <a:lstStyle/>
                    <a:p>
                      <a:pPr algn="l">
                        <a:spcAft>
                          <a:spcPts val="0"/>
                        </a:spcAft>
                      </a:pPr>
                      <a:r>
                        <a:rPr lang="en-US" altLang="zh-CN" sz="1600" kern="100" dirty="0"/>
                        <a:t>FEED</a:t>
                      </a:r>
                      <a:r>
                        <a:rPr lang="zh-CN" altLang="en-US" sz="1600" kern="100" dirty="0"/>
                        <a:t>流用户点击意图</a:t>
                      </a:r>
                      <a:endParaRPr lang="zh-CN" sz="1600" kern="100" dirty="0">
                        <a:solidFill>
                          <a:srgbClr val="FF0000"/>
                        </a:solidFill>
                        <a:latin typeface="+mn-lt"/>
                        <a:ea typeface="+mn-ea"/>
                      </a:endParaRPr>
                    </a:p>
                  </a:txBody>
                  <a:tcPr marL="47385" marR="47385" marT="0" marB="0" anchor="b"/>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600" kern="0" dirty="0"/>
                        <a:t>有效点击量</a:t>
                      </a:r>
                      <a:r>
                        <a:rPr lang="en-US" altLang="zh-CN" sz="1600" kern="0" dirty="0"/>
                        <a:t> / </a:t>
                      </a:r>
                      <a:r>
                        <a:rPr lang="zh-CN" altLang="en-US" sz="1600" kern="0" dirty="0"/>
                        <a:t>广告可视曝光数</a:t>
                      </a:r>
                      <a:r>
                        <a:rPr lang="zh-CN" altLang="zh-CN" sz="1600" kern="0" dirty="0"/>
                        <a:t>e</a:t>
                      </a:r>
                      <a:r>
                        <a:rPr lang="en-US" altLang="zh-CN" sz="1600" kern="0" dirty="0"/>
                        <a:t>show</a:t>
                      </a:r>
                      <a:endParaRPr lang="zh-CN" altLang="zh-CN" sz="1600" kern="100" dirty="0">
                        <a:solidFill>
                          <a:srgbClr val="FF0000"/>
                        </a:solidFill>
                        <a:latin typeface="+mn-lt"/>
                        <a:ea typeface="+mn-ea"/>
                      </a:endParaRPr>
                    </a:p>
                  </a:txBody>
                  <a:tcPr marL="47385" marR="47385" marT="0" marB="0" anchor="b"/>
                </a:tc>
                <a:extLst>
                  <a:ext uri="{0D108BD9-81ED-4DB2-BD59-A6C34878D82A}">
                    <a16:rowId xmlns:a16="http://schemas.microsoft.com/office/drawing/2014/main" val="224583519"/>
                  </a:ext>
                </a:extLst>
              </a:tr>
              <a:tr h="296813">
                <a:tc>
                  <a:txBody>
                    <a:bodyPr/>
                    <a:lstStyle/>
                    <a:p>
                      <a:pPr algn="l">
                        <a:spcAft>
                          <a:spcPts val="0"/>
                        </a:spcAft>
                      </a:pPr>
                      <a:r>
                        <a:rPr lang="en-US" altLang="zh-CN" sz="1600" kern="100" dirty="0"/>
                        <a:t>ECPM2</a:t>
                      </a:r>
                      <a:endParaRPr lang="zh-CN" sz="1600" kern="100" dirty="0">
                        <a:solidFill>
                          <a:srgbClr val="FF0000"/>
                        </a:solidFill>
                        <a:latin typeface="+mn-lt"/>
                        <a:ea typeface="+mn-ea"/>
                      </a:endParaRPr>
                    </a:p>
                  </a:txBody>
                  <a:tcPr marL="47385" marR="47385" marT="0" marB="0" anchor="b"/>
                </a:tc>
                <a:tc>
                  <a:txBody>
                    <a:bodyPr/>
                    <a:lstStyle/>
                    <a:p>
                      <a:pPr algn="l">
                        <a:spcAft>
                          <a:spcPts val="0"/>
                        </a:spcAft>
                      </a:pPr>
                      <a:r>
                        <a:rPr lang="zh-CN" altLang="en-US" sz="1600" kern="100" dirty="0"/>
                        <a:t>千次曝光收入</a:t>
                      </a:r>
                      <a:endParaRPr lang="zh-CN" sz="1600" kern="100" dirty="0">
                        <a:solidFill>
                          <a:srgbClr val="FF0000"/>
                        </a:solidFill>
                        <a:latin typeface="+mn-lt"/>
                        <a:ea typeface="+mn-ea"/>
                      </a:endParaRPr>
                    </a:p>
                  </a:txBody>
                  <a:tcPr marL="47385" marR="47385" marT="0" marB="0" anchor="b"/>
                </a:tc>
                <a:tc>
                  <a:txBody>
                    <a:bodyPr/>
                    <a:lstStyle/>
                    <a:p>
                      <a:pPr algn="l">
                        <a:spcAft>
                          <a:spcPts val="0"/>
                        </a:spcAft>
                      </a:pPr>
                      <a:r>
                        <a:rPr lang="zh-CN" altLang="en-US" sz="1600" kern="100" dirty="0"/>
                        <a:t>单位广告变现效率</a:t>
                      </a:r>
                      <a:endParaRPr lang="zh-CN" sz="1600" kern="100" dirty="0">
                        <a:solidFill>
                          <a:srgbClr val="FF0000"/>
                        </a:solidFill>
                        <a:latin typeface="+mn-lt"/>
                        <a:ea typeface="+mn-ea"/>
                      </a:endParaRPr>
                    </a:p>
                  </a:txBody>
                  <a:tcPr marL="47385" marR="47385" marT="0" marB="0" anchor="b"/>
                </a:tc>
                <a:tc>
                  <a:txBody>
                    <a:bodyPr/>
                    <a:lstStyle/>
                    <a:p>
                      <a:pPr algn="l">
                        <a:spcAft>
                          <a:spcPts val="0"/>
                        </a:spcAft>
                      </a:pPr>
                      <a:r>
                        <a:rPr lang="zh-CN" altLang="zh-CN" sz="1600" kern="0" dirty="0"/>
                        <a:t>（消费收入</a:t>
                      </a:r>
                      <a:r>
                        <a:rPr lang="en-US" altLang="zh-CN" sz="1600" kern="0" dirty="0"/>
                        <a:t> / </a:t>
                      </a:r>
                      <a:r>
                        <a:rPr lang="en-US" altLang="zh-CN" sz="1600" kern="0" dirty="0" err="1"/>
                        <a:t>eshow</a:t>
                      </a:r>
                      <a:r>
                        <a:rPr lang="zh-CN" altLang="zh-CN" sz="1600" kern="0" dirty="0"/>
                        <a:t>）</a:t>
                      </a:r>
                      <a:r>
                        <a:rPr lang="en-US" altLang="zh-CN" sz="1600" kern="0" dirty="0"/>
                        <a:t>*1000</a:t>
                      </a:r>
                      <a:endParaRPr lang="zh-CN" sz="1600" kern="100" dirty="0">
                        <a:solidFill>
                          <a:srgbClr val="FF0000"/>
                        </a:solidFill>
                        <a:latin typeface="+mn-lt"/>
                        <a:ea typeface="+mn-ea"/>
                      </a:endParaRPr>
                    </a:p>
                  </a:txBody>
                  <a:tcPr marL="47385" marR="47385" marT="0" marB="0" anchor="b"/>
                </a:tc>
                <a:extLst>
                  <a:ext uri="{0D108BD9-81ED-4DB2-BD59-A6C34878D82A}">
                    <a16:rowId xmlns:a16="http://schemas.microsoft.com/office/drawing/2014/main" val="10007"/>
                  </a:ext>
                </a:extLst>
              </a:tr>
              <a:tr h="435991">
                <a:tc>
                  <a:txBody>
                    <a:bodyPr/>
                    <a:lstStyle/>
                    <a:p>
                      <a:pPr algn="l">
                        <a:spcAft>
                          <a:spcPts val="0"/>
                        </a:spcAft>
                      </a:pPr>
                      <a:r>
                        <a:rPr lang="en-US" sz="1600" kern="0" dirty="0"/>
                        <a:t>ACP</a:t>
                      </a:r>
                      <a:endParaRPr lang="zh-CN" sz="1600" kern="100" dirty="0">
                        <a:latin typeface="+mn-lt"/>
                        <a:ea typeface="+mn-ea"/>
                      </a:endParaRPr>
                    </a:p>
                  </a:txBody>
                  <a:tcPr marL="47385" marR="47385" marT="0" marB="0" anchor="b"/>
                </a:tc>
                <a:tc>
                  <a:txBody>
                    <a:bodyPr/>
                    <a:lstStyle/>
                    <a:p>
                      <a:pPr algn="l">
                        <a:spcAft>
                          <a:spcPts val="0"/>
                        </a:spcAft>
                      </a:pPr>
                      <a:r>
                        <a:rPr lang="zh-CN" sz="1600" kern="0"/>
                        <a:t>平均点击价格</a:t>
                      </a:r>
                      <a:endParaRPr lang="zh-CN" sz="1600" kern="100">
                        <a:latin typeface="+mn-lt"/>
                        <a:ea typeface="+mn-ea"/>
                      </a:endParaRPr>
                    </a:p>
                  </a:txBody>
                  <a:tcPr marL="47385" marR="47385" marT="0" marB="0" anchor="b"/>
                </a:tc>
                <a:tc>
                  <a:txBody>
                    <a:bodyPr/>
                    <a:lstStyle/>
                    <a:p>
                      <a:pPr algn="l">
                        <a:spcAft>
                          <a:spcPts val="0"/>
                        </a:spcAft>
                      </a:pPr>
                      <a:r>
                        <a:rPr lang="zh-CN" sz="1600" kern="0" dirty="0"/>
                        <a:t>每一次有效点击能够带来多少消费收入</a:t>
                      </a:r>
                      <a:endParaRPr lang="zh-CN" sz="1600" kern="100" dirty="0">
                        <a:latin typeface="+mn-lt"/>
                        <a:ea typeface="+mn-ea"/>
                      </a:endParaRPr>
                    </a:p>
                  </a:txBody>
                  <a:tcPr marL="47385" marR="47385" marT="0" marB="0" anchor="b"/>
                </a:tc>
                <a:tc>
                  <a:txBody>
                    <a:bodyPr/>
                    <a:lstStyle/>
                    <a:p>
                      <a:pPr algn="l">
                        <a:spcAft>
                          <a:spcPts val="0"/>
                        </a:spcAft>
                      </a:pPr>
                      <a:r>
                        <a:rPr lang="zh-CN" sz="1600" kern="0" dirty="0"/>
                        <a:t>消费收入</a:t>
                      </a:r>
                      <a:r>
                        <a:rPr lang="en-US" sz="1600" kern="0" dirty="0"/>
                        <a:t> / </a:t>
                      </a:r>
                      <a:r>
                        <a:rPr lang="zh-CN" sz="1600" kern="0" dirty="0"/>
                        <a:t>有效点击量</a:t>
                      </a:r>
                      <a:endParaRPr lang="zh-CN" sz="1600" kern="100" dirty="0">
                        <a:latin typeface="+mn-lt"/>
                        <a:ea typeface="+mn-ea"/>
                      </a:endParaRPr>
                    </a:p>
                  </a:txBody>
                  <a:tcPr marL="47385" marR="47385" marT="0" marB="0" anchor="b"/>
                </a:tc>
                <a:extLst>
                  <a:ext uri="{0D108BD9-81ED-4DB2-BD59-A6C34878D82A}">
                    <a16:rowId xmlns:a16="http://schemas.microsoft.com/office/drawing/2014/main" val="10009"/>
                  </a:ext>
                </a:extLst>
              </a:tr>
              <a:tr h="217996">
                <a:tc>
                  <a:txBody>
                    <a:bodyPr/>
                    <a:lstStyle/>
                    <a:p>
                      <a:pPr algn="l">
                        <a:spcAft>
                          <a:spcPts val="0"/>
                        </a:spcAft>
                      </a:pPr>
                      <a:r>
                        <a:rPr lang="en-US" sz="1600" kern="0" dirty="0"/>
                        <a:t>ASN</a:t>
                      </a:r>
                      <a:endParaRPr lang="zh-CN" sz="1600" kern="100" dirty="0">
                        <a:latin typeface="+mn-lt"/>
                        <a:ea typeface="+mn-ea"/>
                      </a:endParaRPr>
                    </a:p>
                  </a:txBody>
                  <a:tcPr marL="47385" marR="47385" marT="0" marB="0" anchor="b"/>
                </a:tc>
                <a:tc>
                  <a:txBody>
                    <a:bodyPr/>
                    <a:lstStyle/>
                    <a:p>
                      <a:pPr algn="l">
                        <a:spcAft>
                          <a:spcPts val="0"/>
                        </a:spcAft>
                      </a:pPr>
                      <a:r>
                        <a:rPr lang="zh-CN" sz="1600" kern="0"/>
                        <a:t>平均展现条数</a:t>
                      </a:r>
                      <a:endParaRPr lang="zh-CN" sz="1600" kern="100">
                        <a:latin typeface="+mn-lt"/>
                        <a:ea typeface="+mn-ea"/>
                      </a:endParaRPr>
                    </a:p>
                  </a:txBody>
                  <a:tcPr marL="47385" marR="47385" marT="0" marB="0" anchor="b"/>
                </a:tc>
                <a:tc>
                  <a:txBody>
                    <a:bodyPr/>
                    <a:lstStyle/>
                    <a:p>
                      <a:pPr algn="l">
                        <a:spcAft>
                          <a:spcPts val="0"/>
                        </a:spcAft>
                      </a:pPr>
                      <a:r>
                        <a:rPr lang="zh-CN" sz="1600" kern="0"/>
                        <a:t>平均展现条数</a:t>
                      </a:r>
                      <a:endParaRPr lang="zh-CN" sz="1600" kern="100">
                        <a:latin typeface="+mn-lt"/>
                        <a:ea typeface="+mn-ea"/>
                      </a:endParaRPr>
                    </a:p>
                  </a:txBody>
                  <a:tcPr marL="47385" marR="47385" marT="0" marB="0" anchor="b"/>
                </a:tc>
                <a:tc>
                  <a:txBody>
                    <a:bodyPr/>
                    <a:lstStyle/>
                    <a:p>
                      <a:pPr algn="l">
                        <a:spcAft>
                          <a:spcPts val="0"/>
                        </a:spcAft>
                      </a:pPr>
                      <a:r>
                        <a:rPr lang="zh-CN" sz="1600" kern="0" dirty="0"/>
                        <a:t>展现条数</a:t>
                      </a:r>
                      <a:r>
                        <a:rPr lang="en-US" sz="1600" kern="0" dirty="0"/>
                        <a:t> / </a:t>
                      </a:r>
                      <a:r>
                        <a:rPr lang="zh-CN" sz="1600" kern="0" dirty="0"/>
                        <a:t>出广告的检索量</a:t>
                      </a:r>
                      <a:endParaRPr lang="zh-CN" sz="1600" kern="100" dirty="0">
                        <a:latin typeface="+mn-lt"/>
                        <a:ea typeface="+mn-ea"/>
                      </a:endParaRPr>
                    </a:p>
                  </a:txBody>
                  <a:tcPr marL="47385" marR="47385" marT="0" marB="0" anchor="b"/>
                </a:tc>
                <a:extLst>
                  <a:ext uri="{0D108BD9-81ED-4DB2-BD59-A6C34878D82A}">
                    <a16:rowId xmlns:a16="http://schemas.microsoft.com/office/drawing/2014/main" val="10010"/>
                  </a:ext>
                </a:extLst>
              </a:tr>
              <a:tr h="214989">
                <a:tc>
                  <a:txBody>
                    <a:bodyPr/>
                    <a:lstStyle/>
                    <a:p>
                      <a:pPr algn="l">
                        <a:spcAft>
                          <a:spcPts val="0"/>
                        </a:spcAft>
                      </a:pPr>
                      <a:r>
                        <a:rPr lang="en-US" sz="1600" kern="0" dirty="0"/>
                        <a:t>PVR</a:t>
                      </a:r>
                      <a:endParaRPr lang="zh-CN" sz="1600" kern="100" dirty="0">
                        <a:latin typeface="+mn-lt"/>
                        <a:ea typeface="+mn-ea"/>
                      </a:endParaRPr>
                    </a:p>
                  </a:txBody>
                  <a:tcPr marL="47385" marR="47385" marT="0" marB="0" anchor="b"/>
                </a:tc>
                <a:tc>
                  <a:txBody>
                    <a:bodyPr/>
                    <a:lstStyle/>
                    <a:p>
                      <a:pPr algn="l">
                        <a:spcAft>
                          <a:spcPts val="0"/>
                        </a:spcAft>
                      </a:pPr>
                      <a:r>
                        <a:rPr lang="en-US" sz="1600" kern="0" dirty="0"/>
                        <a:t>PV</a:t>
                      </a:r>
                      <a:r>
                        <a:rPr lang="zh-CN" sz="1600" kern="0" dirty="0"/>
                        <a:t>比率</a:t>
                      </a:r>
                      <a:endParaRPr lang="zh-CN" sz="1600" kern="100" dirty="0">
                        <a:latin typeface="+mn-lt"/>
                        <a:ea typeface="+mn-ea"/>
                      </a:endParaRPr>
                    </a:p>
                  </a:txBody>
                  <a:tcPr marL="47385" marR="47385" marT="0" marB="0" anchor="b"/>
                </a:tc>
                <a:tc>
                  <a:txBody>
                    <a:bodyPr/>
                    <a:lstStyle/>
                    <a:p>
                      <a:pPr algn="l">
                        <a:spcAft>
                          <a:spcPts val="0"/>
                        </a:spcAft>
                      </a:pPr>
                      <a:r>
                        <a:rPr lang="en-US" sz="1600" kern="0" dirty="0"/>
                        <a:t>PV</a:t>
                      </a:r>
                      <a:r>
                        <a:rPr lang="zh-CN" sz="1600" kern="0" dirty="0"/>
                        <a:t>比率</a:t>
                      </a:r>
                      <a:endParaRPr lang="zh-CN" sz="1600" kern="100" dirty="0">
                        <a:latin typeface="+mn-lt"/>
                        <a:ea typeface="+mn-ea"/>
                      </a:endParaRPr>
                    </a:p>
                  </a:txBody>
                  <a:tcPr marL="47385" marR="47385" marT="0" marB="0" anchor="b"/>
                </a:tc>
                <a:tc>
                  <a:txBody>
                    <a:bodyPr/>
                    <a:lstStyle/>
                    <a:p>
                      <a:pPr algn="l">
                        <a:spcAft>
                          <a:spcPts val="0"/>
                        </a:spcAft>
                      </a:pPr>
                      <a:r>
                        <a:rPr lang="zh-CN" sz="1600" kern="0" dirty="0"/>
                        <a:t>出广告的检索量</a:t>
                      </a:r>
                      <a:r>
                        <a:rPr lang="en-US" sz="1600" kern="0" dirty="0"/>
                        <a:t> </a:t>
                      </a:r>
                      <a:r>
                        <a:rPr lang="zh-CN" altLang="en-US" sz="1600" kern="0" dirty="0"/>
                        <a:t>（</a:t>
                      </a:r>
                      <a:r>
                        <a:rPr lang="en-US" altLang="zh-CN" sz="1600" kern="0" dirty="0" err="1"/>
                        <a:t>epv</a:t>
                      </a:r>
                      <a:r>
                        <a:rPr lang="zh-CN" altLang="en-US" sz="1600" kern="0" dirty="0"/>
                        <a:t>）</a:t>
                      </a:r>
                      <a:r>
                        <a:rPr lang="en-US" sz="1600" kern="0" dirty="0"/>
                        <a:t>/ </a:t>
                      </a:r>
                      <a:r>
                        <a:rPr lang="zh-CN" sz="1600" kern="0" dirty="0"/>
                        <a:t>检索量</a:t>
                      </a:r>
                      <a:endParaRPr lang="zh-CN" sz="1600" kern="100" dirty="0">
                        <a:latin typeface="+mn-lt"/>
                        <a:ea typeface="+mn-ea"/>
                      </a:endParaRPr>
                    </a:p>
                  </a:txBody>
                  <a:tcPr marL="47385" marR="47385" marT="0" marB="0" anchor="b"/>
                </a:tc>
                <a:extLst>
                  <a:ext uri="{0D108BD9-81ED-4DB2-BD59-A6C34878D82A}">
                    <a16:rowId xmlns:a16="http://schemas.microsoft.com/office/drawing/2014/main" val="10011"/>
                  </a:ext>
                </a:extLst>
              </a:tr>
              <a:tr h="241861">
                <a:tc>
                  <a:txBody>
                    <a:bodyPr/>
                    <a:lstStyle/>
                    <a:p>
                      <a:pPr algn="l">
                        <a:spcAft>
                          <a:spcPts val="0"/>
                        </a:spcAft>
                      </a:pPr>
                      <a:r>
                        <a:rPr lang="en-US" sz="1600" kern="1200" dirty="0"/>
                        <a:t>ARPU</a:t>
                      </a:r>
                      <a:endParaRPr lang="zh-CN" sz="1600" kern="100" dirty="0">
                        <a:latin typeface="+mn-lt"/>
                        <a:ea typeface="+mn-ea"/>
                      </a:endParaRPr>
                    </a:p>
                  </a:txBody>
                  <a:tcPr marL="47385" marR="47385" marT="0" marB="0" anchor="b"/>
                </a:tc>
                <a:tc>
                  <a:txBody>
                    <a:bodyPr/>
                    <a:lstStyle/>
                    <a:p>
                      <a:pPr algn="l">
                        <a:spcAft>
                          <a:spcPts val="0"/>
                        </a:spcAft>
                      </a:pPr>
                      <a:r>
                        <a:rPr lang="zh-CN" altLang="en-US" sz="1600" kern="1200" dirty="0"/>
                        <a:t>户均消费</a:t>
                      </a:r>
                      <a:endParaRPr lang="zh-CN" sz="1600" kern="100" dirty="0">
                        <a:latin typeface="+mn-lt"/>
                        <a:ea typeface="+mn-ea"/>
                      </a:endParaRPr>
                    </a:p>
                  </a:txBody>
                  <a:tcPr marL="47385" marR="47385" marT="0" marB="0" anchor="b"/>
                </a:tc>
                <a:tc>
                  <a:txBody>
                    <a:bodyPr/>
                    <a:lstStyle/>
                    <a:p>
                      <a:pPr algn="l">
                        <a:spcAft>
                          <a:spcPts val="0"/>
                        </a:spcAft>
                      </a:pPr>
                      <a:endParaRPr lang="zh-CN" sz="1600" kern="100" dirty="0">
                        <a:latin typeface="+mn-lt"/>
                        <a:ea typeface="+mn-ea"/>
                      </a:endParaRPr>
                    </a:p>
                  </a:txBody>
                  <a:tcPr marL="47385" marR="47385" marT="0" marB="0" anchor="b"/>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600" kern="100" dirty="0"/>
                        <a:t>收入</a:t>
                      </a:r>
                      <a:r>
                        <a:rPr lang="en-US" altLang="zh-CN" sz="1600" kern="100" dirty="0"/>
                        <a:t>/</a:t>
                      </a:r>
                      <a:r>
                        <a:rPr lang="zh-CN" altLang="en-US" sz="1600" kern="100" dirty="0"/>
                        <a:t>有消费账户数</a:t>
                      </a:r>
                      <a:endParaRPr lang="zh-CN" sz="1600" kern="100" dirty="0">
                        <a:latin typeface="+mn-lt"/>
                        <a:ea typeface="+mn-ea"/>
                      </a:endParaRPr>
                    </a:p>
                  </a:txBody>
                  <a:tcPr marL="47385" marR="47385" marT="0" marB="0" anchor="b"/>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200394207"/>
      </p:ext>
    </p:extLst>
  </p:cSld>
  <p:clrMapOvr>
    <a:masterClrMapping/>
  </p:clrMapOvr>
  <p:transition>
    <p:wipe dir="d"/>
  </p:transition>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DCD0C6-99AC-3747-B851-AE29ACA697EA}"/>
              </a:ext>
            </a:extLst>
          </p:cNvPr>
          <p:cNvSpPr>
            <a:spLocks noGrp="1"/>
          </p:cNvSpPr>
          <p:nvPr>
            <p:ph type="title"/>
          </p:nvPr>
        </p:nvSpPr>
        <p:spPr/>
        <p:txBody>
          <a:bodyPr/>
          <a:lstStyle/>
          <a:p>
            <a:r>
              <a:rPr kumimoji="1" lang="zh-CN" altLang="en-US" dirty="0"/>
              <a:t>名词解释</a:t>
            </a:r>
          </a:p>
        </p:txBody>
      </p:sp>
      <p:sp>
        <p:nvSpPr>
          <p:cNvPr id="5" name="文本框 4">
            <a:extLst>
              <a:ext uri="{FF2B5EF4-FFF2-40B4-BE49-F238E27FC236}">
                <a16:creationId xmlns:a16="http://schemas.microsoft.com/office/drawing/2014/main" id="{91E68252-EBB9-BC44-A1F9-A30EDF8769D3}"/>
              </a:ext>
            </a:extLst>
          </p:cNvPr>
          <p:cNvSpPr txBox="1"/>
          <p:nvPr/>
        </p:nvSpPr>
        <p:spPr>
          <a:xfrm>
            <a:off x="700390" y="1263310"/>
            <a:ext cx="10758792" cy="4247317"/>
          </a:xfrm>
          <a:prstGeom prst="rect">
            <a:avLst/>
          </a:prstGeom>
          <a:noFill/>
        </p:spPr>
        <p:txBody>
          <a:bodyPr wrap="square" rtlCol="0">
            <a:spAutoFit/>
          </a:bodyPr>
          <a:lstStyle/>
          <a:p>
            <a:pPr>
              <a:lnSpc>
                <a:spcPct val="150000"/>
              </a:lnSpc>
            </a:pPr>
            <a:r>
              <a:rPr lang="zh-CN" altLang="en-US" sz="2000" dirty="0">
                <a:latin typeface="Times New Roman" panose="02020603050405020304" pitchFamily="18" charset="0"/>
                <a:cs typeface="Times New Roman" panose="02020603050405020304" pitchFamily="18" charset="0"/>
              </a:rPr>
              <a:t>原生接入新的流量时，需要标识对应的</a:t>
            </a:r>
            <a:r>
              <a:rPr lang="en" altLang="zh-CN" sz="2000" dirty="0">
                <a:latin typeface="Times New Roman" panose="02020603050405020304" pitchFamily="18" charset="0"/>
                <a:cs typeface="Times New Roman" panose="02020603050405020304" pitchFamily="18" charset="0"/>
              </a:rPr>
              <a:t>place</a:t>
            </a:r>
            <a:r>
              <a:rPr lang="en-US" altLang="zh-CN" sz="2000" dirty="0">
                <a:latin typeface="Times New Roman" panose="02020603050405020304" pitchFamily="18" charset="0"/>
                <a:cs typeface="Times New Roman" panose="02020603050405020304" pitchFamily="18" charset="0"/>
              </a:rPr>
              <a:t>_</a:t>
            </a:r>
            <a:r>
              <a:rPr lang="en" altLang="zh-CN" sz="2000" dirty="0">
                <a:latin typeface="Times New Roman" panose="02020603050405020304" pitchFamily="18" charset="0"/>
                <a:cs typeface="Times New Roman" panose="02020603050405020304" pitchFamily="18" charset="0"/>
              </a:rPr>
              <a:t>id</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channel_id</a:t>
            </a:r>
            <a:r>
              <a:rPr lang="en" altLang="zh-CN" sz="2000" dirty="0">
                <a:latin typeface="Times New Roman" panose="02020603050405020304" pitchFamily="18" charset="0"/>
                <a:cs typeface="Times New Roman" panose="02020603050405020304" pitchFamily="18" charset="0"/>
              </a:rPr>
              <a:t>, product</a:t>
            </a:r>
            <a:r>
              <a:rPr lang="en-US" altLang="zh-CN" sz="2000" dirty="0">
                <a:latin typeface="Times New Roman" panose="02020603050405020304" pitchFamily="18" charset="0"/>
                <a:cs typeface="Times New Roman" panose="02020603050405020304" pitchFamily="18" charset="0"/>
              </a:rPr>
              <a:t>_</a:t>
            </a:r>
            <a:r>
              <a:rPr lang="en" altLang="zh-CN" sz="2000" dirty="0">
                <a:latin typeface="Times New Roman" panose="02020603050405020304" pitchFamily="18" charset="0"/>
                <a:cs typeface="Times New Roman" panose="02020603050405020304" pitchFamily="18" charset="0"/>
              </a:rPr>
              <a:t>id</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global_id</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src_id</a:t>
            </a:r>
            <a:r>
              <a:rPr lang="zh-CN" altLang="en-US" sz="2000" dirty="0">
                <a:latin typeface="Times New Roman" panose="02020603050405020304" pitchFamily="18" charset="0"/>
                <a:cs typeface="Times New Roman" panose="02020603050405020304" pitchFamily="18" charset="0"/>
              </a:rPr>
              <a:t>和</a:t>
            </a:r>
            <a:r>
              <a:rPr lang="en-US" altLang="zh-CN" sz="2000" dirty="0" err="1">
                <a:latin typeface="Times New Roman" panose="02020603050405020304" pitchFamily="18" charset="0"/>
                <a:cs typeface="Times New Roman" panose="02020603050405020304" pitchFamily="18" charset="0"/>
              </a:rPr>
              <a:t>cmatch</a:t>
            </a:r>
            <a:r>
              <a:rPr lang="zh-CN" altLang="en" sz="2000" dirty="0">
                <a:latin typeface="Times New Roman" panose="02020603050405020304" pitchFamily="18" charset="0"/>
                <a:cs typeface="Times New Roman" panose="02020603050405020304" pitchFamily="18" charset="0"/>
              </a:rPr>
              <a:t>。</a:t>
            </a:r>
          </a:p>
          <a:p>
            <a:pPr marL="285750" indent="-285750">
              <a:lnSpc>
                <a:spcPct val="150000"/>
              </a:lnSpc>
              <a:buFont typeface="Arial" panose="020B0604020202020204" pitchFamily="34" charset="0"/>
              <a:buChar char="•"/>
            </a:pPr>
            <a:r>
              <a:rPr lang="en-US" altLang="zh-CN" sz="2000" dirty="0" err="1">
                <a:latin typeface="Times New Roman" panose="02020603050405020304" pitchFamily="18" charset="0"/>
                <a:cs typeface="Times New Roman" panose="02020603050405020304" pitchFamily="18" charset="0"/>
              </a:rPr>
              <a:t>Place_id</a:t>
            </a:r>
            <a:r>
              <a:rPr lang="zh-CN" altLang="en-US" sz="2000" dirty="0">
                <a:latin typeface="Times New Roman" panose="02020603050405020304" pitchFamily="18" charset="0"/>
                <a:cs typeface="Times New Roman" panose="02020603050405020304" pitchFamily="18" charset="0"/>
              </a:rPr>
              <a:t>：广告位</a:t>
            </a:r>
            <a:r>
              <a:rPr lang="en" altLang="zh-CN" sz="2000" dirty="0">
                <a:latin typeface="Times New Roman" panose="02020603050405020304" pitchFamily="18" charset="0"/>
                <a:cs typeface="Times New Roman" panose="02020603050405020304" pitchFamily="18" charset="0"/>
              </a:rPr>
              <a:t>id</a:t>
            </a:r>
            <a:r>
              <a:rPr lang="zh-CN" altLang="en" sz="2000" dirty="0">
                <a:latin typeface="Times New Roman" panose="02020603050405020304" pitchFamily="18" charset="0"/>
                <a:cs typeface="Times New Roman" panose="02020603050405020304" pitchFamily="18" charset="0"/>
              </a:rPr>
              <a:t>，</a:t>
            </a:r>
            <a:r>
              <a:rPr lang="en" altLang="zh-CN" sz="20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主要在 </a:t>
            </a:r>
            <a:r>
              <a:rPr lang="en" altLang="zh-CN" sz="2000" dirty="0" err="1">
                <a:latin typeface="Times New Roman" panose="02020603050405020304" pitchFamily="18" charset="0"/>
                <a:cs typeface="Times New Roman" panose="02020603050405020304" pitchFamily="18" charset="0"/>
              </a:rPr>
              <a:t>afd</a:t>
            </a:r>
            <a:r>
              <a:rPr lang="en" altLang="zh-CN" sz="20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使用，在 </a:t>
            </a:r>
            <a:r>
              <a:rPr lang="en" altLang="zh-CN" sz="2000" dirty="0" err="1">
                <a:latin typeface="Times New Roman" panose="02020603050405020304" pitchFamily="18" charset="0"/>
                <a:cs typeface="Times New Roman" panose="02020603050405020304" pitchFamily="18" charset="0"/>
              </a:rPr>
              <a:t>afd</a:t>
            </a:r>
            <a:r>
              <a:rPr lang="zh-CN" altLang="en-US" sz="2000" dirty="0">
                <a:latin typeface="Times New Roman" panose="02020603050405020304" pitchFamily="18" charset="0"/>
                <a:cs typeface="Times New Roman" panose="02020603050405020304" pitchFamily="18" charset="0"/>
              </a:rPr>
              <a:t>的配置管理平台 </a:t>
            </a:r>
            <a:r>
              <a:rPr lang="en" altLang="zh-CN" sz="2000" dirty="0" err="1">
                <a:latin typeface="Times New Roman" panose="02020603050405020304" pitchFamily="18" charset="0"/>
                <a:cs typeface="Times New Roman" panose="02020603050405020304" pitchFamily="18" charset="0"/>
              </a:rPr>
              <a:t>aop</a:t>
            </a:r>
            <a:r>
              <a:rPr lang="en" altLang="zh-CN" sz="20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生成。</a:t>
            </a:r>
          </a:p>
          <a:p>
            <a:pPr marL="285750" indent="-285750">
              <a:lnSpc>
                <a:spcPct val="150000"/>
              </a:lnSpc>
              <a:buFont typeface="Arial" panose="020B0604020202020204" pitchFamily="34" charset="0"/>
              <a:buChar char="•"/>
            </a:pPr>
            <a:r>
              <a:rPr lang="en-US" altLang="zh-CN" sz="2000" dirty="0" err="1">
                <a:latin typeface="Times New Roman" panose="02020603050405020304" pitchFamily="18" charset="0"/>
                <a:cs typeface="Times New Roman" panose="02020603050405020304" pitchFamily="18" charset="0"/>
              </a:rPr>
              <a:t>Channel_id</a:t>
            </a:r>
            <a:r>
              <a:rPr lang="en" altLang="zh-CN" sz="20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 渠道</a:t>
            </a:r>
            <a:r>
              <a:rPr lang="en-US" altLang="zh-CN" sz="2000" dirty="0">
                <a:latin typeface="Times New Roman" panose="02020603050405020304" pitchFamily="18" charset="0"/>
                <a:cs typeface="Times New Roman" panose="02020603050405020304" pitchFamily="18" charset="0"/>
              </a:rPr>
              <a:t>id</a:t>
            </a:r>
            <a:r>
              <a:rPr lang="zh-CN" altLang="en-US" sz="2000" dirty="0">
                <a:latin typeface="Times New Roman" panose="02020603050405020304" pitchFamily="18" charset="0"/>
                <a:cs typeface="Times New Roman" panose="02020603050405020304" pitchFamily="18" charset="0"/>
              </a:rPr>
              <a:t>，配置了各个广告渠道与</a:t>
            </a:r>
            <a:r>
              <a:rPr lang="en" altLang="zh-CN" sz="2000" dirty="0" err="1">
                <a:latin typeface="Times New Roman" panose="02020603050405020304" pitchFamily="18" charset="0"/>
                <a:cs typeface="Times New Roman" panose="02020603050405020304" pitchFamily="18" charset="0"/>
              </a:rPr>
              <a:t>tianlu</a:t>
            </a:r>
            <a:r>
              <a:rPr lang="zh-CN" altLang="en-US" sz="2000" dirty="0">
                <a:latin typeface="Times New Roman" panose="02020603050405020304" pitchFamily="18" charset="0"/>
                <a:cs typeface="Times New Roman" panose="02020603050405020304" pitchFamily="18" charset="0"/>
              </a:rPr>
              <a:t>调用的方式，以及其他的超时配置，</a:t>
            </a:r>
            <a:r>
              <a:rPr lang="en" altLang="zh-CN" sz="2000" dirty="0">
                <a:latin typeface="Times New Roman" panose="02020603050405020304" pitchFamily="18" charset="0"/>
                <a:cs typeface="Times New Roman" panose="02020603050405020304" pitchFamily="18" charset="0"/>
              </a:rPr>
              <a:t>caller</a:t>
            </a:r>
            <a:r>
              <a:rPr lang="zh-CN" altLang="en-US" sz="2000" dirty="0">
                <a:latin typeface="Times New Roman" panose="02020603050405020304" pitchFamily="18" charset="0"/>
                <a:cs typeface="Times New Roman" panose="02020603050405020304" pitchFamily="18" charset="0"/>
              </a:rPr>
              <a:t>名字，渠道信息等。</a:t>
            </a:r>
            <a:endParaRPr lang="en-US" altLang="zh-CN" sz="20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 altLang="zh-CN" sz="2000" dirty="0">
                <a:latin typeface="Times New Roman" panose="02020603050405020304" pitchFamily="18" charset="0"/>
                <a:cs typeface="Times New Roman" panose="02020603050405020304" pitchFamily="18" charset="0"/>
              </a:rPr>
              <a:t>Product</a:t>
            </a:r>
            <a:r>
              <a:rPr lang="en-US" altLang="zh-CN" sz="2000" dirty="0">
                <a:latin typeface="Times New Roman" panose="02020603050405020304" pitchFamily="18" charset="0"/>
                <a:cs typeface="Times New Roman" panose="02020603050405020304" pitchFamily="18" charset="0"/>
              </a:rPr>
              <a:t>_</a:t>
            </a:r>
            <a:r>
              <a:rPr lang="en" altLang="zh-CN" sz="2000" dirty="0">
                <a:latin typeface="Times New Roman" panose="02020603050405020304" pitchFamily="18" charset="0"/>
                <a:cs typeface="Times New Roman" panose="02020603050405020304" pitchFamily="18" charset="0"/>
              </a:rPr>
              <a:t>id</a:t>
            </a:r>
            <a:r>
              <a:rPr lang="zh-CN" altLang="en-US" sz="2000" dirty="0">
                <a:latin typeface="Times New Roman" panose="02020603050405020304" pitchFamily="18" charset="0"/>
                <a:cs typeface="Times New Roman" panose="02020603050405020304" pitchFamily="18" charset="0"/>
              </a:rPr>
              <a:t>：产品线</a:t>
            </a:r>
            <a:r>
              <a:rPr lang="en" altLang="zh-CN" sz="2000" dirty="0">
                <a:latin typeface="Times New Roman" panose="02020603050405020304" pitchFamily="18" charset="0"/>
                <a:cs typeface="Times New Roman" panose="02020603050405020304" pitchFamily="18" charset="0"/>
              </a:rPr>
              <a:t>id</a:t>
            </a:r>
            <a:r>
              <a:rPr lang="zh-CN" altLang="en-US" sz="2000" dirty="0">
                <a:latin typeface="Times New Roman" panose="02020603050405020304" pitchFamily="18" charset="0"/>
                <a:cs typeface="Times New Roman" panose="02020603050405020304" pitchFamily="18" charset="0"/>
              </a:rPr>
              <a:t>，是基础检索后对广告队列进行拆分、策略处理的基础。</a:t>
            </a:r>
            <a:endParaRPr lang="en-US" altLang="zh-CN" sz="20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sz="2000" dirty="0" err="1">
                <a:latin typeface="Times New Roman" panose="02020603050405020304" pitchFamily="18" charset="0"/>
                <a:cs typeface="Times New Roman" panose="02020603050405020304" pitchFamily="18" charset="0"/>
              </a:rPr>
              <a:t>Global_id</a:t>
            </a:r>
            <a:r>
              <a:rPr lang="zh-CN" altLang="en-US" sz="2000" dirty="0">
                <a:latin typeface="Times New Roman" panose="02020603050405020304" pitchFamily="18" charset="0"/>
                <a:cs typeface="Times New Roman" panose="02020603050405020304" pitchFamily="18" charset="0"/>
              </a:rPr>
              <a:t>：检索线</a:t>
            </a:r>
            <a:r>
              <a:rPr lang="en-US" altLang="zh-CN" sz="2000" dirty="0">
                <a:latin typeface="Times New Roman" panose="02020603050405020304" pitchFamily="18" charset="0"/>
                <a:cs typeface="Times New Roman" panose="02020603050405020304" pitchFamily="18" charset="0"/>
              </a:rPr>
              <a:t>id</a:t>
            </a:r>
            <a:r>
              <a:rPr lang="zh-CN" altLang="en-US" sz="2000" dirty="0">
                <a:latin typeface="Times New Roman" panose="02020603050405020304" pitchFamily="18" charset="0"/>
                <a:cs typeface="Times New Roman" panose="02020603050405020304" pitchFamily="18" charset="0"/>
              </a:rPr>
              <a:t>，</a:t>
            </a:r>
            <a:r>
              <a:rPr lang="zh-CN" altLang="en-US" sz="2000" dirty="0"/>
              <a:t>对后续广告队列中所有广告生效，填充观星获得的各种</a:t>
            </a:r>
            <a:r>
              <a:rPr lang="en-US" altLang="zh-CN" sz="2000" dirty="0">
                <a:latin typeface="Times New Roman" panose="02020603050405020304" pitchFamily="18" charset="0"/>
                <a:cs typeface="Times New Roman" panose="02020603050405020304" pitchFamily="18" charset="0"/>
              </a:rPr>
              <a:t>Q</a:t>
            </a:r>
            <a:r>
              <a:rPr lang="zh-CN" altLang="en-US" sz="2000" dirty="0">
                <a:latin typeface="Times New Roman" panose="02020603050405020304" pitchFamily="18" charset="0"/>
                <a:cs typeface="Times New Roman" panose="02020603050405020304" pitchFamily="18" charset="0"/>
              </a:rPr>
              <a:t>值</a:t>
            </a:r>
            <a:r>
              <a:rPr lang="zh-CN" altLang="en-US" sz="2000" dirty="0"/>
              <a:t>及系数。</a:t>
            </a:r>
            <a:endParaRPr lang="zh-CN" altLang="en-US" sz="20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 altLang="zh-CN" sz="2000" dirty="0" err="1">
                <a:latin typeface="Times New Roman" panose="02020603050405020304" pitchFamily="18" charset="0"/>
                <a:cs typeface="Times New Roman" panose="02020603050405020304" pitchFamily="18" charset="0"/>
              </a:rPr>
              <a:t>Src</a:t>
            </a:r>
            <a:r>
              <a:rPr lang="en-US" altLang="zh-CN" sz="2000" dirty="0">
                <a:latin typeface="Times New Roman" panose="02020603050405020304" pitchFamily="18" charset="0"/>
                <a:cs typeface="Times New Roman" panose="02020603050405020304" pitchFamily="18" charset="0"/>
              </a:rPr>
              <a:t>_id</a:t>
            </a:r>
            <a:r>
              <a:rPr lang="zh-CN" altLang="e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数据源</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广告位，通常在检索策略的最后一环中使用，按照广告位的优先级执行对应的策略，这一步会影响最终排序的结果。</a:t>
            </a:r>
          </a:p>
          <a:p>
            <a:pPr marL="285750" indent="-285750">
              <a:lnSpc>
                <a:spcPct val="150000"/>
              </a:lnSpc>
              <a:buFont typeface="Arial" panose="020B0604020202020204" pitchFamily="34" charset="0"/>
              <a:buChar char="•"/>
            </a:pPr>
            <a:r>
              <a:rPr lang="en" altLang="zh-CN" sz="2000" dirty="0" err="1">
                <a:latin typeface="Times New Roman" panose="02020603050405020304" pitchFamily="18" charset="0"/>
                <a:cs typeface="Times New Roman" panose="02020603050405020304" pitchFamily="18" charset="0"/>
              </a:rPr>
              <a:t>Cmatch</a:t>
            </a:r>
            <a:r>
              <a:rPr lang="zh-CN" altLang="e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与</a:t>
            </a:r>
            <a:r>
              <a:rPr lang="en" altLang="zh-CN" sz="2000" dirty="0" err="1">
                <a:latin typeface="Times New Roman" panose="02020603050405020304" pitchFamily="18" charset="0"/>
                <a:cs typeface="Times New Roman" panose="02020603050405020304" pitchFamily="18" charset="0"/>
              </a:rPr>
              <a:t>Src</a:t>
            </a:r>
            <a:r>
              <a:rPr lang="en-US" altLang="zh-CN" sz="2000" dirty="0">
                <a:latin typeface="Times New Roman" panose="02020603050405020304" pitchFamily="18" charset="0"/>
                <a:cs typeface="Times New Roman" panose="02020603050405020304" pitchFamily="18" charset="0"/>
              </a:rPr>
              <a:t>_id</a:t>
            </a:r>
            <a:r>
              <a:rPr lang="zh-CN" altLang="en-US" sz="2000" dirty="0">
                <a:latin typeface="Times New Roman" panose="02020603050405020304" pitchFamily="18" charset="0"/>
                <a:cs typeface="Times New Roman" panose="02020603050405020304" pitchFamily="18" charset="0"/>
              </a:rPr>
              <a:t>一一对应，主要在业务端报表计费时使用，是收入分析的重要维度。</a:t>
            </a:r>
            <a:endParaRPr kumimoji="1"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1551363"/>
      </p:ext>
    </p:extLst>
  </p:cSld>
  <p:clrMapOvr>
    <a:masterClrMapping/>
  </p:clrMapOvr>
  <p:transition>
    <p:wipe dir="d"/>
  </p:transition>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DCD0C6-99AC-3747-B851-AE29ACA697EA}"/>
              </a:ext>
            </a:extLst>
          </p:cNvPr>
          <p:cNvSpPr>
            <a:spLocks noGrp="1"/>
          </p:cNvSpPr>
          <p:nvPr>
            <p:ph type="title"/>
          </p:nvPr>
        </p:nvSpPr>
        <p:spPr/>
        <p:txBody>
          <a:bodyPr/>
          <a:lstStyle/>
          <a:p>
            <a:r>
              <a:rPr kumimoji="1" lang="zh-CN" altLang="en-US" dirty="0"/>
              <a:t>名词解释</a:t>
            </a:r>
          </a:p>
        </p:txBody>
      </p:sp>
      <p:sp>
        <p:nvSpPr>
          <p:cNvPr id="5" name="文本框 4">
            <a:extLst>
              <a:ext uri="{FF2B5EF4-FFF2-40B4-BE49-F238E27FC236}">
                <a16:creationId xmlns:a16="http://schemas.microsoft.com/office/drawing/2014/main" id="{91E68252-EBB9-BC44-A1F9-A30EDF8769D3}"/>
              </a:ext>
            </a:extLst>
          </p:cNvPr>
          <p:cNvSpPr txBox="1"/>
          <p:nvPr/>
        </p:nvSpPr>
        <p:spPr>
          <a:xfrm>
            <a:off x="700390" y="1263310"/>
            <a:ext cx="10758792" cy="3970318"/>
          </a:xfrm>
          <a:prstGeom prst="rect">
            <a:avLst/>
          </a:prstGeom>
          <a:noFill/>
        </p:spPr>
        <p:txBody>
          <a:bodyPr wrap="square" rtlCol="0">
            <a:spAutoFit/>
          </a:bodyPr>
          <a:lstStyle/>
          <a:p>
            <a:r>
              <a:rPr lang="zh-CN" altLang="en" b="1" dirty="0"/>
              <a:t>观星</a:t>
            </a:r>
            <a:r>
              <a:rPr lang="zh-CN" altLang="en-US" b="1" dirty="0"/>
              <a:t>接入的</a:t>
            </a:r>
            <a:r>
              <a:rPr lang="en-US" altLang="zh-CN" b="1" dirty="0"/>
              <a:t>q</a:t>
            </a:r>
            <a:r>
              <a:rPr lang="zh-CN" altLang="en-US" b="1" dirty="0"/>
              <a:t>： </a:t>
            </a:r>
            <a:r>
              <a:rPr lang="en" altLang="zh-CN" b="1" dirty="0">
                <a:hlinkClick r:id="rId3"/>
              </a:rPr>
              <a:t>http://wiki.baidu.com/pages/viewpage.action?pageId=63550611</a:t>
            </a:r>
            <a:r>
              <a:rPr lang="zh-CN" altLang="en-US" b="1" dirty="0"/>
              <a:t> </a:t>
            </a:r>
            <a:endParaRPr lang="en" altLang="zh-CN" b="1" dirty="0"/>
          </a:p>
          <a:p>
            <a:endParaRPr lang="en" altLang="zh-CN" b="1" dirty="0"/>
          </a:p>
          <a:p>
            <a:r>
              <a:rPr lang="en" altLang="zh-CN" b="1" dirty="0" err="1"/>
              <a:t>asq</a:t>
            </a:r>
            <a:r>
              <a:rPr lang="zh-CN" altLang="en-US" b="1" dirty="0"/>
              <a:t>和</a:t>
            </a:r>
            <a:r>
              <a:rPr lang="en" altLang="zh-CN" b="1" dirty="0" err="1"/>
              <a:t>wasq</a:t>
            </a:r>
            <a:r>
              <a:rPr lang="en" altLang="zh-CN" dirty="0"/>
              <a:t> </a:t>
            </a:r>
            <a:r>
              <a:rPr lang="zh-CN" altLang="en" dirty="0"/>
              <a:t>：</a:t>
            </a:r>
            <a:r>
              <a:rPr lang="zh-CN" altLang="en-US" dirty="0"/>
              <a:t>分别是计算</a:t>
            </a:r>
            <a:r>
              <a:rPr lang="en" altLang="zh-CN" dirty="0"/>
              <a:t>pc</a:t>
            </a:r>
            <a:r>
              <a:rPr lang="zh-CN" altLang="en-US" dirty="0"/>
              <a:t>和</a:t>
            </a:r>
            <a:r>
              <a:rPr lang="en" altLang="zh-CN" dirty="0"/>
              <a:t>wise</a:t>
            </a:r>
            <a:r>
              <a:rPr lang="zh-CN" altLang="en-US" dirty="0"/>
              <a:t>端的预估点击率</a:t>
            </a:r>
          </a:p>
          <a:p>
            <a:r>
              <a:rPr lang="en" altLang="zh-CN" b="1" dirty="0" err="1"/>
              <a:t>Clkq</a:t>
            </a:r>
            <a:r>
              <a:rPr lang="en" altLang="zh-CN" b="1" dirty="0"/>
              <a:t>/</a:t>
            </a:r>
            <a:r>
              <a:rPr lang="en" altLang="zh-CN" b="1" dirty="0" err="1"/>
              <a:t>wclkq</a:t>
            </a:r>
            <a:r>
              <a:rPr lang="zh-CN" altLang="en" dirty="0"/>
              <a:t>：</a:t>
            </a:r>
            <a:r>
              <a:rPr lang="zh-CN" altLang="en-US" dirty="0"/>
              <a:t>广告点击满意率。点击后用户满意度；广告的点击质量度（用户点击广告后在页面的停留时间）</a:t>
            </a:r>
          </a:p>
          <a:p>
            <a:r>
              <a:rPr lang="en" altLang="zh-CN" b="1" dirty="0" err="1"/>
              <a:t>Rigq</a:t>
            </a:r>
            <a:r>
              <a:rPr lang="zh-CN" altLang="en" dirty="0"/>
              <a:t>：</a:t>
            </a:r>
            <a:r>
              <a:rPr lang="zh-CN" altLang="en-US" dirty="0"/>
              <a:t>预估</a:t>
            </a:r>
            <a:r>
              <a:rPr lang="en" altLang="zh-CN" dirty="0"/>
              <a:t>query</a:t>
            </a:r>
            <a:r>
              <a:rPr lang="zh-CN" altLang="en-US" dirty="0"/>
              <a:t>和广告</a:t>
            </a:r>
            <a:r>
              <a:rPr lang="en" altLang="zh-CN" dirty="0"/>
              <a:t>idea</a:t>
            </a:r>
            <a:r>
              <a:rPr lang="zh-CN" altLang="en-US" dirty="0"/>
              <a:t>的相关性；</a:t>
            </a:r>
          </a:p>
          <a:p>
            <a:r>
              <a:rPr lang="en" altLang="zh-CN" b="1" dirty="0" err="1"/>
              <a:t>Convq</a:t>
            </a:r>
            <a:r>
              <a:rPr lang="en" altLang="zh-CN" b="1" dirty="0"/>
              <a:t>/</a:t>
            </a:r>
            <a:r>
              <a:rPr lang="en" altLang="zh-CN" b="1" dirty="0" err="1"/>
              <a:t>wconvq</a:t>
            </a:r>
            <a:r>
              <a:rPr lang="zh-CN" altLang="en" dirty="0"/>
              <a:t>：</a:t>
            </a:r>
            <a:r>
              <a:rPr lang="zh-CN" altLang="en-US" dirty="0"/>
              <a:t>预估客户转化率；</a:t>
            </a:r>
          </a:p>
          <a:p>
            <a:r>
              <a:rPr lang="en" altLang="zh-CN" b="1" dirty="0" err="1"/>
              <a:t>Titleq</a:t>
            </a:r>
            <a:r>
              <a:rPr lang="en" altLang="zh-CN" b="1" dirty="0"/>
              <a:t>/</a:t>
            </a:r>
            <a:r>
              <a:rPr lang="en" altLang="zh-CN" b="1" dirty="0" err="1"/>
              <a:t>wtitleq</a:t>
            </a:r>
            <a:r>
              <a:rPr lang="zh-CN" altLang="en" dirty="0"/>
              <a:t>：</a:t>
            </a:r>
            <a:r>
              <a:rPr lang="zh-CN" altLang="en-US" dirty="0"/>
              <a:t>不同标题对应的</a:t>
            </a:r>
            <a:r>
              <a:rPr lang="en" altLang="zh-CN" dirty="0"/>
              <a:t>q</a:t>
            </a:r>
          </a:p>
          <a:p>
            <a:r>
              <a:rPr lang="en" altLang="zh-CN" b="1" dirty="0" err="1"/>
              <a:t>Samq</a:t>
            </a:r>
            <a:r>
              <a:rPr lang="en" altLang="zh-CN" b="1" dirty="0"/>
              <a:t>/</a:t>
            </a:r>
            <a:r>
              <a:rPr lang="en" altLang="zh-CN" b="1" dirty="0" err="1"/>
              <a:t>wsamq</a:t>
            </a:r>
            <a:r>
              <a:rPr lang="zh-CN" altLang="en" dirty="0"/>
              <a:t>：</a:t>
            </a:r>
            <a:r>
              <a:rPr lang="zh-CN" altLang="en-US" dirty="0"/>
              <a:t>预估</a:t>
            </a:r>
            <a:r>
              <a:rPr lang="en" altLang="zh-CN" dirty="0"/>
              <a:t>query</a:t>
            </a:r>
            <a:r>
              <a:rPr lang="zh-CN" altLang="en-US" dirty="0"/>
              <a:t>和广告样式，物料的</a:t>
            </a:r>
            <a:r>
              <a:rPr lang="en" altLang="zh-CN" dirty="0" err="1"/>
              <a:t>ctr</a:t>
            </a:r>
            <a:r>
              <a:rPr lang="zh-CN" altLang="en" dirty="0"/>
              <a:t>；</a:t>
            </a:r>
          </a:p>
          <a:p>
            <a:r>
              <a:rPr lang="en" altLang="zh-CN" b="1" dirty="0" err="1"/>
              <a:t>lpq</a:t>
            </a:r>
            <a:r>
              <a:rPr lang="en" altLang="zh-CN" b="1" dirty="0"/>
              <a:t>/</a:t>
            </a:r>
            <a:r>
              <a:rPr lang="en" altLang="zh-CN" b="1" dirty="0" err="1"/>
              <a:t>wlpq</a:t>
            </a:r>
            <a:r>
              <a:rPr lang="zh-CN" altLang="en" dirty="0"/>
              <a:t>：</a:t>
            </a:r>
            <a:r>
              <a:rPr lang="zh-CN" altLang="en-US" dirty="0"/>
              <a:t>预估</a:t>
            </a:r>
            <a:r>
              <a:rPr lang="en" altLang="zh-CN" dirty="0"/>
              <a:t>query</a:t>
            </a:r>
            <a:r>
              <a:rPr lang="zh-CN" altLang="en-US" dirty="0"/>
              <a:t>和</a:t>
            </a:r>
            <a:r>
              <a:rPr lang="en" altLang="zh-CN" dirty="0" err="1"/>
              <a:t>LandingPage</a:t>
            </a:r>
            <a:r>
              <a:rPr lang="zh-CN" altLang="en-US" dirty="0"/>
              <a:t>的质量度。</a:t>
            </a:r>
          </a:p>
          <a:p>
            <a:r>
              <a:rPr lang="en" altLang="zh-CN" b="1" dirty="0" err="1"/>
              <a:t>Ubmq</a:t>
            </a:r>
            <a:r>
              <a:rPr lang="zh-CN" altLang="en" dirty="0"/>
              <a:t>：</a:t>
            </a:r>
            <a:r>
              <a:rPr lang="zh-CN" altLang="en-US" dirty="0"/>
              <a:t>预估展现时上下文环境对广告点击率的影响</a:t>
            </a:r>
          </a:p>
          <a:p>
            <a:r>
              <a:rPr lang="en" altLang="zh-CN" b="1" dirty="0" err="1"/>
              <a:t>phq</a:t>
            </a:r>
            <a:r>
              <a:rPr lang="zh-CN" altLang="en" b="1" dirty="0"/>
              <a:t>：</a:t>
            </a:r>
            <a:r>
              <a:rPr lang="zh-CN" altLang="en-US" dirty="0"/>
              <a:t>预估电话直航拨打率，判断是否有展现成直航强样式</a:t>
            </a:r>
            <a:r>
              <a:rPr lang="en-US" altLang="zh-CN" dirty="0"/>
              <a:t>(</a:t>
            </a:r>
            <a:r>
              <a:rPr lang="en" altLang="zh-CN" dirty="0" err="1"/>
              <a:t>mt</a:t>
            </a:r>
            <a:r>
              <a:rPr lang="en" altLang="zh-CN" dirty="0"/>
              <a:t>=2027)</a:t>
            </a:r>
            <a:r>
              <a:rPr lang="zh-CN" altLang="en-US" dirty="0"/>
              <a:t>的资质</a:t>
            </a:r>
            <a:endParaRPr lang="en-US" altLang="zh-CN" dirty="0"/>
          </a:p>
          <a:p>
            <a:endParaRPr lang="en-US" altLang="zh-CN" dirty="0"/>
          </a:p>
          <a:p>
            <a:r>
              <a:rPr lang="en-US" altLang="zh-CN" dirty="0"/>
              <a:t>Roi</a:t>
            </a:r>
            <a:r>
              <a:rPr lang="zh-CN" altLang="en-US" dirty="0"/>
              <a:t>： </a:t>
            </a:r>
            <a:r>
              <a:rPr lang="en" altLang="zh-CN" dirty="0"/>
              <a:t>return of investment</a:t>
            </a:r>
            <a:r>
              <a:rPr lang="zh-CN" altLang="en-US" dirty="0"/>
              <a:t>投资回报率</a:t>
            </a:r>
          </a:p>
        </p:txBody>
      </p:sp>
    </p:spTree>
    <p:extLst>
      <p:ext uri="{BB962C8B-B14F-4D97-AF65-F5344CB8AC3E}">
        <p14:creationId xmlns:p14="http://schemas.microsoft.com/office/powerpoint/2010/main" val="2462046972"/>
      </p:ext>
    </p:extLst>
  </p:cSld>
  <p:clrMapOvr>
    <a:masterClrMapping/>
  </p:clrMapOvr>
  <p:transition>
    <p:wipe di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目录</a:t>
            </a:r>
          </a:p>
        </p:txBody>
      </p:sp>
      <p:graphicFrame>
        <p:nvGraphicFramePr>
          <p:cNvPr id="7" name="内容占位符 4">
            <a:extLst>
              <a:ext uri="{FF2B5EF4-FFF2-40B4-BE49-F238E27FC236}">
                <a16:creationId xmlns:a16="http://schemas.microsoft.com/office/drawing/2014/main" id="{9DBDBC47-0238-9245-B6C0-76FB709934D7}"/>
              </a:ext>
            </a:extLst>
          </p:cNvPr>
          <p:cNvGraphicFramePr>
            <a:graphicFrameLocks noGrp="1"/>
          </p:cNvGraphicFramePr>
          <p:nvPr>
            <p:ph idx="1"/>
            <p:extLst>
              <p:ext uri="{D42A27DB-BD31-4B8C-83A1-F6EECF244321}">
                <p14:modId xmlns:p14="http://schemas.microsoft.com/office/powerpoint/2010/main" val="3990122677"/>
              </p:ext>
            </p:extLst>
          </p:nvPr>
        </p:nvGraphicFramePr>
        <p:xfrm>
          <a:off x="1981199" y="1554276"/>
          <a:ext cx="6794665" cy="43358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40712254"/>
      </p:ext>
    </p:extLst>
  </p:cSld>
  <p:clrMapOvr>
    <a:masterClrMapping/>
  </p:clrMapOvr>
  <p:transition>
    <p:wipe dir="d"/>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en" altLang="zh-CN" dirty="0"/>
              <a:t>Q&amp;A </a:t>
            </a:r>
          </a:p>
        </p:txBody>
      </p:sp>
      <p:sp>
        <p:nvSpPr>
          <p:cNvPr id="4" name="矩形 3">
            <a:extLst>
              <a:ext uri="{FF2B5EF4-FFF2-40B4-BE49-F238E27FC236}">
                <a16:creationId xmlns:a16="http://schemas.microsoft.com/office/drawing/2014/main" id="{4EC67A4B-4DF6-FF4A-B49E-962D5F2C8809}"/>
              </a:ext>
            </a:extLst>
          </p:cNvPr>
          <p:cNvSpPr/>
          <p:nvPr/>
        </p:nvSpPr>
        <p:spPr>
          <a:xfrm>
            <a:off x="3588637" y="2376607"/>
            <a:ext cx="3795526" cy="923330"/>
          </a:xfrm>
          <a:prstGeom prst="rect">
            <a:avLst/>
          </a:prstGeom>
          <a:noFill/>
        </p:spPr>
        <p:txBody>
          <a:bodyPr wrap="none" lIns="91440" tIns="45720" rIns="91440" bIns="45720">
            <a:spAutoFit/>
          </a:bodyPr>
          <a:lstStyle/>
          <a:p>
            <a:pPr algn="ctr"/>
            <a:r>
              <a:rPr lang="en-US" altLang="zh-CN" sz="5400" dirty="0">
                <a:ln w="0"/>
                <a:effectLst>
                  <a:outerShdw blurRad="38100" dist="19050" dir="2700000" algn="tl" rotWithShape="0">
                    <a:schemeClr val="dk1">
                      <a:alpha val="40000"/>
                    </a:schemeClr>
                  </a:outerShdw>
                </a:effectLst>
              </a:rPr>
              <a:t>Thank</a:t>
            </a:r>
            <a:r>
              <a:rPr lang="zh-CN" altLang="en-US" sz="5400" dirty="0">
                <a:ln w="0"/>
                <a:effectLst>
                  <a:outerShdw blurRad="38100" dist="19050" dir="2700000" algn="tl" rotWithShape="0">
                    <a:schemeClr val="dk1">
                      <a:alpha val="40000"/>
                    </a:schemeClr>
                  </a:outerShdw>
                </a:effectLst>
              </a:rPr>
              <a:t> </a:t>
            </a:r>
            <a:r>
              <a:rPr lang="en-US" altLang="zh-CN" sz="5400" dirty="0">
                <a:ln w="0"/>
                <a:effectLst>
                  <a:outerShdw blurRad="38100" dist="19050" dir="2700000" algn="tl" rotWithShape="0">
                    <a:schemeClr val="dk1">
                      <a:alpha val="40000"/>
                    </a:schemeClr>
                  </a:outerShdw>
                </a:effectLst>
              </a:rPr>
              <a:t>You</a:t>
            </a:r>
            <a:endParaRPr lang="zh-Hans" altLang="en-US" sz="540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019683331"/>
      </p:ext>
    </p:extLst>
  </p:cSld>
  <p:clrMapOvr>
    <a:masterClrMapping/>
  </p:clrMapOvr>
  <p:transition>
    <p:wipe di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6C2D25-F2DA-004E-ADEC-86C48EF88A7B}"/>
              </a:ext>
            </a:extLst>
          </p:cNvPr>
          <p:cNvSpPr>
            <a:spLocks noGrp="1"/>
          </p:cNvSpPr>
          <p:nvPr>
            <p:ph type="title"/>
          </p:nvPr>
        </p:nvSpPr>
        <p:spPr/>
        <p:txBody>
          <a:bodyPr/>
          <a:lstStyle/>
          <a:p>
            <a:r>
              <a:rPr kumimoji="1" lang="en-US" altLang="zh-CN" dirty="0"/>
              <a:t>Remix</a:t>
            </a:r>
            <a:r>
              <a:rPr kumimoji="1" lang="zh-CN" altLang="en-US" dirty="0"/>
              <a:t>构成</a:t>
            </a:r>
          </a:p>
        </p:txBody>
      </p:sp>
      <p:pic>
        <p:nvPicPr>
          <p:cNvPr id="5" name="内容占位符 4" descr="图示&#10;&#10;描述已自动生成">
            <a:extLst>
              <a:ext uri="{FF2B5EF4-FFF2-40B4-BE49-F238E27FC236}">
                <a16:creationId xmlns:a16="http://schemas.microsoft.com/office/drawing/2014/main" id="{0F03D9AC-DA03-574C-9557-F3B04DD50BD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0752" y="817631"/>
            <a:ext cx="10473110" cy="5793148"/>
          </a:xfrm>
        </p:spPr>
      </p:pic>
    </p:spTree>
    <p:extLst>
      <p:ext uri="{BB962C8B-B14F-4D97-AF65-F5344CB8AC3E}">
        <p14:creationId xmlns:p14="http://schemas.microsoft.com/office/powerpoint/2010/main" val="2451966421"/>
      </p:ext>
    </p:extLst>
  </p:cSld>
  <p:clrMapOvr>
    <a:masterClrMapping/>
  </p:clrMapOvr>
  <p:transition>
    <p:wipe di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CE9F30-0138-484A-B6CE-4F043B1A14FB}"/>
              </a:ext>
            </a:extLst>
          </p:cNvPr>
          <p:cNvSpPr>
            <a:spLocks noGrp="1"/>
          </p:cNvSpPr>
          <p:nvPr>
            <p:ph type="title"/>
          </p:nvPr>
        </p:nvSpPr>
        <p:spPr/>
        <p:txBody>
          <a:bodyPr/>
          <a:lstStyle/>
          <a:p>
            <a:r>
              <a:rPr kumimoji="1" lang="en-US" altLang="zh-CN" dirty="0"/>
              <a:t>Remix</a:t>
            </a:r>
            <a:r>
              <a:rPr kumimoji="1" lang="zh-CN" altLang="en-US" dirty="0"/>
              <a:t> </a:t>
            </a:r>
            <a:r>
              <a:rPr kumimoji="1" lang="en-US" altLang="zh-CN" dirty="0"/>
              <a:t>phase</a:t>
            </a:r>
            <a:endParaRPr kumimoji="1" lang="zh-CN" altLang="en-US" dirty="0"/>
          </a:p>
        </p:txBody>
      </p:sp>
      <p:grpSp>
        <p:nvGrpSpPr>
          <p:cNvPr id="4" name="组合 56">
            <a:extLst>
              <a:ext uri="{FF2B5EF4-FFF2-40B4-BE49-F238E27FC236}">
                <a16:creationId xmlns:a16="http://schemas.microsoft.com/office/drawing/2014/main" id="{5F9DA954-E427-A248-B32D-14159F465D36}"/>
              </a:ext>
            </a:extLst>
          </p:cNvPr>
          <p:cNvGrpSpPr/>
          <p:nvPr/>
        </p:nvGrpSpPr>
        <p:grpSpPr>
          <a:xfrm>
            <a:off x="979461" y="1958597"/>
            <a:ext cx="6415252" cy="3268310"/>
            <a:chOff x="5291847" y="2042809"/>
            <a:chExt cx="6264613" cy="3266423"/>
          </a:xfrm>
        </p:grpSpPr>
        <p:sp>
          <p:nvSpPr>
            <p:cNvPr id="5" name="矩形 21">
              <a:extLst>
                <a:ext uri="{FF2B5EF4-FFF2-40B4-BE49-F238E27FC236}">
                  <a16:creationId xmlns:a16="http://schemas.microsoft.com/office/drawing/2014/main" id="{755E929B-2FAA-9B40-A2D1-27CDE7143203}"/>
                </a:ext>
              </a:extLst>
            </p:cNvPr>
            <p:cNvSpPr/>
            <p:nvPr/>
          </p:nvSpPr>
          <p:spPr>
            <a:xfrm>
              <a:off x="5564221" y="2295014"/>
              <a:ext cx="1420239" cy="681650"/>
            </a:xfrm>
            <a:prstGeom prst="rect">
              <a:avLst/>
            </a:prstGeom>
            <a:solidFill>
              <a:schemeClr val="accent6">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a:solidFill>
                    <a:schemeClr val="tx1"/>
                  </a:solidFill>
                </a:rPr>
                <a:t>phase1</a:t>
              </a:r>
              <a:endParaRPr kumimoji="1" lang="zh-CN" altLang="en-US" sz="1400" dirty="0">
                <a:solidFill>
                  <a:schemeClr val="tx1"/>
                </a:solidFill>
              </a:endParaRPr>
            </a:p>
          </p:txBody>
        </p:sp>
        <p:sp>
          <p:nvSpPr>
            <p:cNvPr id="6" name="矩形 31">
              <a:extLst>
                <a:ext uri="{FF2B5EF4-FFF2-40B4-BE49-F238E27FC236}">
                  <a16:creationId xmlns:a16="http://schemas.microsoft.com/office/drawing/2014/main" id="{87251F98-F11D-674F-9A13-7C00487DEFB5}"/>
                </a:ext>
              </a:extLst>
            </p:cNvPr>
            <p:cNvSpPr/>
            <p:nvPr/>
          </p:nvSpPr>
          <p:spPr>
            <a:xfrm>
              <a:off x="6984460" y="2295014"/>
              <a:ext cx="1420239" cy="681650"/>
            </a:xfrm>
            <a:prstGeom prst="rect">
              <a:avLst/>
            </a:prstGeom>
            <a:solidFill>
              <a:schemeClr val="accent5">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a:solidFill>
                    <a:schemeClr val="tx1"/>
                  </a:solidFill>
                </a:rPr>
                <a:t>phase2</a:t>
              </a:r>
              <a:endParaRPr kumimoji="1" lang="zh-CN" altLang="en-US" sz="1400" dirty="0">
                <a:solidFill>
                  <a:schemeClr val="tx1"/>
                </a:solidFill>
              </a:endParaRPr>
            </a:p>
          </p:txBody>
        </p:sp>
        <p:sp>
          <p:nvSpPr>
            <p:cNvPr id="7" name="矩形 35">
              <a:extLst>
                <a:ext uri="{FF2B5EF4-FFF2-40B4-BE49-F238E27FC236}">
                  <a16:creationId xmlns:a16="http://schemas.microsoft.com/office/drawing/2014/main" id="{4A706079-E67D-D742-82D0-278BCE8EF773}"/>
                </a:ext>
              </a:extLst>
            </p:cNvPr>
            <p:cNvSpPr/>
            <p:nvPr/>
          </p:nvSpPr>
          <p:spPr>
            <a:xfrm>
              <a:off x="8404699" y="2295014"/>
              <a:ext cx="1420239" cy="681650"/>
            </a:xfrm>
            <a:prstGeom prst="rect">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a:solidFill>
                    <a:schemeClr val="tx1"/>
                  </a:solidFill>
                </a:rPr>
                <a:t>phase3</a:t>
              </a:r>
              <a:endParaRPr kumimoji="1" lang="zh-CN" altLang="en-US" sz="1400" dirty="0">
                <a:solidFill>
                  <a:schemeClr val="tx1"/>
                </a:solidFill>
              </a:endParaRPr>
            </a:p>
          </p:txBody>
        </p:sp>
        <p:sp>
          <p:nvSpPr>
            <p:cNvPr id="8" name="矩形 36">
              <a:extLst>
                <a:ext uri="{FF2B5EF4-FFF2-40B4-BE49-F238E27FC236}">
                  <a16:creationId xmlns:a16="http://schemas.microsoft.com/office/drawing/2014/main" id="{659694FE-90AA-0147-AE8A-38E64793B03E}"/>
                </a:ext>
              </a:extLst>
            </p:cNvPr>
            <p:cNvSpPr/>
            <p:nvPr/>
          </p:nvSpPr>
          <p:spPr>
            <a:xfrm>
              <a:off x="9824938" y="2295014"/>
              <a:ext cx="1420239" cy="681650"/>
            </a:xfrm>
            <a:prstGeom prst="rect">
              <a:avLst/>
            </a:prstGeom>
            <a:solidFill>
              <a:schemeClr val="tx2">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a:t>
              </a:r>
              <a:endParaRPr kumimoji="1" lang="zh-CN" altLang="en-US" dirty="0">
                <a:solidFill>
                  <a:schemeClr val="tx1"/>
                </a:solidFill>
              </a:endParaRPr>
            </a:p>
          </p:txBody>
        </p:sp>
        <p:cxnSp>
          <p:nvCxnSpPr>
            <p:cNvPr id="9" name="直线箭头连接符 24">
              <a:extLst>
                <a:ext uri="{FF2B5EF4-FFF2-40B4-BE49-F238E27FC236}">
                  <a16:creationId xmlns:a16="http://schemas.microsoft.com/office/drawing/2014/main" id="{3EEE508F-C5F0-7348-A2F6-29DF1586A8B1}"/>
                </a:ext>
              </a:extLst>
            </p:cNvPr>
            <p:cNvCxnSpPr>
              <a:cxnSpLocks/>
            </p:cNvCxnSpPr>
            <p:nvPr/>
          </p:nvCxnSpPr>
          <p:spPr>
            <a:xfrm>
              <a:off x="5291847" y="2042809"/>
              <a:ext cx="6264613" cy="0"/>
            </a:xfrm>
            <a:prstGeom prst="straightConnector1">
              <a:avLst/>
            </a:prstGeom>
            <a:ln>
              <a:solidFill>
                <a:schemeClr val="bg1">
                  <a:lumMod val="50000"/>
                </a:schemeClr>
              </a:solidFill>
              <a:prstDash val="dash"/>
              <a:tailEnd type="triangle"/>
            </a:ln>
          </p:spPr>
          <p:style>
            <a:lnRef idx="1">
              <a:schemeClr val="dk1"/>
            </a:lnRef>
            <a:fillRef idx="0">
              <a:schemeClr val="dk1"/>
            </a:fillRef>
            <a:effectRef idx="0">
              <a:schemeClr val="dk1"/>
            </a:effectRef>
            <a:fontRef idx="minor">
              <a:schemeClr val="tx1"/>
            </a:fontRef>
          </p:style>
        </p:cxnSp>
        <p:sp>
          <p:nvSpPr>
            <p:cNvPr id="10" name="矩形 38">
              <a:extLst>
                <a:ext uri="{FF2B5EF4-FFF2-40B4-BE49-F238E27FC236}">
                  <a16:creationId xmlns:a16="http://schemas.microsoft.com/office/drawing/2014/main" id="{F79D9A40-5A67-4A43-8F87-2A431C979513}"/>
                </a:ext>
              </a:extLst>
            </p:cNvPr>
            <p:cNvSpPr/>
            <p:nvPr/>
          </p:nvSpPr>
          <p:spPr>
            <a:xfrm>
              <a:off x="5686147" y="3712488"/>
              <a:ext cx="1191661" cy="532248"/>
            </a:xfrm>
            <a:prstGeom prst="rect">
              <a:avLst/>
            </a:prstGeom>
            <a:solidFill>
              <a:schemeClr val="accent6">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moduleA</a:t>
              </a:r>
              <a:endParaRPr kumimoji="1" lang="zh-CN" altLang="en-US" sz="1400" dirty="0">
                <a:solidFill>
                  <a:schemeClr val="tx1"/>
                </a:solidFill>
              </a:endParaRPr>
            </a:p>
          </p:txBody>
        </p:sp>
        <p:sp>
          <p:nvSpPr>
            <p:cNvPr id="11" name="矩形 39">
              <a:extLst>
                <a:ext uri="{FF2B5EF4-FFF2-40B4-BE49-F238E27FC236}">
                  <a16:creationId xmlns:a16="http://schemas.microsoft.com/office/drawing/2014/main" id="{B0B4A97C-24AB-BD40-8570-18F0F337706D}"/>
                </a:ext>
              </a:extLst>
            </p:cNvPr>
            <p:cNvSpPr/>
            <p:nvPr/>
          </p:nvSpPr>
          <p:spPr>
            <a:xfrm>
              <a:off x="5686147" y="4244736"/>
              <a:ext cx="1191661" cy="532248"/>
            </a:xfrm>
            <a:prstGeom prst="rect">
              <a:avLst/>
            </a:prstGeom>
            <a:solidFill>
              <a:schemeClr val="accent6">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moduleB</a:t>
              </a:r>
              <a:endParaRPr kumimoji="1" lang="zh-CN" altLang="en-US" sz="1400" dirty="0">
                <a:solidFill>
                  <a:schemeClr val="tx1"/>
                </a:solidFill>
              </a:endParaRPr>
            </a:p>
          </p:txBody>
        </p:sp>
        <p:sp>
          <p:nvSpPr>
            <p:cNvPr id="12" name="矩形 41">
              <a:extLst>
                <a:ext uri="{FF2B5EF4-FFF2-40B4-BE49-F238E27FC236}">
                  <a16:creationId xmlns:a16="http://schemas.microsoft.com/office/drawing/2014/main" id="{4CF3FAF7-8AC1-7745-8D06-206204FFE48E}"/>
                </a:ext>
              </a:extLst>
            </p:cNvPr>
            <p:cNvSpPr/>
            <p:nvPr/>
          </p:nvSpPr>
          <p:spPr>
            <a:xfrm>
              <a:off x="7078071" y="3712488"/>
              <a:ext cx="1233015" cy="532248"/>
            </a:xfrm>
            <a:prstGeom prst="rect">
              <a:avLst/>
            </a:prstGeom>
            <a:solidFill>
              <a:schemeClr val="accent5">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moduleC</a:t>
              </a:r>
              <a:endParaRPr kumimoji="1" lang="zh-CN" altLang="en-US" sz="1400" dirty="0">
                <a:solidFill>
                  <a:schemeClr val="tx1"/>
                </a:solidFill>
              </a:endParaRPr>
            </a:p>
          </p:txBody>
        </p:sp>
        <p:sp>
          <p:nvSpPr>
            <p:cNvPr id="13" name="矩形 42">
              <a:extLst>
                <a:ext uri="{FF2B5EF4-FFF2-40B4-BE49-F238E27FC236}">
                  <a16:creationId xmlns:a16="http://schemas.microsoft.com/office/drawing/2014/main" id="{FB064270-A87E-D34D-AAD7-73DA5DB9F39B}"/>
                </a:ext>
              </a:extLst>
            </p:cNvPr>
            <p:cNvSpPr/>
            <p:nvPr/>
          </p:nvSpPr>
          <p:spPr>
            <a:xfrm>
              <a:off x="8570069" y="3712488"/>
              <a:ext cx="1108955" cy="532248"/>
            </a:xfrm>
            <a:prstGeom prst="rect">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moduleF</a:t>
              </a:r>
              <a:endParaRPr kumimoji="1" lang="zh-CN" altLang="en-US" sz="1400" dirty="0">
                <a:solidFill>
                  <a:schemeClr val="tx1"/>
                </a:solidFill>
              </a:endParaRPr>
            </a:p>
          </p:txBody>
        </p:sp>
        <p:sp>
          <p:nvSpPr>
            <p:cNvPr id="14" name="矩形 43">
              <a:extLst>
                <a:ext uri="{FF2B5EF4-FFF2-40B4-BE49-F238E27FC236}">
                  <a16:creationId xmlns:a16="http://schemas.microsoft.com/office/drawing/2014/main" id="{F0E9B072-8745-5B4E-AFA4-F0DF68495072}"/>
                </a:ext>
              </a:extLst>
            </p:cNvPr>
            <p:cNvSpPr/>
            <p:nvPr/>
          </p:nvSpPr>
          <p:spPr>
            <a:xfrm>
              <a:off x="7078070" y="4244736"/>
              <a:ext cx="1233015" cy="532248"/>
            </a:xfrm>
            <a:prstGeom prst="rect">
              <a:avLst/>
            </a:prstGeom>
            <a:solidFill>
              <a:schemeClr val="accent5">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moduleD</a:t>
              </a:r>
              <a:endParaRPr kumimoji="1" lang="zh-CN" altLang="en-US" sz="1400" dirty="0">
                <a:solidFill>
                  <a:schemeClr val="tx1"/>
                </a:solidFill>
              </a:endParaRPr>
            </a:p>
          </p:txBody>
        </p:sp>
        <p:sp>
          <p:nvSpPr>
            <p:cNvPr id="15" name="矩形 45">
              <a:extLst>
                <a:ext uri="{FF2B5EF4-FFF2-40B4-BE49-F238E27FC236}">
                  <a16:creationId xmlns:a16="http://schemas.microsoft.com/office/drawing/2014/main" id="{501F814B-BA57-A24B-9344-87118B1EF694}"/>
                </a:ext>
              </a:extLst>
            </p:cNvPr>
            <p:cNvSpPr/>
            <p:nvPr/>
          </p:nvSpPr>
          <p:spPr>
            <a:xfrm>
              <a:off x="7078070" y="4776984"/>
              <a:ext cx="1233015" cy="532248"/>
            </a:xfrm>
            <a:prstGeom prst="rect">
              <a:avLst/>
            </a:prstGeom>
            <a:solidFill>
              <a:schemeClr val="accent5">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moduleE</a:t>
              </a:r>
              <a:endParaRPr kumimoji="1" lang="zh-CN" altLang="en-US" sz="1400" dirty="0">
                <a:solidFill>
                  <a:schemeClr val="tx1"/>
                </a:solidFill>
              </a:endParaRPr>
            </a:p>
          </p:txBody>
        </p:sp>
        <p:cxnSp>
          <p:nvCxnSpPr>
            <p:cNvPr id="16" name="直线箭头连接符 28">
              <a:extLst>
                <a:ext uri="{FF2B5EF4-FFF2-40B4-BE49-F238E27FC236}">
                  <a16:creationId xmlns:a16="http://schemas.microsoft.com/office/drawing/2014/main" id="{28FC0F03-3A28-4A4C-A88A-4D484A040378}"/>
                </a:ext>
              </a:extLst>
            </p:cNvPr>
            <p:cNvCxnSpPr>
              <a:cxnSpLocks/>
              <a:stCxn id="5" idx="2"/>
              <a:endCxn id="10" idx="0"/>
            </p:cNvCxnSpPr>
            <p:nvPr/>
          </p:nvCxnSpPr>
          <p:spPr>
            <a:xfrm>
              <a:off x="6274342" y="2976664"/>
              <a:ext cx="7636" cy="73582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线箭头连接符 46">
              <a:extLst>
                <a:ext uri="{FF2B5EF4-FFF2-40B4-BE49-F238E27FC236}">
                  <a16:creationId xmlns:a16="http://schemas.microsoft.com/office/drawing/2014/main" id="{CA716D0E-43A0-DD4D-BB30-2FAA84515D8C}"/>
                </a:ext>
              </a:extLst>
            </p:cNvPr>
            <p:cNvCxnSpPr>
              <a:cxnSpLocks/>
              <a:stCxn id="6" idx="2"/>
              <a:endCxn id="12" idx="0"/>
            </p:cNvCxnSpPr>
            <p:nvPr/>
          </p:nvCxnSpPr>
          <p:spPr>
            <a:xfrm flipH="1">
              <a:off x="7694579" y="2976664"/>
              <a:ext cx="1" cy="73582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线箭头连接符 51">
              <a:extLst>
                <a:ext uri="{FF2B5EF4-FFF2-40B4-BE49-F238E27FC236}">
                  <a16:creationId xmlns:a16="http://schemas.microsoft.com/office/drawing/2014/main" id="{821F2D69-2157-5445-90E7-6037C2F9EA27}"/>
                </a:ext>
              </a:extLst>
            </p:cNvPr>
            <p:cNvCxnSpPr>
              <a:cxnSpLocks/>
              <a:stCxn id="7" idx="2"/>
              <a:endCxn id="13" idx="0"/>
            </p:cNvCxnSpPr>
            <p:nvPr/>
          </p:nvCxnSpPr>
          <p:spPr>
            <a:xfrm>
              <a:off x="9114819" y="2976664"/>
              <a:ext cx="9728" cy="73582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19" name="内容占位符 18">
            <a:extLst>
              <a:ext uri="{FF2B5EF4-FFF2-40B4-BE49-F238E27FC236}">
                <a16:creationId xmlns:a16="http://schemas.microsoft.com/office/drawing/2014/main" id="{5C48849C-F608-B946-ACF6-119A90EA4781}"/>
              </a:ext>
            </a:extLst>
          </p:cNvPr>
          <p:cNvPicPr>
            <a:picLocks noGrp="1" noChangeAspect="1"/>
          </p:cNvPicPr>
          <p:nvPr>
            <p:ph idx="1"/>
          </p:nvPr>
        </p:nvPicPr>
        <p:blipFill>
          <a:blip r:embed="rId3"/>
          <a:stretch>
            <a:fillRect/>
          </a:stretch>
        </p:blipFill>
        <p:spPr>
          <a:xfrm>
            <a:off x="7610711" y="2172318"/>
            <a:ext cx="3578087" cy="3048000"/>
          </a:xfrm>
          <a:prstGeom prst="rect">
            <a:avLst/>
          </a:prstGeom>
        </p:spPr>
      </p:pic>
      <p:sp>
        <p:nvSpPr>
          <p:cNvPr id="21" name="文本框 20">
            <a:extLst>
              <a:ext uri="{FF2B5EF4-FFF2-40B4-BE49-F238E27FC236}">
                <a16:creationId xmlns:a16="http://schemas.microsoft.com/office/drawing/2014/main" id="{4612DE4D-C4D7-A34A-ADB2-64C0499BDDD1}"/>
              </a:ext>
            </a:extLst>
          </p:cNvPr>
          <p:cNvSpPr txBox="1"/>
          <p:nvPr/>
        </p:nvSpPr>
        <p:spPr>
          <a:xfrm>
            <a:off x="7794170" y="1558487"/>
            <a:ext cx="3211171" cy="400110"/>
          </a:xfrm>
          <a:prstGeom prst="rect">
            <a:avLst/>
          </a:prstGeom>
          <a:noFill/>
        </p:spPr>
        <p:txBody>
          <a:bodyPr wrap="square" rtlCol="0">
            <a:spAutoFit/>
          </a:bodyPr>
          <a:lstStyle/>
          <a:p>
            <a:r>
              <a:rPr lang="zh-CN" altLang="en-US" sz="2000" dirty="0"/>
              <a:t>配置文件：</a:t>
            </a:r>
            <a:r>
              <a:rPr lang="en-US" altLang="zh-CN" sz="2000" dirty="0" err="1"/>
              <a:t>modules.conf</a:t>
            </a:r>
            <a:endParaRPr kumimoji="1" lang="zh-CN" altLang="en-US" sz="2000" dirty="0"/>
          </a:p>
        </p:txBody>
      </p:sp>
    </p:spTree>
    <p:extLst>
      <p:ext uri="{BB962C8B-B14F-4D97-AF65-F5344CB8AC3E}">
        <p14:creationId xmlns:p14="http://schemas.microsoft.com/office/powerpoint/2010/main" val="1612138734"/>
      </p:ext>
    </p:extLst>
  </p:cSld>
  <p:clrMapOvr>
    <a:masterClrMapping/>
  </p:clrMapOvr>
  <p:transition>
    <p:wipe di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0" y="-11530"/>
            <a:ext cx="10972800" cy="779930"/>
          </a:xfrm>
        </p:spPr>
        <p:txBody>
          <a:bodyPr/>
          <a:lstStyle/>
          <a:p>
            <a:r>
              <a:rPr kumimoji="1" lang="en-US" altLang="zh-CN" dirty="0"/>
              <a:t>Remix</a:t>
            </a:r>
            <a:r>
              <a:rPr kumimoji="1" lang="zh-CN" altLang="en-US" dirty="0"/>
              <a:t> </a:t>
            </a:r>
            <a:r>
              <a:rPr kumimoji="1" lang="en-US" altLang="zh-CN" dirty="0"/>
              <a:t>module</a:t>
            </a:r>
            <a:endParaRPr kumimoji="1" lang="zh-CN" altLang="en-US" dirty="0"/>
          </a:p>
        </p:txBody>
      </p:sp>
      <p:pic>
        <p:nvPicPr>
          <p:cNvPr id="22" name="图片 21">
            <a:extLst>
              <a:ext uri="{FF2B5EF4-FFF2-40B4-BE49-F238E27FC236}">
                <a16:creationId xmlns:a16="http://schemas.microsoft.com/office/drawing/2014/main" id="{69B7C344-5241-2A42-86DE-BB5399543B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228" y="1298600"/>
            <a:ext cx="6005378" cy="4461986"/>
          </a:xfrm>
          <a:prstGeom prst="rect">
            <a:avLst/>
          </a:prstGeom>
        </p:spPr>
      </p:pic>
      <p:sp>
        <p:nvSpPr>
          <p:cNvPr id="7" name="圆角矩形 6">
            <a:extLst>
              <a:ext uri="{FF2B5EF4-FFF2-40B4-BE49-F238E27FC236}">
                <a16:creationId xmlns:a16="http://schemas.microsoft.com/office/drawing/2014/main" id="{03B9496C-4344-7849-AC0D-02849699527A}"/>
              </a:ext>
            </a:extLst>
          </p:cNvPr>
          <p:cNvSpPr/>
          <p:nvPr/>
        </p:nvSpPr>
        <p:spPr bwMode="auto">
          <a:xfrm>
            <a:off x="7598228" y="768400"/>
            <a:ext cx="3026229" cy="1240968"/>
          </a:xfrm>
          <a:prstGeom prst="roundRect">
            <a:avLst/>
          </a:prstGeom>
          <a:solidFill>
            <a:schemeClr val="tx2">
              <a:lumMod val="40000"/>
              <a:lumOff val="60000"/>
            </a:schemeClr>
          </a:solidFill>
          <a:ln w="9525" cap="flat" cmpd="sng" algn="ctr">
            <a:solidFill>
              <a:schemeClr val="accent3">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algn="ctr" fontAlgn="base">
              <a:spcBef>
                <a:spcPct val="0"/>
              </a:spcBef>
              <a:spcAft>
                <a:spcPct val="0"/>
              </a:spcAft>
              <a:buClr>
                <a:srgbClr val="2318DE"/>
              </a:buClr>
              <a:buSzPct val="100000"/>
            </a:pPr>
            <a:r>
              <a:rPr lang="zh-CN" altLang="en-US" dirty="0">
                <a:latin typeface="+mj-ea"/>
                <a:ea typeface="+mj-ea"/>
              </a:rPr>
              <a:t>遍历所有交互类：</a:t>
            </a:r>
            <a:r>
              <a:rPr lang="en-US" altLang="zh-CN" dirty="0" err="1">
                <a:latin typeface="+mj-ea"/>
                <a:ea typeface="+mj-ea"/>
              </a:rPr>
              <a:t>create_rpc_channel</a:t>
            </a:r>
            <a:r>
              <a:rPr lang="en-US" altLang="zh-CN" dirty="0">
                <a:latin typeface="+mj-ea"/>
                <a:ea typeface="+mj-ea"/>
              </a:rPr>
              <a:t>()</a:t>
            </a:r>
          </a:p>
          <a:p>
            <a:pPr marL="457200" algn="ctr" fontAlgn="base">
              <a:spcBef>
                <a:spcPct val="0"/>
              </a:spcBef>
              <a:spcAft>
                <a:spcPct val="0"/>
              </a:spcAft>
              <a:buClr>
                <a:srgbClr val="2318DE"/>
              </a:buClr>
              <a:buSzPct val="100000"/>
            </a:pPr>
            <a:r>
              <a:rPr lang="en-US" altLang="zh-CN" b="1" dirty="0" err="1">
                <a:latin typeface="+mj-ea"/>
                <a:ea typeface="+mj-ea"/>
              </a:rPr>
              <a:t>prepare_request</a:t>
            </a:r>
            <a:r>
              <a:rPr lang="en-US" altLang="zh-CN" b="1" dirty="0">
                <a:latin typeface="+mj-ea"/>
                <a:ea typeface="+mj-ea"/>
              </a:rPr>
              <a:t>()</a:t>
            </a:r>
          </a:p>
          <a:p>
            <a:pPr marL="457200" algn="ctr" fontAlgn="base">
              <a:spcBef>
                <a:spcPct val="0"/>
              </a:spcBef>
              <a:spcAft>
                <a:spcPct val="0"/>
              </a:spcAft>
              <a:buClr>
                <a:srgbClr val="2318DE"/>
              </a:buClr>
              <a:buSzPct val="100000"/>
            </a:pPr>
            <a:r>
              <a:rPr lang="en-US" altLang="zh-CN" dirty="0" err="1">
                <a:latin typeface="+mj-ea"/>
                <a:ea typeface="+mj-ea"/>
              </a:rPr>
              <a:t>send_request</a:t>
            </a:r>
            <a:r>
              <a:rPr lang="en-US" altLang="zh-CN" dirty="0">
                <a:latin typeface="+mj-ea"/>
                <a:ea typeface="+mj-ea"/>
              </a:rPr>
              <a:t>()</a:t>
            </a:r>
          </a:p>
          <a:p>
            <a:pPr marL="457200" algn="ctr" fontAlgn="base">
              <a:spcBef>
                <a:spcPct val="0"/>
              </a:spcBef>
              <a:spcAft>
                <a:spcPct val="0"/>
              </a:spcAft>
              <a:buClr>
                <a:srgbClr val="2318DE"/>
              </a:buClr>
              <a:buSzPct val="100000"/>
            </a:pPr>
            <a:endParaRPr lang="en-US" altLang="zh-CN" dirty="0">
              <a:latin typeface="+mj-ea"/>
              <a:ea typeface="+mj-ea"/>
            </a:endParaRPr>
          </a:p>
          <a:p>
            <a:pPr marL="457200" algn="ctr" fontAlgn="base">
              <a:spcBef>
                <a:spcPct val="0"/>
              </a:spcBef>
              <a:spcAft>
                <a:spcPct val="0"/>
              </a:spcAft>
              <a:buClr>
                <a:srgbClr val="2318DE"/>
              </a:buClr>
              <a:buSzPct val="100000"/>
            </a:pPr>
            <a:endParaRPr kumimoji="0" lang="zh-CN" altLang="en-US" b="0" i="0" u="none" strike="noStrike" cap="none" normalizeH="0" baseline="0" dirty="0">
              <a:ln>
                <a:noFill/>
              </a:ln>
              <a:solidFill>
                <a:schemeClr val="tx1"/>
              </a:solidFill>
              <a:effectLst/>
              <a:latin typeface="+mj-ea"/>
              <a:ea typeface="+mj-ea"/>
            </a:endParaRPr>
          </a:p>
        </p:txBody>
      </p:sp>
      <p:sp>
        <p:nvSpPr>
          <p:cNvPr id="26" name="圆角矩形 25">
            <a:extLst>
              <a:ext uri="{FF2B5EF4-FFF2-40B4-BE49-F238E27FC236}">
                <a16:creationId xmlns:a16="http://schemas.microsoft.com/office/drawing/2014/main" id="{0FCF51C7-79FC-4F4A-AD00-4F7687832AD4}"/>
              </a:ext>
            </a:extLst>
          </p:cNvPr>
          <p:cNvSpPr/>
          <p:nvPr/>
        </p:nvSpPr>
        <p:spPr bwMode="auto">
          <a:xfrm>
            <a:off x="7598227" y="2967308"/>
            <a:ext cx="3026230" cy="646745"/>
          </a:xfrm>
          <a:prstGeom prst="roundRect">
            <a:avLst/>
          </a:prstGeom>
          <a:solidFill>
            <a:schemeClr val="tx2">
              <a:lumMod val="40000"/>
              <a:lumOff val="60000"/>
            </a:schemeClr>
          </a:solidFill>
          <a:ln w="9525" cap="flat" cmpd="sng" algn="ctr">
            <a:solidFill>
              <a:schemeClr val="accent3">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algn="ctr" fontAlgn="base">
              <a:spcBef>
                <a:spcPct val="0"/>
              </a:spcBef>
              <a:spcAft>
                <a:spcPct val="0"/>
              </a:spcAft>
              <a:buClr>
                <a:srgbClr val="2318DE"/>
              </a:buClr>
              <a:buSzPct val="100000"/>
            </a:pPr>
            <a:r>
              <a:rPr lang="zh-CN" altLang="en-US" dirty="0">
                <a:latin typeface="+mj-ea"/>
                <a:ea typeface="+mj-ea"/>
              </a:rPr>
              <a:t>遍历非交互类：</a:t>
            </a:r>
            <a:r>
              <a:rPr lang="en-US" altLang="zh-CN" b="1" dirty="0" err="1">
                <a:latin typeface="+mj-ea"/>
                <a:ea typeface="+mj-ea"/>
              </a:rPr>
              <a:t>handle_data</a:t>
            </a:r>
            <a:r>
              <a:rPr lang="en-US" altLang="zh-CN" b="1" dirty="0">
                <a:latin typeface="+mj-ea"/>
                <a:ea typeface="+mj-ea"/>
              </a:rPr>
              <a:t>()</a:t>
            </a:r>
            <a:endParaRPr kumimoji="0" lang="zh-CN" altLang="en-US" b="1" i="0" u="none" strike="noStrike" cap="none" normalizeH="0" baseline="0" dirty="0">
              <a:ln>
                <a:noFill/>
              </a:ln>
              <a:solidFill>
                <a:schemeClr val="tx1"/>
              </a:solidFill>
              <a:effectLst/>
              <a:latin typeface="+mj-ea"/>
              <a:ea typeface="+mj-ea"/>
            </a:endParaRPr>
          </a:p>
        </p:txBody>
      </p:sp>
      <p:sp>
        <p:nvSpPr>
          <p:cNvPr id="28" name="圆角矩形 27">
            <a:extLst>
              <a:ext uri="{FF2B5EF4-FFF2-40B4-BE49-F238E27FC236}">
                <a16:creationId xmlns:a16="http://schemas.microsoft.com/office/drawing/2014/main" id="{975ED51B-CF6B-7448-9999-DA8BD9815499}"/>
              </a:ext>
            </a:extLst>
          </p:cNvPr>
          <p:cNvSpPr/>
          <p:nvPr/>
        </p:nvSpPr>
        <p:spPr bwMode="auto">
          <a:xfrm>
            <a:off x="7598227" y="4497708"/>
            <a:ext cx="3026230" cy="1262878"/>
          </a:xfrm>
          <a:prstGeom prst="roundRect">
            <a:avLst/>
          </a:prstGeom>
          <a:solidFill>
            <a:schemeClr val="tx2">
              <a:lumMod val="40000"/>
              <a:lumOff val="60000"/>
            </a:schemeClr>
          </a:solidFill>
          <a:ln w="9525" cap="flat" cmpd="sng" algn="ctr">
            <a:solidFill>
              <a:schemeClr val="accent3">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algn="ctr" fontAlgn="base">
              <a:spcBef>
                <a:spcPct val="0"/>
              </a:spcBef>
              <a:spcAft>
                <a:spcPct val="0"/>
              </a:spcAft>
              <a:buClr>
                <a:srgbClr val="2318DE"/>
              </a:buClr>
              <a:buSzPct val="100000"/>
            </a:pPr>
            <a:r>
              <a:rPr kumimoji="0" lang="zh-CN" altLang="en-US" b="0" i="0" u="none" strike="noStrike" cap="none" normalizeH="0" baseline="0" dirty="0">
                <a:ln>
                  <a:noFill/>
                </a:ln>
                <a:solidFill>
                  <a:schemeClr val="tx1"/>
                </a:solidFill>
                <a:effectLst/>
                <a:latin typeface="+mj-ea"/>
                <a:ea typeface="+mj-ea"/>
              </a:rPr>
              <a:t>待交互类结果返回后：</a:t>
            </a:r>
            <a:r>
              <a:rPr kumimoji="0" lang="en-US" altLang="zh-CN" b="0" i="0" u="none" strike="noStrike" cap="none" normalizeH="0" baseline="0" dirty="0" err="1">
                <a:ln>
                  <a:noFill/>
                </a:ln>
                <a:solidFill>
                  <a:schemeClr val="tx1"/>
                </a:solidFill>
                <a:effectLst/>
                <a:latin typeface="+mj-ea"/>
                <a:ea typeface="+mj-ea"/>
              </a:rPr>
              <a:t>wait</a:t>
            </a:r>
            <a:r>
              <a:rPr lang="en-US" altLang="zh-CN" dirty="0" err="1">
                <a:latin typeface="+mj-ea"/>
                <a:ea typeface="+mj-ea"/>
              </a:rPr>
              <a:t>_response</a:t>
            </a:r>
            <a:r>
              <a:rPr lang="en-US" altLang="zh-CN" dirty="0">
                <a:latin typeface="+mj-ea"/>
                <a:ea typeface="+mj-ea"/>
              </a:rPr>
              <a:t>()</a:t>
            </a:r>
          </a:p>
          <a:p>
            <a:pPr marL="457200" algn="ctr" fontAlgn="base">
              <a:spcBef>
                <a:spcPct val="0"/>
              </a:spcBef>
              <a:spcAft>
                <a:spcPct val="0"/>
              </a:spcAft>
              <a:buClr>
                <a:srgbClr val="2318DE"/>
              </a:buClr>
              <a:buSzPct val="100000"/>
            </a:pPr>
            <a:r>
              <a:rPr lang="en-US" altLang="zh-CN" b="1" dirty="0" err="1">
                <a:latin typeface="+mj-ea"/>
                <a:ea typeface="+mj-ea"/>
              </a:rPr>
              <a:t>handle_response</a:t>
            </a:r>
            <a:r>
              <a:rPr lang="en-US" altLang="zh-CN" b="1" dirty="0">
                <a:latin typeface="+mj-ea"/>
                <a:ea typeface="+mj-ea"/>
              </a:rPr>
              <a:t>()</a:t>
            </a:r>
          </a:p>
          <a:p>
            <a:pPr marL="457200" algn="ctr" fontAlgn="base">
              <a:spcBef>
                <a:spcPct val="0"/>
              </a:spcBef>
              <a:spcAft>
                <a:spcPct val="0"/>
              </a:spcAft>
              <a:buClr>
                <a:srgbClr val="2318DE"/>
              </a:buClr>
              <a:buSzPct val="100000"/>
            </a:pPr>
            <a:r>
              <a:rPr lang="en-US" altLang="zh-CN" dirty="0" err="1">
                <a:latin typeface="+mj-ea"/>
                <a:ea typeface="+mj-ea"/>
              </a:rPr>
              <a:t>c</a:t>
            </a:r>
            <a:r>
              <a:rPr kumimoji="0" lang="en-US" altLang="zh-CN" b="0" i="0" u="none" strike="noStrike" cap="none" normalizeH="0" baseline="0" dirty="0" err="1">
                <a:ln>
                  <a:noFill/>
                </a:ln>
                <a:solidFill>
                  <a:schemeClr val="tx1"/>
                </a:solidFill>
                <a:effectLst/>
                <a:latin typeface="+mj-ea"/>
                <a:ea typeface="+mj-ea"/>
              </a:rPr>
              <a:t>lose_rpc_channel</a:t>
            </a:r>
            <a:r>
              <a:rPr kumimoji="0" lang="en-US" altLang="zh-CN" b="0" i="0" u="none" strike="noStrike" cap="none" normalizeH="0" baseline="0" dirty="0">
                <a:ln>
                  <a:noFill/>
                </a:ln>
                <a:solidFill>
                  <a:schemeClr val="tx1"/>
                </a:solidFill>
                <a:effectLst/>
                <a:latin typeface="+mj-ea"/>
                <a:ea typeface="+mj-ea"/>
              </a:rPr>
              <a:t>()</a:t>
            </a:r>
            <a:endParaRPr kumimoji="0" lang="zh-CN" altLang="en-US" b="0" i="0" u="none" strike="noStrike" cap="none" normalizeH="0" baseline="0" dirty="0">
              <a:ln>
                <a:noFill/>
              </a:ln>
              <a:solidFill>
                <a:schemeClr val="tx1"/>
              </a:solidFill>
              <a:effectLst/>
              <a:latin typeface="+mj-ea"/>
              <a:ea typeface="+mj-ea"/>
            </a:endParaRPr>
          </a:p>
        </p:txBody>
      </p:sp>
      <p:cxnSp>
        <p:nvCxnSpPr>
          <p:cNvPr id="12" name="直线箭头连接符 11">
            <a:extLst>
              <a:ext uri="{FF2B5EF4-FFF2-40B4-BE49-F238E27FC236}">
                <a16:creationId xmlns:a16="http://schemas.microsoft.com/office/drawing/2014/main" id="{639AD3C6-4FE7-DA44-A37A-0401D254669D}"/>
              </a:ext>
            </a:extLst>
          </p:cNvPr>
          <p:cNvCxnSpPr>
            <a:cxnSpLocks/>
            <a:stCxn id="7" idx="2"/>
            <a:endCxn id="26" idx="0"/>
          </p:cNvCxnSpPr>
          <p:nvPr/>
        </p:nvCxnSpPr>
        <p:spPr bwMode="auto">
          <a:xfrm flipH="1">
            <a:off x="9111342" y="2009368"/>
            <a:ext cx="1" cy="95794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14" name="直线箭头连接符 13">
            <a:extLst>
              <a:ext uri="{FF2B5EF4-FFF2-40B4-BE49-F238E27FC236}">
                <a16:creationId xmlns:a16="http://schemas.microsoft.com/office/drawing/2014/main" id="{27160CD3-02EC-174C-A1FA-2165467B9CAC}"/>
              </a:ext>
            </a:extLst>
          </p:cNvPr>
          <p:cNvCxnSpPr>
            <a:cxnSpLocks/>
            <a:stCxn id="26" idx="2"/>
            <a:endCxn id="28" idx="0"/>
          </p:cNvCxnSpPr>
          <p:nvPr/>
        </p:nvCxnSpPr>
        <p:spPr bwMode="auto">
          <a:xfrm>
            <a:off x="9111342" y="3614053"/>
            <a:ext cx="0" cy="883655"/>
          </a:xfrm>
          <a:prstGeom prst="straightConnector1">
            <a:avLst/>
          </a:prstGeom>
          <a:solidFill>
            <a:srgbClr val="FFFF99"/>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1496494550"/>
      </p:ext>
    </p:extLst>
  </p:cSld>
  <p:clrMapOvr>
    <a:masterClrMapping/>
  </p:clrMapOvr>
  <p:transition>
    <p:wipe dir="d"/>
  </p:transition>
</p:sld>
</file>

<file path=ppt/theme/theme1.xml><?xml version="1.0" encoding="utf-8"?>
<a:theme xmlns:a="http://schemas.openxmlformats.org/drawingml/2006/main" name="IMAS串讲">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99"/>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457200" marR="0" indent="0" algn="ctr" defTabSz="914400" rtl="0" eaLnBrk="1" fontAlgn="base" latinLnBrk="0" hangingPunct="1">
          <a:lnSpc>
            <a:spcPct val="100000"/>
          </a:lnSpc>
          <a:spcBef>
            <a:spcPct val="0"/>
          </a:spcBef>
          <a:spcAft>
            <a:spcPct val="0"/>
          </a:spcAft>
          <a:buClr>
            <a:srgbClr val="2318DE"/>
          </a:buClr>
          <a:buSzPct val="100000"/>
          <a:buFontTx/>
          <a:buNone/>
          <a:tabLst/>
          <a:defRPr kumimoji="0" lang="zh-CN" altLang="en-US" sz="1400" b="0" i="0" u="none" strike="noStrike" cap="none" normalizeH="0" baseline="0" smtClean="0">
            <a:ln>
              <a:noFill/>
            </a:ln>
            <a:solidFill>
              <a:schemeClr val="tx1"/>
            </a:solidFill>
            <a:effectLst/>
            <a:latin typeface="Verdana" pitchFamily="34" charset="0"/>
            <a:ea typeface="宋体" pitchFamily="2" charset="-122"/>
          </a:defRPr>
        </a:defPPr>
      </a:lstStyle>
    </a:spDef>
    <a:lnDef>
      <a:spPr bwMode="auto">
        <a:xfrm>
          <a:off x="0" y="0"/>
          <a:ext cx="1" cy="1"/>
        </a:xfrm>
        <a:custGeom>
          <a:avLst/>
          <a:gdLst/>
          <a:ahLst/>
          <a:cxnLst/>
          <a:rect l="0" t="0" r="0" b="0"/>
          <a:pathLst/>
        </a:custGeom>
        <a:solidFill>
          <a:srgbClr val="FFFF99"/>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457200" marR="0" indent="0" algn="ctr" defTabSz="914400" rtl="0" eaLnBrk="1" fontAlgn="base" latinLnBrk="0" hangingPunct="1">
          <a:lnSpc>
            <a:spcPct val="100000"/>
          </a:lnSpc>
          <a:spcBef>
            <a:spcPct val="0"/>
          </a:spcBef>
          <a:spcAft>
            <a:spcPct val="0"/>
          </a:spcAft>
          <a:buClr>
            <a:srgbClr val="2318DE"/>
          </a:buClr>
          <a:buSzPct val="100000"/>
          <a:buFontTx/>
          <a:buNone/>
          <a:tabLst/>
          <a:defRPr kumimoji="0" lang="zh-CN" altLang="en-US" sz="1400" b="0" i="0" u="none" strike="noStrike" cap="none" normalizeH="0" baseline="0" smtClean="0">
            <a:ln>
              <a:noFill/>
            </a:ln>
            <a:solidFill>
              <a:schemeClr val="tx1"/>
            </a:solidFill>
            <a:effectLst/>
            <a:latin typeface="Verdana" pitchFamily="34" charset="0"/>
            <a:ea typeface="宋体" pitchFamily="2" charset="-122"/>
          </a:defRPr>
        </a:defPPr>
      </a:lstStyle>
    </a:lnDef>
  </a:objectDefaults>
  <a:extraClrSchemeLst>
    <a:extraClrScheme>
      <a:clrScheme name="Baidu_PPT_Temp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aidu_PPT_Temp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aidu_PPT_Temp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aidu_PPT_Temp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aidu_PPT_Temp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aidu_PPT_Temp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aidu_PPT_Temp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aidu_PPT_Temp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aidu_PPT_Temp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aidu_PPT_Temp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aidu_PPT_Temp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aidu_PPT_Temp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158677</TotalTime>
  <Words>22895</Words>
  <Application>Microsoft Macintosh PowerPoint</Application>
  <PresentationFormat>宽屏</PresentationFormat>
  <Paragraphs>1986</Paragraphs>
  <Slides>60</Slides>
  <Notes>57</Notes>
  <HiddenSlides>10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60</vt:i4>
      </vt:variant>
    </vt:vector>
  </HeadingPairs>
  <TitlesOfParts>
    <vt:vector size="75" baseType="lpstr">
      <vt:lpstr>SimHei</vt:lpstr>
      <vt:lpstr>SimHei</vt:lpstr>
      <vt:lpstr>SimSun</vt:lpstr>
      <vt:lpstr>微软雅黑</vt:lpstr>
      <vt:lpstr>微软雅黑</vt:lpstr>
      <vt:lpstr>Arial Unicode MS</vt:lpstr>
      <vt:lpstr>Arial</vt:lpstr>
      <vt:lpstr>Arial Black</vt:lpstr>
      <vt:lpstr>Calibri</vt:lpstr>
      <vt:lpstr>Cambria Math</vt:lpstr>
      <vt:lpstr>Helvetica Neue</vt:lpstr>
      <vt:lpstr>Times New Roman</vt:lpstr>
      <vt:lpstr>Verdana</vt:lpstr>
      <vt:lpstr>Wingdings</vt:lpstr>
      <vt:lpstr>IMAS串讲</vt:lpstr>
      <vt:lpstr>PowerPoint 演示文稿</vt:lpstr>
      <vt:lpstr>目录</vt:lpstr>
      <vt:lpstr>目录</vt:lpstr>
      <vt:lpstr>广告检索系统总体架构</vt:lpstr>
      <vt:lpstr>原生广告投放整体架构</vt:lpstr>
      <vt:lpstr>目录</vt:lpstr>
      <vt:lpstr>Remix构成</vt:lpstr>
      <vt:lpstr>Remix phase</vt:lpstr>
      <vt:lpstr>Remix module</vt:lpstr>
      <vt:lpstr>remix流程</vt:lpstr>
      <vt:lpstr>remix的总结</vt:lpstr>
      <vt:lpstr>目录</vt:lpstr>
      <vt:lpstr>Feedas phase概览</vt:lpstr>
      <vt:lpstr>Feedas phase概览</vt:lpstr>
      <vt:lpstr>Feedas phase概览</vt:lpstr>
      <vt:lpstr>Feedas phase概览</vt:lpstr>
      <vt:lpstr>Feedas主要模块</vt:lpstr>
      <vt:lpstr>初始化-DataManagerModule</vt:lpstr>
      <vt:lpstr>前处理-ReqPM</vt:lpstr>
      <vt:lpstr>用户信息获取-UmsPM</vt:lpstr>
      <vt:lpstr>用户信息获取-UasPM</vt:lpstr>
      <vt:lpstr>用户信息获取-IntentServicePM</vt:lpstr>
      <vt:lpstr>用户信息获取-UserCenterPM</vt:lpstr>
      <vt:lpstr>用户信息获取-UpinPM</vt:lpstr>
      <vt:lpstr>用户信息获取模块总结&amp;对比</vt:lpstr>
      <vt:lpstr>触发准备-GoldengatePM</vt:lpstr>
      <vt:lpstr>触发准备-UserEmbeddingPM</vt:lpstr>
      <vt:lpstr>触发准备-RedisPM</vt:lpstr>
      <vt:lpstr>触发准备-XboxCenterPM</vt:lpstr>
      <vt:lpstr>触发准备总结</vt:lpstr>
      <vt:lpstr>广告触发-FeedProxyPM</vt:lpstr>
      <vt:lpstr>广告触发-RtaBsPM</vt:lpstr>
      <vt:lpstr>物料优选-AdrestPM</vt:lpstr>
      <vt:lpstr>创意优选-AdrestPM</vt:lpstr>
      <vt:lpstr>物料优选</vt:lpstr>
      <vt:lpstr>机制策略-StrategyPM </vt:lpstr>
      <vt:lpstr>机制策略-StrategyPM </vt:lpstr>
      <vt:lpstr>后处理—PostPM/ResponsePM</vt:lpstr>
      <vt:lpstr>目录</vt:lpstr>
      <vt:lpstr>机制策略-框架</vt:lpstr>
      <vt:lpstr>gid机制策略-admit</vt:lpstr>
      <vt:lpstr>gid机制策略-data_prepare</vt:lpstr>
      <vt:lpstr>gid机制策略-data_prepare</vt:lpstr>
      <vt:lpstr>srcid机制策略-prepare</vt:lpstr>
      <vt:lpstr>srcid机制策略-transfer_ratio</vt:lpstr>
      <vt:lpstr>srcid机制策略-smart_bid</vt:lpstr>
      <vt:lpstr>srcid机制策略-user_smart_bid &amp; ocpc_bid</vt:lpstr>
      <vt:lpstr>srcid机制策略-filter</vt:lpstr>
      <vt:lpstr>srcid机制策略-filter</vt:lpstr>
      <vt:lpstr>srcid机制策略-budget_control &amp; dedup</vt:lpstr>
      <vt:lpstr>srcid机制策略-price</vt:lpstr>
      <vt:lpstr>srcid机制策略-ubmq_revise</vt:lpstr>
      <vt:lpstr>srcid机制策略-ubmq_revise</vt:lpstr>
      <vt:lpstr>srcid机制策略-ubmq_revise</vt:lpstr>
      <vt:lpstr>srcid机制策略-ubmq_revise</vt:lpstr>
      <vt:lpstr>srcid机制策略-truncate</vt:lpstr>
      <vt:lpstr>名词解释</vt:lpstr>
      <vt:lpstr>名词解释</vt:lpstr>
      <vt:lpstr>名词解释</vt:lpstr>
      <vt:lpstr>Q&amp;A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Bian,Feifei</dc:creator>
  <cp:lastModifiedBy>rhxvwitt</cp:lastModifiedBy>
  <cp:revision>2319</cp:revision>
  <cp:lastPrinted>2019-01-10T12:40:23Z</cp:lastPrinted>
  <dcterms:created xsi:type="dcterms:W3CDTF">2016-12-27T03:48:35Z</dcterms:created>
  <dcterms:modified xsi:type="dcterms:W3CDTF">2021-04-15T02:08:02Z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4eed1396-652e-48af-a096-58850838b021-2">
    <vt:lpwstr>288e7f01d86ae468b82050e8ba41feed</vt:lpwstr>
  </property>
</Properties>
</file>